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rawings/drawing3.xml" ContentType="application/vnd.openxmlformats-officedocument.drawingml.chartshapes+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96" r:id="rId2"/>
    <p:sldId id="294" r:id="rId3"/>
    <p:sldId id="297" r:id="rId4"/>
    <p:sldId id="298" r:id="rId5"/>
    <p:sldId id="299" r:id="rId6"/>
    <p:sldId id="300" r:id="rId7"/>
    <p:sldId id="301" r:id="rId8"/>
    <p:sldId id="302" r:id="rId9"/>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EA0000"/>
    <a:srgbClr val="0000FF"/>
    <a:srgbClr val="006600"/>
    <a:srgbClr val="00B853"/>
    <a:srgbClr val="6600CC"/>
    <a:srgbClr val="9933FF"/>
    <a:srgbClr val="FF3300"/>
    <a:srgbClr val="FF9900"/>
    <a:srgbClr val="00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660"/>
  </p:normalViewPr>
  <p:slideViewPr>
    <p:cSldViewPr>
      <p:cViewPr>
        <p:scale>
          <a:sx n="100" d="100"/>
          <a:sy n="100" d="100"/>
        </p:scale>
        <p:origin x="-534"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23569;&#23376;&#23550;&#31574;&#35506;\&#32113;&#35336;&#12487;&#12540;&#12479;&#31561;\&#23558;&#26469;&#25512;&#35336;&#20154;&#2147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23569;&#23376;&#23550;&#31574;&#35506;\&#32113;&#35336;&#12487;&#12540;&#12479;&#31561;\&#23558;&#26469;&#25512;&#35336;&#20154;&#21475;.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ioas_user\Desktop\2.07&#12464;&#12521;&#12501;&#31561;_&#23569;&#23376;&#20316;&#25104;&#36861;&#21152;&#2925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23569;&#23376;&#23550;&#31574;&#35506;\&#32113;&#35336;&#12487;&#12540;&#12479;&#31561;\&#20840;&#22269;&#25968;&#20516;&#65288;&#21512;&#35336;&#29305;&#27530;&#20986;&#29983;&#29575;&#65289;.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E:\&#23569;&#23376;&#23550;&#31574;&#35506;\&#32113;&#35336;&#12487;&#12540;&#12479;&#31561;\&#20840;&#22269;&#25968;&#20516;&#65288;&#21512;&#35336;&#29305;&#27530;&#20986;&#29983;&#29575;&#65289;.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23569;&#23376;&#23550;&#31574;&#35506;\&#32113;&#35336;&#12487;&#12540;&#12479;&#31561;\&#20840;&#22269;&#25968;&#20516;&#65288;&#21512;&#35336;&#29305;&#27530;&#20986;&#29983;&#29575;&#65289;.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ioas_user\Desktop\&#20840;&#22269;&#30693;&#20107;&#20250;&#12475;&#12483;&#12488;\&#23569;&#23376;&#21270;&#23550;&#31574;PPT&#36039;&#26009;&#12464;&#12521;&#12501;&#12487;&#12540;&#12479;.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nas2013.pref.kochi.lg.jp\intra\060501\H25\90&#36039;&#26009;&#31561;&#65288;&#35199;&#26449;&#65289;\&#20840;&#22269;&#25968;&#20516;&#65288;&#20986;&#29983;&#25968;&#12539;&#20986;&#29983;&#29575;&#12539;&#21512;&#35336;&#29305;&#27530;&#20986;&#29983;&#29575;&#12539;&#23130;&#23035;&#12539;&#24179;&#22343;&#21021;&#23130;&#24180;&#40802;&#65289;.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ioas_user\Desktop\&#9632;&#23569;&#23376;&#21270;&#31361;&#30772;&#22522;&#37329;&#12304;&#20250;&#38263;&#65423;&#65408;&#65392;&#12305;\&#12464;&#12521;&#12501;&#12487;&#12540;&#1247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0.15767111048368068"/>
          <c:y val="0.18185077412770739"/>
          <c:w val="0.78933165962951124"/>
          <c:h val="0.68001867820998163"/>
        </c:manualLayout>
      </c:layout>
      <c:barChart>
        <c:barDir val="col"/>
        <c:grouping val="stacked"/>
        <c:ser>
          <c:idx val="1"/>
          <c:order val="0"/>
          <c:tx>
            <c:strRef>
              <c:f>'0623部長'!$A$5</c:f>
              <c:strCache>
                <c:ptCount val="1"/>
                <c:pt idx="0">
                  <c:v>生産年齢人口</c:v>
                </c:pt>
              </c:strCache>
            </c:strRef>
          </c:tx>
          <c:spPr>
            <a:solidFill>
              <a:srgbClr val="00B050"/>
            </a:solidFill>
            <a:ln w="6350">
              <a:solidFill>
                <a:srgbClr val="0000FF"/>
              </a:solidFill>
            </a:ln>
          </c:spPr>
          <c:dLbls>
            <c:dLbl>
              <c:idx val="0"/>
              <c:delete val="1"/>
            </c:dLbl>
            <c:dLbl>
              <c:idx val="1"/>
              <c:delete val="1"/>
            </c:dLbl>
            <c:dLbl>
              <c:idx val="2"/>
              <c:delete val="1"/>
            </c:dLbl>
            <c:dLbl>
              <c:idx val="3"/>
              <c:delete val="1"/>
            </c:dLbl>
            <c:dLbl>
              <c:idx val="4"/>
              <c:delete val="1"/>
            </c:dLbl>
            <c:dLbl>
              <c:idx val="5"/>
              <c:layout>
                <c:manualLayout>
                  <c:x val="2.7378507871321576E-3"/>
                  <c:y val="5.4919921661032642E-2"/>
                </c:manualLayout>
              </c:layout>
              <c:tx>
                <c:rich>
                  <a:bodyPr/>
                  <a:lstStyle/>
                  <a:p>
                    <a:pPr>
                      <a:defRPr sz="800" b="1" baseline="0">
                        <a:latin typeface="ＭＳ ゴシック" pitchFamily="49" charset="-128"/>
                      </a:defRPr>
                    </a:pPr>
                    <a:r>
                      <a:rPr lang="en-US" altLang="en-US" dirty="0">
                        <a:latin typeface="+mn-ea"/>
                        <a:ea typeface="+mn-ea"/>
                      </a:rPr>
                      <a:t>4,909</a:t>
                    </a:r>
                  </a:p>
                </c:rich>
              </c:tx>
              <c:spPr>
                <a:ln w="12700">
                  <a:solidFill>
                    <a:srgbClr val="FF0000"/>
                  </a:solidFill>
                </a:ln>
              </c:spPr>
              <c:showVal val="1"/>
            </c:dLbl>
            <c:dLbl>
              <c:idx val="6"/>
              <c:layout>
                <c:manualLayout>
                  <c:x val="0"/>
                  <c:y val="3.0511067589463047E-2"/>
                </c:manualLayout>
              </c:layout>
              <c:showVal val="1"/>
            </c:dLbl>
            <c:dLbl>
              <c:idx val="7"/>
              <c:layout>
                <c:manualLayout>
                  <c:x val="0"/>
                  <c:y val="2.4408854071569851E-2"/>
                </c:manualLayout>
              </c:layout>
              <c:showVal val="1"/>
            </c:dLbl>
            <c:spPr>
              <a:ln>
                <a:solidFill>
                  <a:srgbClr val="FF0000"/>
                </a:solidFill>
              </a:ln>
            </c:spPr>
            <c:txPr>
              <a:bodyPr/>
              <a:lstStyle/>
              <a:p>
                <a:pPr>
                  <a:defRPr sz="800" b="1" baseline="0">
                    <a:latin typeface="ＭＳ ゴシック" pitchFamily="49" charset="-128"/>
                  </a:defRPr>
                </a:pPr>
                <a:endParaRPr lang="ja-JP"/>
              </a:p>
            </c:txPr>
            <c:showVal val="1"/>
          </c:dLbls>
          <c:cat>
            <c:strRef>
              <c:f>'0623部長'!$B$3:$G$3</c:f>
              <c:strCache>
                <c:ptCount val="6"/>
                <c:pt idx="0">
                  <c:v>2010年</c:v>
                </c:pt>
                <c:pt idx="1">
                  <c:v>2020年</c:v>
                </c:pt>
                <c:pt idx="2">
                  <c:v>2030年</c:v>
                </c:pt>
                <c:pt idx="3">
                  <c:v>2040年</c:v>
                </c:pt>
                <c:pt idx="4">
                  <c:v>2050年</c:v>
                </c:pt>
                <c:pt idx="5">
                  <c:v>2060年</c:v>
                </c:pt>
              </c:strCache>
            </c:strRef>
          </c:cat>
          <c:val>
            <c:numRef>
              <c:f>'0623部長'!$K$5:$P$5</c:f>
              <c:numCache>
                <c:formatCode>#,##0_);[Red]\(#,##0\)</c:formatCode>
                <c:ptCount val="6"/>
                <c:pt idx="0">
                  <c:v>8103.18</c:v>
                </c:pt>
                <c:pt idx="1">
                  <c:v>7340.8155000000024</c:v>
                </c:pt>
                <c:pt idx="2">
                  <c:v>6807.3243000000002</c:v>
                </c:pt>
                <c:pt idx="3">
                  <c:v>5977.0438999999997</c:v>
                </c:pt>
                <c:pt idx="4">
                  <c:v>5337.1303000000007</c:v>
                </c:pt>
                <c:pt idx="5">
                  <c:v>4909.317</c:v>
                </c:pt>
              </c:numCache>
            </c:numRef>
          </c:val>
        </c:ser>
        <c:ser>
          <c:idx val="2"/>
          <c:order val="1"/>
          <c:tx>
            <c:strRef>
              <c:f>'0623部長'!$A$6</c:f>
              <c:strCache>
                <c:ptCount val="1"/>
                <c:pt idx="0">
                  <c:v>老年人口</c:v>
                </c:pt>
              </c:strCache>
            </c:strRef>
          </c:tx>
          <c:spPr>
            <a:solidFill>
              <a:srgbClr val="FADA8A"/>
            </a:solidFill>
            <a:ln w="6350">
              <a:solidFill>
                <a:srgbClr val="0000FF"/>
              </a:solidFill>
            </a:ln>
          </c:spPr>
          <c:dLbls>
            <c:dLbl>
              <c:idx val="0"/>
              <c:delete val="1"/>
            </c:dLbl>
            <c:dLbl>
              <c:idx val="1"/>
              <c:delete val="1"/>
            </c:dLbl>
            <c:dLbl>
              <c:idx val="2"/>
              <c:delete val="1"/>
            </c:dLbl>
            <c:dLbl>
              <c:idx val="3"/>
              <c:delete val="1"/>
            </c:dLbl>
            <c:dLbl>
              <c:idx val="4"/>
              <c:delete val="1"/>
            </c:dLbl>
            <c:spPr>
              <a:ln w="12700">
                <a:solidFill>
                  <a:prstClr val="black"/>
                </a:solidFill>
              </a:ln>
            </c:spPr>
            <c:txPr>
              <a:bodyPr/>
              <a:lstStyle/>
              <a:p>
                <a:pPr>
                  <a:defRPr sz="800" b="1" i="0" baseline="0"/>
                </a:pPr>
                <a:endParaRPr lang="ja-JP"/>
              </a:p>
            </c:txPr>
            <c:showVal val="1"/>
          </c:dLbls>
          <c:cat>
            <c:strRef>
              <c:f>'0623部長'!$B$3:$G$3</c:f>
              <c:strCache>
                <c:ptCount val="6"/>
                <c:pt idx="0">
                  <c:v>2010年</c:v>
                </c:pt>
                <c:pt idx="1">
                  <c:v>2020年</c:v>
                </c:pt>
                <c:pt idx="2">
                  <c:v>2030年</c:v>
                </c:pt>
                <c:pt idx="3">
                  <c:v>2040年</c:v>
                </c:pt>
                <c:pt idx="4">
                  <c:v>2050年</c:v>
                </c:pt>
                <c:pt idx="5">
                  <c:v>2060年</c:v>
                </c:pt>
              </c:strCache>
            </c:strRef>
          </c:cat>
          <c:val>
            <c:numRef>
              <c:f>'0623部長'!$K$6:$P$6</c:f>
              <c:numCache>
                <c:formatCode>#,##0_);[Red]\(#,##0\)</c:formatCode>
                <c:ptCount val="6"/>
                <c:pt idx="0">
                  <c:v>2924.5684999999648</c:v>
                </c:pt>
                <c:pt idx="1">
                  <c:v>3612.3803999999996</c:v>
                </c:pt>
                <c:pt idx="2">
                  <c:v>3684.9258</c:v>
                </c:pt>
                <c:pt idx="3">
                  <c:v>3867.8103000000328</c:v>
                </c:pt>
                <c:pt idx="4">
                  <c:v>3767.5679999999998</c:v>
                </c:pt>
                <c:pt idx="5">
                  <c:v>3464.1906000000004</c:v>
                </c:pt>
              </c:numCache>
            </c:numRef>
          </c:val>
        </c:ser>
        <c:ser>
          <c:idx val="0"/>
          <c:order val="2"/>
          <c:tx>
            <c:strRef>
              <c:f>'0623部長'!$A$4</c:f>
              <c:strCache>
                <c:ptCount val="1"/>
                <c:pt idx="0">
                  <c:v>年少人口</c:v>
                </c:pt>
              </c:strCache>
            </c:strRef>
          </c:tx>
          <c:spPr>
            <a:solidFill>
              <a:srgbClr val="0000FF"/>
            </a:solidFill>
            <a:ln w="6350">
              <a:solidFill>
                <a:srgbClr val="0000FF"/>
              </a:solidFill>
            </a:ln>
          </c:spPr>
          <c:dLbls>
            <c:dLbl>
              <c:idx val="0"/>
              <c:delete val="1"/>
            </c:dLbl>
            <c:dLbl>
              <c:idx val="1"/>
              <c:delete val="1"/>
            </c:dLbl>
            <c:dLbl>
              <c:idx val="2"/>
              <c:delete val="1"/>
            </c:dLbl>
            <c:dLbl>
              <c:idx val="3"/>
              <c:delete val="1"/>
            </c:dLbl>
            <c:dLbl>
              <c:idx val="4"/>
              <c:delete val="1"/>
            </c:dLbl>
            <c:dLbl>
              <c:idx val="5"/>
              <c:spPr>
                <a:ln w="12700">
                  <a:solidFill>
                    <a:srgbClr val="FF0000"/>
                  </a:solidFill>
                </a:ln>
              </c:spPr>
              <c:txPr>
                <a:bodyPr/>
                <a:lstStyle/>
                <a:p>
                  <a:pPr>
                    <a:defRPr sz="700" b="1">
                      <a:solidFill>
                        <a:schemeClr val="bg1"/>
                      </a:solidFill>
                    </a:defRPr>
                  </a:pPr>
                  <a:endParaRPr lang="ja-JP"/>
                </a:p>
              </c:txPr>
            </c:dLbl>
            <c:spPr>
              <a:ln w="12700">
                <a:solidFill>
                  <a:srgbClr val="FF0000"/>
                </a:solidFill>
              </a:ln>
            </c:spPr>
            <c:txPr>
              <a:bodyPr/>
              <a:lstStyle/>
              <a:p>
                <a:pPr>
                  <a:defRPr sz="800" b="1">
                    <a:solidFill>
                      <a:schemeClr val="bg1"/>
                    </a:solidFill>
                  </a:defRPr>
                </a:pPr>
                <a:endParaRPr lang="ja-JP"/>
              </a:p>
            </c:txPr>
            <c:showVal val="1"/>
          </c:dLbls>
          <c:cat>
            <c:strRef>
              <c:f>'0623部長'!$B$3:$G$3</c:f>
              <c:strCache>
                <c:ptCount val="6"/>
                <c:pt idx="0">
                  <c:v>2010年</c:v>
                </c:pt>
                <c:pt idx="1">
                  <c:v>2020年</c:v>
                </c:pt>
                <c:pt idx="2">
                  <c:v>2030年</c:v>
                </c:pt>
                <c:pt idx="3">
                  <c:v>2040年</c:v>
                </c:pt>
                <c:pt idx="4">
                  <c:v>2050年</c:v>
                </c:pt>
                <c:pt idx="5">
                  <c:v>2060年</c:v>
                </c:pt>
              </c:strCache>
            </c:strRef>
          </c:cat>
          <c:val>
            <c:numRef>
              <c:f>'0623部長'!$K$4:$P$4</c:f>
              <c:numCache>
                <c:formatCode>#,##0_);[Red]\(#,##0\)</c:formatCode>
                <c:ptCount val="6"/>
                <c:pt idx="0">
                  <c:v>1680.3443999999836</c:v>
                </c:pt>
                <c:pt idx="1">
                  <c:v>1566.3616999999999</c:v>
                </c:pt>
                <c:pt idx="2">
                  <c:v>1432.0255000000011</c:v>
                </c:pt>
                <c:pt idx="3">
                  <c:v>1285.1439999999998</c:v>
                </c:pt>
                <c:pt idx="4">
                  <c:v>1186.8217</c:v>
                </c:pt>
                <c:pt idx="5">
                  <c:v>1086.5300999999999</c:v>
                </c:pt>
              </c:numCache>
            </c:numRef>
          </c:val>
        </c:ser>
        <c:gapWidth val="55"/>
        <c:overlap val="100"/>
        <c:axId val="188208256"/>
        <c:axId val="188209792"/>
      </c:barChart>
      <c:lineChart>
        <c:grouping val="standard"/>
        <c:ser>
          <c:idx val="3"/>
          <c:order val="3"/>
          <c:tx>
            <c:strRef>
              <c:f>'0623部長'!$A$7</c:f>
              <c:strCache>
                <c:ptCount val="1"/>
                <c:pt idx="0">
                  <c:v>計</c:v>
                </c:pt>
              </c:strCache>
            </c:strRef>
          </c:tx>
          <c:spPr>
            <a:ln>
              <a:noFill/>
            </a:ln>
          </c:spPr>
          <c:marker>
            <c:symbol val="none"/>
          </c:marker>
          <c:cat>
            <c:strRef>
              <c:f>'0623部長'!$B$3:$G$3</c:f>
              <c:strCache>
                <c:ptCount val="6"/>
                <c:pt idx="0">
                  <c:v>2010年</c:v>
                </c:pt>
                <c:pt idx="1">
                  <c:v>2020年</c:v>
                </c:pt>
                <c:pt idx="2">
                  <c:v>2030年</c:v>
                </c:pt>
                <c:pt idx="3">
                  <c:v>2040年</c:v>
                </c:pt>
                <c:pt idx="4">
                  <c:v>2050年</c:v>
                </c:pt>
                <c:pt idx="5">
                  <c:v>2060年</c:v>
                </c:pt>
              </c:strCache>
            </c:strRef>
          </c:cat>
          <c:val>
            <c:numRef>
              <c:f>'0623部長'!$K$7:$P$7</c:f>
              <c:numCache>
                <c:formatCode>#,##0_);[Red]\(#,##0\)</c:formatCode>
                <c:ptCount val="6"/>
                <c:pt idx="0">
                  <c:v>12708.0929</c:v>
                </c:pt>
                <c:pt idx="1">
                  <c:v>12519.557599999873</c:v>
                </c:pt>
                <c:pt idx="2">
                  <c:v>11924.275600000001</c:v>
                </c:pt>
                <c:pt idx="3">
                  <c:v>11129.9982</c:v>
                </c:pt>
                <c:pt idx="4">
                  <c:v>10291.52</c:v>
                </c:pt>
                <c:pt idx="5">
                  <c:v>9460.0377000000008</c:v>
                </c:pt>
              </c:numCache>
            </c:numRef>
          </c:val>
        </c:ser>
        <c:ser>
          <c:idx val="5"/>
          <c:order val="4"/>
          <c:spPr>
            <a:ln>
              <a:noFill/>
            </a:ln>
          </c:spPr>
          <c:marker>
            <c:symbol val="none"/>
          </c:marker>
          <c:dLbls>
            <c:dLbl>
              <c:idx val="0"/>
              <c:delete val="1"/>
            </c:dLbl>
            <c:dLbl>
              <c:idx val="1"/>
              <c:delete val="1"/>
            </c:dLbl>
            <c:dLbl>
              <c:idx val="2"/>
              <c:delete val="1"/>
            </c:dLbl>
            <c:dLbl>
              <c:idx val="3"/>
              <c:delete val="1"/>
            </c:dLbl>
            <c:dLbl>
              <c:idx val="4"/>
              <c:delete val="1"/>
            </c:dLbl>
            <c:spPr>
              <a:ln w="12700">
                <a:solidFill>
                  <a:srgbClr val="FF0000"/>
                </a:solidFill>
              </a:ln>
            </c:spPr>
            <c:txPr>
              <a:bodyPr/>
              <a:lstStyle/>
              <a:p>
                <a:pPr>
                  <a:defRPr sz="800" b="1" baseline="0">
                    <a:latin typeface="+mn-ea"/>
                    <a:ea typeface="+mn-ea"/>
                  </a:defRPr>
                </a:pPr>
                <a:endParaRPr lang="ja-JP"/>
              </a:p>
            </c:txPr>
            <c:dLblPos val="t"/>
            <c:showVal val="1"/>
          </c:dLbls>
          <c:val>
            <c:numRef>
              <c:f>'0623部長'!$K$7:$P$7</c:f>
              <c:numCache>
                <c:formatCode>#,##0_);[Red]\(#,##0\)</c:formatCode>
                <c:ptCount val="6"/>
                <c:pt idx="0">
                  <c:v>12708.0929</c:v>
                </c:pt>
                <c:pt idx="1">
                  <c:v>12519.557599999873</c:v>
                </c:pt>
                <c:pt idx="2">
                  <c:v>11924.275600000001</c:v>
                </c:pt>
                <c:pt idx="3">
                  <c:v>11129.9982</c:v>
                </c:pt>
                <c:pt idx="4">
                  <c:v>10291.52</c:v>
                </c:pt>
                <c:pt idx="5">
                  <c:v>9460.0377000000008</c:v>
                </c:pt>
              </c:numCache>
            </c:numRef>
          </c:val>
        </c:ser>
        <c:marker val="1"/>
        <c:axId val="188208256"/>
        <c:axId val="188209792"/>
      </c:lineChart>
      <c:catAx>
        <c:axId val="188208256"/>
        <c:scaling>
          <c:orientation val="minMax"/>
        </c:scaling>
        <c:axPos val="b"/>
        <c:majorTickMark val="none"/>
        <c:tickLblPos val="nextTo"/>
        <c:txPr>
          <a:bodyPr rot="-3600000"/>
          <a:lstStyle/>
          <a:p>
            <a:pPr>
              <a:defRPr sz="700" baseline="0">
                <a:latin typeface="メイリオ" pitchFamily="50" charset="-128"/>
                <a:ea typeface="メイリオ" pitchFamily="50" charset="-128"/>
              </a:defRPr>
            </a:pPr>
            <a:endParaRPr lang="ja-JP"/>
          </a:p>
        </c:txPr>
        <c:crossAx val="188209792"/>
        <c:crosses val="autoZero"/>
        <c:auto val="1"/>
        <c:lblAlgn val="ctr"/>
        <c:lblOffset val="100"/>
        <c:tickLblSkip val="1"/>
        <c:noMultiLvlLbl val="1"/>
      </c:catAx>
      <c:valAx>
        <c:axId val="188209792"/>
        <c:scaling>
          <c:orientation val="minMax"/>
          <c:max val="16000"/>
          <c:min val="0"/>
        </c:scaling>
        <c:axPos val="l"/>
        <c:majorGridlines/>
        <c:numFmt formatCode="#,##0_);[Red]\(#,##0\)" sourceLinked="1"/>
        <c:majorTickMark val="none"/>
        <c:tickLblPos val="nextTo"/>
        <c:spPr>
          <a:ln w="9525">
            <a:solidFill>
              <a:schemeClr val="accent1">
                <a:shade val="50000"/>
              </a:schemeClr>
            </a:solidFill>
          </a:ln>
        </c:spPr>
        <c:txPr>
          <a:bodyPr/>
          <a:lstStyle/>
          <a:p>
            <a:pPr>
              <a:defRPr sz="600" baseline="0">
                <a:latin typeface="メイリオ" pitchFamily="50" charset="-128"/>
                <a:ea typeface="メイリオ" pitchFamily="50" charset="-128"/>
              </a:defRPr>
            </a:pPr>
            <a:endParaRPr lang="ja-JP"/>
          </a:p>
        </c:txPr>
        <c:crossAx val="188208256"/>
        <c:crosses val="autoZero"/>
        <c:crossBetween val="between"/>
        <c:majorUnit val="4000"/>
      </c:valAx>
    </c:plotArea>
    <c:legend>
      <c:legendPos val="t"/>
      <c:legendEntry>
        <c:idx val="3"/>
        <c:delete val="1"/>
      </c:legendEntry>
      <c:legendEntry>
        <c:idx val="4"/>
        <c:delete val="1"/>
      </c:legendEntry>
      <c:layout>
        <c:manualLayout>
          <c:xMode val="edge"/>
          <c:yMode val="edge"/>
          <c:x val="0.27231488167982343"/>
          <c:y val="0.18325005912026748"/>
          <c:w val="0.6771573991778691"/>
          <c:h val="5.998462240803544E-2"/>
        </c:manualLayout>
      </c:layout>
      <c:txPr>
        <a:bodyPr/>
        <a:lstStyle/>
        <a:p>
          <a:pPr>
            <a:defRPr sz="740" baseline="0"/>
          </a:pPr>
          <a:endParaRPr lang="ja-JP"/>
        </a:p>
      </c:txPr>
    </c:legend>
    <c:plotVisOnly val="1"/>
    <c:dispBlanksAs val="gap"/>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ja-JP"/>
  <c:chart>
    <c:autoTitleDeleted val="1"/>
    <c:plotArea>
      <c:layout>
        <c:manualLayout>
          <c:layoutTarget val="inner"/>
          <c:xMode val="edge"/>
          <c:yMode val="edge"/>
          <c:x val="0.17602719389104576"/>
          <c:y val="0.20147113283709558"/>
          <c:w val="0.77357232613187465"/>
          <c:h val="0.66369415743931215"/>
        </c:manualLayout>
      </c:layout>
      <c:barChart>
        <c:barDir val="col"/>
        <c:grouping val="stacked"/>
        <c:ser>
          <c:idx val="1"/>
          <c:order val="0"/>
          <c:tx>
            <c:strRef>
              <c:f>'0623部長'!$A$5</c:f>
              <c:strCache>
                <c:ptCount val="1"/>
                <c:pt idx="0">
                  <c:v>生産年齢人口</c:v>
                </c:pt>
              </c:strCache>
            </c:strRef>
          </c:tx>
          <c:spPr>
            <a:solidFill>
              <a:srgbClr val="00B050"/>
            </a:solidFill>
            <a:ln w="6350">
              <a:solidFill>
                <a:srgbClr val="0000FF"/>
              </a:solidFill>
            </a:ln>
          </c:spPr>
          <c:dLbls>
            <c:dLbl>
              <c:idx val="1"/>
              <c:delete val="1"/>
            </c:dLbl>
            <c:dLbl>
              <c:idx val="2"/>
              <c:delete val="1"/>
            </c:dLbl>
            <c:dLbl>
              <c:idx val="3"/>
              <c:delete val="1"/>
            </c:dLbl>
            <c:dLbl>
              <c:idx val="4"/>
              <c:delete val="1"/>
            </c:dLbl>
            <c:spPr>
              <a:ln>
                <a:solidFill>
                  <a:prstClr val="black"/>
                </a:solidFill>
              </a:ln>
            </c:spPr>
            <c:txPr>
              <a:bodyPr/>
              <a:lstStyle/>
              <a:p>
                <a:pPr>
                  <a:defRPr sz="800" b="1"/>
                </a:pPr>
                <a:endParaRPr lang="ja-JP"/>
              </a:p>
            </c:txPr>
            <c:showVal val="1"/>
          </c:dLbls>
          <c:cat>
            <c:strRef>
              <c:f>'0623部長'!$B$3:$G$3</c:f>
              <c:strCache>
                <c:ptCount val="6"/>
                <c:pt idx="0">
                  <c:v>2010年</c:v>
                </c:pt>
                <c:pt idx="1">
                  <c:v>2020年</c:v>
                </c:pt>
                <c:pt idx="2">
                  <c:v>2030年</c:v>
                </c:pt>
                <c:pt idx="3">
                  <c:v>2040年</c:v>
                </c:pt>
                <c:pt idx="4">
                  <c:v>2050年</c:v>
                </c:pt>
                <c:pt idx="5">
                  <c:v>2060年</c:v>
                </c:pt>
              </c:strCache>
            </c:strRef>
          </c:cat>
          <c:val>
            <c:numRef>
              <c:f>'0623部長'!$B$5:$G$5</c:f>
              <c:numCache>
                <c:formatCode>#,##0_);[Red]\(#,##0\)</c:formatCode>
                <c:ptCount val="6"/>
                <c:pt idx="0">
                  <c:v>8103.18</c:v>
                </c:pt>
                <c:pt idx="1">
                  <c:v>7340.8</c:v>
                </c:pt>
                <c:pt idx="2">
                  <c:v>6773</c:v>
                </c:pt>
                <c:pt idx="3">
                  <c:v>5786.6</c:v>
                </c:pt>
                <c:pt idx="4">
                  <c:v>5001.3</c:v>
                </c:pt>
                <c:pt idx="5">
                  <c:v>4418.3</c:v>
                </c:pt>
              </c:numCache>
            </c:numRef>
          </c:val>
        </c:ser>
        <c:ser>
          <c:idx val="2"/>
          <c:order val="1"/>
          <c:tx>
            <c:strRef>
              <c:f>'0623部長'!$A$6</c:f>
              <c:strCache>
                <c:ptCount val="1"/>
                <c:pt idx="0">
                  <c:v>老年人口</c:v>
                </c:pt>
              </c:strCache>
            </c:strRef>
          </c:tx>
          <c:spPr>
            <a:solidFill>
              <a:srgbClr val="FADA8A"/>
            </a:solidFill>
            <a:ln w="6350">
              <a:solidFill>
                <a:srgbClr val="0000FF"/>
              </a:solidFill>
            </a:ln>
          </c:spPr>
          <c:dLbls>
            <c:dLbl>
              <c:idx val="1"/>
              <c:delete val="1"/>
            </c:dLbl>
            <c:dLbl>
              <c:idx val="2"/>
              <c:delete val="1"/>
            </c:dLbl>
            <c:dLbl>
              <c:idx val="3"/>
              <c:delete val="1"/>
            </c:dLbl>
            <c:dLbl>
              <c:idx val="4"/>
              <c:delete val="1"/>
            </c:dLbl>
            <c:spPr>
              <a:ln>
                <a:solidFill>
                  <a:prstClr val="black"/>
                </a:solidFill>
              </a:ln>
            </c:spPr>
            <c:txPr>
              <a:bodyPr/>
              <a:lstStyle/>
              <a:p>
                <a:pPr>
                  <a:defRPr sz="800" b="1"/>
                </a:pPr>
                <a:endParaRPr lang="ja-JP"/>
              </a:p>
            </c:txPr>
            <c:showVal val="1"/>
          </c:dLbls>
          <c:cat>
            <c:strRef>
              <c:f>'0623部長'!$B$3:$G$3</c:f>
              <c:strCache>
                <c:ptCount val="6"/>
                <c:pt idx="0">
                  <c:v>2010年</c:v>
                </c:pt>
                <c:pt idx="1">
                  <c:v>2020年</c:v>
                </c:pt>
                <c:pt idx="2">
                  <c:v>2030年</c:v>
                </c:pt>
                <c:pt idx="3">
                  <c:v>2040年</c:v>
                </c:pt>
                <c:pt idx="4">
                  <c:v>2050年</c:v>
                </c:pt>
                <c:pt idx="5">
                  <c:v>2060年</c:v>
                </c:pt>
              </c:strCache>
            </c:strRef>
          </c:cat>
          <c:val>
            <c:numRef>
              <c:f>'0623部長'!$B$6:$G$6</c:f>
              <c:numCache>
                <c:formatCode>#,##0_);[Red]\(#,##0\)</c:formatCode>
                <c:ptCount val="6"/>
                <c:pt idx="0">
                  <c:v>2924.5684999999648</c:v>
                </c:pt>
                <c:pt idx="1">
                  <c:v>3612.4</c:v>
                </c:pt>
                <c:pt idx="2">
                  <c:v>3684.9</c:v>
                </c:pt>
                <c:pt idx="3">
                  <c:v>3867.8</c:v>
                </c:pt>
                <c:pt idx="4">
                  <c:v>3767.6</c:v>
                </c:pt>
                <c:pt idx="5">
                  <c:v>3464.2</c:v>
                </c:pt>
              </c:numCache>
            </c:numRef>
          </c:val>
        </c:ser>
        <c:ser>
          <c:idx val="0"/>
          <c:order val="2"/>
          <c:tx>
            <c:strRef>
              <c:f>'0623部長'!$A$4</c:f>
              <c:strCache>
                <c:ptCount val="1"/>
                <c:pt idx="0">
                  <c:v>年少人口</c:v>
                </c:pt>
              </c:strCache>
            </c:strRef>
          </c:tx>
          <c:spPr>
            <a:solidFill>
              <a:srgbClr val="0000FF"/>
            </a:solidFill>
            <a:ln w="6350">
              <a:solidFill>
                <a:srgbClr val="0070C0"/>
              </a:solidFill>
            </a:ln>
          </c:spPr>
          <c:dLbls>
            <c:dLbl>
              <c:idx val="1"/>
              <c:delete val="1"/>
            </c:dLbl>
            <c:dLbl>
              <c:idx val="2"/>
              <c:delete val="1"/>
            </c:dLbl>
            <c:dLbl>
              <c:idx val="3"/>
              <c:delete val="1"/>
            </c:dLbl>
            <c:dLbl>
              <c:idx val="4"/>
              <c:delete val="1"/>
            </c:dLbl>
            <c:spPr>
              <a:ln>
                <a:solidFill>
                  <a:prstClr val="black"/>
                </a:solidFill>
              </a:ln>
            </c:spPr>
            <c:txPr>
              <a:bodyPr/>
              <a:lstStyle/>
              <a:p>
                <a:pPr>
                  <a:defRPr sz="750" b="1">
                    <a:solidFill>
                      <a:schemeClr val="bg1"/>
                    </a:solidFill>
                  </a:defRPr>
                </a:pPr>
                <a:endParaRPr lang="ja-JP"/>
              </a:p>
            </c:txPr>
            <c:showVal val="1"/>
          </c:dLbls>
          <c:cat>
            <c:strRef>
              <c:f>'0623部長'!$B$3:$G$3</c:f>
              <c:strCache>
                <c:ptCount val="6"/>
                <c:pt idx="0">
                  <c:v>2010年</c:v>
                </c:pt>
                <c:pt idx="1">
                  <c:v>2020年</c:v>
                </c:pt>
                <c:pt idx="2">
                  <c:v>2030年</c:v>
                </c:pt>
                <c:pt idx="3">
                  <c:v>2040年</c:v>
                </c:pt>
                <c:pt idx="4">
                  <c:v>2050年</c:v>
                </c:pt>
                <c:pt idx="5">
                  <c:v>2060年</c:v>
                </c:pt>
              </c:strCache>
            </c:strRef>
          </c:cat>
          <c:val>
            <c:numRef>
              <c:f>'0623部長'!$B$4:$G$4</c:f>
              <c:numCache>
                <c:formatCode>#,##0_);[Red]\(#,##0\)</c:formatCode>
                <c:ptCount val="6"/>
                <c:pt idx="0">
                  <c:v>1680.3443999999836</c:v>
                </c:pt>
                <c:pt idx="1">
                  <c:v>1456.8</c:v>
                </c:pt>
                <c:pt idx="2">
                  <c:v>1203.9000000000001</c:v>
                </c:pt>
                <c:pt idx="3">
                  <c:v>1073.2</c:v>
                </c:pt>
                <c:pt idx="4">
                  <c:v>938.7</c:v>
                </c:pt>
                <c:pt idx="5">
                  <c:v>791.2</c:v>
                </c:pt>
              </c:numCache>
            </c:numRef>
          </c:val>
        </c:ser>
        <c:gapWidth val="55"/>
        <c:overlap val="100"/>
        <c:axId val="188579840"/>
        <c:axId val="188581376"/>
      </c:barChart>
      <c:lineChart>
        <c:grouping val="standard"/>
        <c:ser>
          <c:idx val="3"/>
          <c:order val="3"/>
          <c:tx>
            <c:strRef>
              <c:f>'0623部長'!$A$7</c:f>
              <c:strCache>
                <c:ptCount val="1"/>
                <c:pt idx="0">
                  <c:v>計</c:v>
                </c:pt>
              </c:strCache>
            </c:strRef>
          </c:tx>
          <c:spPr>
            <a:ln>
              <a:noFill/>
            </a:ln>
          </c:spPr>
          <c:marker>
            <c:symbol val="none"/>
          </c:marker>
          <c:cat>
            <c:strRef>
              <c:f>'0623部長'!$B$3:$G$3</c:f>
              <c:strCache>
                <c:ptCount val="6"/>
                <c:pt idx="0">
                  <c:v>2010年</c:v>
                </c:pt>
                <c:pt idx="1">
                  <c:v>2020年</c:v>
                </c:pt>
                <c:pt idx="2">
                  <c:v>2030年</c:v>
                </c:pt>
                <c:pt idx="3">
                  <c:v>2040年</c:v>
                </c:pt>
                <c:pt idx="4">
                  <c:v>2050年</c:v>
                </c:pt>
                <c:pt idx="5">
                  <c:v>2060年</c:v>
                </c:pt>
              </c:strCache>
            </c:strRef>
          </c:cat>
          <c:val>
            <c:numRef>
              <c:f>'0623部長'!$B$7:$G$7</c:f>
              <c:numCache>
                <c:formatCode>#,##0_);[Red]\(#,##0\)</c:formatCode>
                <c:ptCount val="6"/>
                <c:pt idx="0">
                  <c:v>12708.0929</c:v>
                </c:pt>
                <c:pt idx="1">
                  <c:v>12410</c:v>
                </c:pt>
                <c:pt idx="2">
                  <c:v>11661.8</c:v>
                </c:pt>
                <c:pt idx="3">
                  <c:v>10727.6</c:v>
                </c:pt>
                <c:pt idx="4">
                  <c:v>9707.6</c:v>
                </c:pt>
                <c:pt idx="5">
                  <c:v>8673.7000000000007</c:v>
                </c:pt>
              </c:numCache>
            </c:numRef>
          </c:val>
        </c:ser>
        <c:ser>
          <c:idx val="5"/>
          <c:order val="4"/>
          <c:spPr>
            <a:ln>
              <a:noFill/>
            </a:ln>
          </c:spPr>
          <c:marker>
            <c:spPr>
              <a:noFill/>
              <a:ln>
                <a:noFill/>
              </a:ln>
            </c:spPr>
          </c:marker>
          <c:dLbls>
            <c:dLbl>
              <c:idx val="0"/>
              <c:layout>
                <c:manualLayout>
                  <c:x val="-0.10722219884971892"/>
                  <c:y val="-3.8732733399992593E-2"/>
                </c:manualLayout>
              </c:layout>
              <c:dLblPos val="r"/>
              <c:showVal val="1"/>
            </c:dLbl>
            <c:dLbl>
              <c:idx val="1"/>
              <c:delete val="1"/>
            </c:dLbl>
            <c:dLbl>
              <c:idx val="2"/>
              <c:delete val="1"/>
            </c:dLbl>
            <c:dLbl>
              <c:idx val="3"/>
              <c:delete val="1"/>
            </c:dLbl>
            <c:dLbl>
              <c:idx val="4"/>
              <c:delete val="1"/>
            </c:dLbl>
            <c:spPr>
              <a:ln>
                <a:solidFill>
                  <a:schemeClr val="tx1"/>
                </a:solidFill>
              </a:ln>
            </c:spPr>
            <c:txPr>
              <a:bodyPr/>
              <a:lstStyle/>
              <a:p>
                <a:pPr>
                  <a:defRPr sz="800" b="1"/>
                </a:pPr>
                <a:endParaRPr lang="ja-JP"/>
              </a:p>
            </c:txPr>
            <c:dLblPos val="t"/>
            <c:showVal val="1"/>
          </c:dLbls>
          <c:val>
            <c:numRef>
              <c:f>'0623部長'!$B$7:$G$7</c:f>
              <c:numCache>
                <c:formatCode>#,##0_);[Red]\(#,##0\)</c:formatCode>
                <c:ptCount val="6"/>
                <c:pt idx="0">
                  <c:v>12708.0929</c:v>
                </c:pt>
                <c:pt idx="1">
                  <c:v>12410</c:v>
                </c:pt>
                <c:pt idx="2">
                  <c:v>11661.8</c:v>
                </c:pt>
                <c:pt idx="3">
                  <c:v>10727.6</c:v>
                </c:pt>
                <c:pt idx="4">
                  <c:v>9707.6</c:v>
                </c:pt>
                <c:pt idx="5">
                  <c:v>8673.7000000000007</c:v>
                </c:pt>
              </c:numCache>
            </c:numRef>
          </c:val>
        </c:ser>
        <c:marker val="1"/>
        <c:axId val="188579840"/>
        <c:axId val="188581376"/>
      </c:lineChart>
      <c:catAx>
        <c:axId val="188579840"/>
        <c:scaling>
          <c:orientation val="minMax"/>
        </c:scaling>
        <c:axPos val="b"/>
        <c:majorTickMark val="none"/>
        <c:tickLblPos val="nextTo"/>
        <c:txPr>
          <a:bodyPr rot="-3600000"/>
          <a:lstStyle/>
          <a:p>
            <a:pPr>
              <a:defRPr sz="700" baseline="0">
                <a:latin typeface="メイリオ" pitchFamily="50" charset="-128"/>
                <a:ea typeface="メイリオ" pitchFamily="50" charset="-128"/>
              </a:defRPr>
            </a:pPr>
            <a:endParaRPr lang="ja-JP"/>
          </a:p>
        </c:txPr>
        <c:crossAx val="188581376"/>
        <c:crosses val="autoZero"/>
        <c:auto val="1"/>
        <c:lblAlgn val="ctr"/>
        <c:lblOffset val="100"/>
        <c:tickLblSkip val="1"/>
        <c:noMultiLvlLbl val="1"/>
      </c:catAx>
      <c:valAx>
        <c:axId val="188581376"/>
        <c:scaling>
          <c:orientation val="minMax"/>
          <c:max val="16000"/>
          <c:min val="0"/>
        </c:scaling>
        <c:axPos val="l"/>
        <c:majorGridlines/>
        <c:numFmt formatCode="#,##0_);[Red]\(#,##0\)" sourceLinked="1"/>
        <c:majorTickMark val="none"/>
        <c:tickLblPos val="nextTo"/>
        <c:txPr>
          <a:bodyPr/>
          <a:lstStyle/>
          <a:p>
            <a:pPr>
              <a:defRPr sz="600" baseline="0">
                <a:latin typeface="メイリオ" pitchFamily="50" charset="-128"/>
                <a:ea typeface="メイリオ" pitchFamily="50" charset="-128"/>
              </a:defRPr>
            </a:pPr>
            <a:endParaRPr lang="ja-JP"/>
          </a:p>
        </c:txPr>
        <c:crossAx val="188579840"/>
        <c:crosses val="autoZero"/>
        <c:crossBetween val="between"/>
        <c:majorUnit val="4000"/>
      </c:valAx>
    </c:plotArea>
    <c:legend>
      <c:legendPos val="t"/>
      <c:legendEntry>
        <c:idx val="3"/>
        <c:delete val="1"/>
      </c:legendEntry>
      <c:legendEntry>
        <c:idx val="4"/>
        <c:delete val="1"/>
      </c:legendEntry>
      <c:layout>
        <c:manualLayout>
          <c:xMode val="edge"/>
          <c:yMode val="edge"/>
          <c:x val="0.21992936717273157"/>
          <c:y val="0.20239356120924837"/>
          <c:w val="0.75128319189089821"/>
          <c:h val="6.5643632189016032E-2"/>
        </c:manualLayout>
      </c:layout>
      <c:txPr>
        <a:bodyPr/>
        <a:lstStyle/>
        <a:p>
          <a:pPr>
            <a:defRPr sz="740" baseline="0"/>
          </a:pPr>
          <a:endParaRPr lang="ja-JP"/>
        </a:p>
      </c:txP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ja-JP"/>
  <c:chart>
    <c:title>
      <c:tx>
        <c:rich>
          <a:bodyPr/>
          <a:lstStyle/>
          <a:p>
            <a:pPr>
              <a:lnSpc>
                <a:spcPts val="1300"/>
              </a:lnSpc>
              <a:defRPr sz="1100">
                <a:latin typeface="メイリオ" pitchFamily="50" charset="-128"/>
                <a:ea typeface="メイリオ" pitchFamily="50" charset="-128"/>
                <a:cs typeface="メイリオ" pitchFamily="50" charset="-128"/>
              </a:defRPr>
            </a:pPr>
            <a:r>
              <a:rPr lang="ja-JP" altLang="en-US" sz="1100" dirty="0">
                <a:latin typeface="メイリオ" pitchFamily="50" charset="-128"/>
                <a:ea typeface="メイリオ" pitchFamily="50" charset="-128"/>
                <a:cs typeface="メイリオ" pitchFamily="50" charset="-128"/>
              </a:rPr>
              <a:t>高齢者１人を</a:t>
            </a:r>
            <a:r>
              <a:rPr lang="ja-JP" altLang="en-US" sz="1100" dirty="0" smtClean="0">
                <a:latin typeface="メイリオ" pitchFamily="50" charset="-128"/>
                <a:ea typeface="メイリオ" pitchFamily="50" charset="-128"/>
                <a:cs typeface="メイリオ" pitchFamily="50" charset="-128"/>
              </a:rPr>
              <a:t>支える</a:t>
            </a:r>
            <a:endParaRPr lang="en-US" altLang="ja-JP" sz="1100" dirty="0" smtClean="0">
              <a:latin typeface="メイリオ" pitchFamily="50" charset="-128"/>
              <a:ea typeface="メイリオ" pitchFamily="50" charset="-128"/>
              <a:cs typeface="メイリオ" pitchFamily="50" charset="-128"/>
            </a:endParaRPr>
          </a:p>
          <a:p>
            <a:pPr>
              <a:lnSpc>
                <a:spcPts val="1300"/>
              </a:lnSpc>
              <a:defRPr sz="1100">
                <a:latin typeface="メイリオ" pitchFamily="50" charset="-128"/>
                <a:ea typeface="メイリオ" pitchFamily="50" charset="-128"/>
                <a:cs typeface="メイリオ" pitchFamily="50" charset="-128"/>
              </a:defRPr>
            </a:pPr>
            <a:r>
              <a:rPr lang="ja-JP" altLang="en-US" sz="1100" dirty="0" smtClean="0">
                <a:latin typeface="メイリオ" pitchFamily="50" charset="-128"/>
                <a:ea typeface="メイリオ" pitchFamily="50" charset="-128"/>
                <a:cs typeface="メイリオ" pitchFamily="50" charset="-128"/>
              </a:rPr>
              <a:t>現役</a:t>
            </a:r>
            <a:r>
              <a:rPr lang="ja-JP" altLang="en-US" sz="1100" dirty="0">
                <a:latin typeface="メイリオ" pitchFamily="50" charset="-128"/>
                <a:ea typeface="メイリオ" pitchFamily="50" charset="-128"/>
                <a:cs typeface="メイリオ" pitchFamily="50" charset="-128"/>
              </a:rPr>
              <a:t>世代の人数</a:t>
            </a:r>
          </a:p>
        </c:rich>
      </c:tx>
      <c:layout>
        <c:manualLayout>
          <c:xMode val="edge"/>
          <c:yMode val="edge"/>
          <c:x val="0.36872834225479489"/>
          <c:y val="3.8012237323425256E-2"/>
        </c:manualLayout>
      </c:layout>
      <c:overlay val="1"/>
    </c:title>
    <c:plotArea>
      <c:layout>
        <c:manualLayout>
          <c:layoutTarget val="inner"/>
          <c:xMode val="edge"/>
          <c:yMode val="edge"/>
          <c:x val="0.10852262282668194"/>
          <c:y val="0.10713598694795318"/>
          <c:w val="0.80894273531402261"/>
          <c:h val="0.83949039215276988"/>
        </c:manualLayout>
      </c:layout>
      <c:lineChart>
        <c:grouping val="standard"/>
        <c:ser>
          <c:idx val="0"/>
          <c:order val="0"/>
          <c:tx>
            <c:strRef>
              <c:f>ｸﾞﾗﾌ!$B$13</c:f>
              <c:strCache>
                <c:ptCount val="1"/>
                <c:pt idx="0">
                  <c:v>中位推計</c:v>
                </c:pt>
              </c:strCache>
            </c:strRef>
          </c:tx>
          <c:spPr>
            <a:ln w="31750">
              <a:solidFill>
                <a:srgbClr val="0000FF"/>
              </a:solidFill>
            </a:ln>
          </c:spPr>
          <c:marker>
            <c:symbol val="square"/>
            <c:size val="7"/>
            <c:spPr>
              <a:solidFill>
                <a:srgbClr val="0000FF"/>
              </a:solidFill>
              <a:ln w="12700">
                <a:solidFill>
                  <a:srgbClr val="0000FF"/>
                </a:solidFill>
              </a:ln>
            </c:spPr>
          </c:marker>
          <c:dLbls>
            <c:dLbl>
              <c:idx val="0"/>
              <c:layout>
                <c:manualLayout>
                  <c:x val="-4.9862736269817638E-2"/>
                  <c:y val="-3.4218603970486906E-2"/>
                </c:manualLayout>
              </c:layout>
              <c:spPr>
                <a:ln w="25400">
                  <a:solidFill>
                    <a:srgbClr val="FF0000"/>
                  </a:solidFill>
                </a:ln>
              </c:spPr>
              <c:txPr>
                <a:bodyPr/>
                <a:lstStyle/>
                <a:p>
                  <a:pPr>
                    <a:defRPr>
                      <a:solidFill>
                        <a:srgbClr val="FF0000"/>
                      </a:solidFill>
                    </a:defRPr>
                  </a:pPr>
                  <a:endParaRPr lang="ja-JP"/>
                </a:p>
              </c:txPr>
              <c:dLblPos val="r"/>
              <c:showVal val="1"/>
            </c:dLbl>
            <c:dLbl>
              <c:idx val="1"/>
              <c:layout>
                <c:manualLayout>
                  <c:x val="-0.14078460369241441"/>
                  <c:y val="1.3009099811955135E-2"/>
                </c:manualLayout>
              </c:layout>
              <c:dLblPos val="r"/>
              <c:showVal val="1"/>
            </c:dLbl>
            <c:dLbl>
              <c:idx val="2"/>
              <c:layout>
                <c:manualLayout>
                  <c:x val="-0.10228045939798668"/>
                  <c:y val="2.4309798911232087E-2"/>
                </c:manualLayout>
              </c:layout>
              <c:dLblPos val="r"/>
              <c:showVal val="1"/>
            </c:dLbl>
            <c:dLbl>
              <c:idx val="3"/>
              <c:layout>
                <c:manualLayout>
                  <c:x val="-0.13797166899420266"/>
                  <c:y val="2.84652013973756E-2"/>
                </c:manualLayout>
              </c:layout>
              <c:dLblPos val="r"/>
              <c:showVal val="1"/>
            </c:dLbl>
            <c:dLbl>
              <c:idx val="4"/>
              <c:layout>
                <c:manualLayout>
                  <c:x val="-0.15019226178880971"/>
                  <c:y val="6.4918198389478194E-3"/>
                </c:manualLayout>
              </c:layout>
              <c:dLblPos val="r"/>
              <c:showVal val="1"/>
            </c:dLbl>
            <c:dLbl>
              <c:idx val="5"/>
              <c:layout>
                <c:manualLayout>
                  <c:x val="-7.8536566000326533E-2"/>
                  <c:y val="2.2822383572195612E-2"/>
                </c:manualLayout>
              </c:layout>
              <c:spPr>
                <a:ln w="15875">
                  <a:solidFill>
                    <a:srgbClr val="0000FF"/>
                  </a:solidFill>
                </a:ln>
              </c:spPr>
              <c:txPr>
                <a:bodyPr/>
                <a:lstStyle/>
                <a:p>
                  <a:pPr>
                    <a:defRPr>
                      <a:solidFill>
                        <a:srgbClr val="0000FF"/>
                      </a:solidFill>
                    </a:defRPr>
                  </a:pPr>
                  <a:endParaRPr lang="ja-JP"/>
                </a:p>
              </c:txPr>
              <c:dLblPos val="r"/>
              <c:showVal val="1"/>
            </c:dLbl>
            <c:txPr>
              <a:bodyPr/>
              <a:lstStyle/>
              <a:p>
                <a:pPr>
                  <a:defRPr>
                    <a:solidFill>
                      <a:srgbClr val="0000FF"/>
                    </a:solidFill>
                  </a:defRPr>
                </a:pPr>
                <a:endParaRPr lang="ja-JP"/>
              </a:p>
            </c:txPr>
            <c:dLblPos val="b"/>
            <c:showVal val="1"/>
          </c:dLbls>
          <c:cat>
            <c:numRef>
              <c:f>ｸﾞﾗﾌ!$C$12:$H$12</c:f>
              <c:numCache>
                <c:formatCode>General</c:formatCode>
                <c:ptCount val="6"/>
                <c:pt idx="0">
                  <c:v>2010</c:v>
                </c:pt>
                <c:pt idx="1">
                  <c:v>2020</c:v>
                </c:pt>
                <c:pt idx="2">
                  <c:v>2030</c:v>
                </c:pt>
                <c:pt idx="3">
                  <c:v>2040</c:v>
                </c:pt>
                <c:pt idx="4">
                  <c:v>2050</c:v>
                </c:pt>
                <c:pt idx="5">
                  <c:v>2060</c:v>
                </c:pt>
              </c:numCache>
            </c:numRef>
          </c:cat>
          <c:val>
            <c:numRef>
              <c:f>ｸﾞﾗﾌ!$C$13:$H$13</c:f>
              <c:numCache>
                <c:formatCode>0.00_ </c:formatCode>
                <c:ptCount val="6"/>
                <c:pt idx="0">
                  <c:v>2.7721966383758585</c:v>
                </c:pt>
                <c:pt idx="1">
                  <c:v>2.0321269321470132</c:v>
                </c:pt>
                <c:pt idx="2">
                  <c:v>1.8380220030482108</c:v>
                </c:pt>
                <c:pt idx="3">
                  <c:v>1.496090151892411</c:v>
                </c:pt>
                <c:pt idx="4">
                  <c:v>1.3274640206872979</c:v>
                </c:pt>
                <c:pt idx="5">
                  <c:v>1.2754113501042648</c:v>
                </c:pt>
              </c:numCache>
            </c:numRef>
          </c:val>
        </c:ser>
        <c:ser>
          <c:idx val="1"/>
          <c:order val="1"/>
          <c:tx>
            <c:strRef>
              <c:f>ｸﾞﾗﾌ!$B$14</c:f>
              <c:strCache>
                <c:ptCount val="1"/>
                <c:pt idx="0">
                  <c:v>高位推計</c:v>
                </c:pt>
              </c:strCache>
            </c:strRef>
          </c:tx>
          <c:spPr>
            <a:ln>
              <a:solidFill>
                <a:srgbClr val="00A44A"/>
              </a:solidFill>
              <a:prstDash val="dash"/>
            </a:ln>
          </c:spPr>
          <c:marker>
            <c:symbol val="diamond"/>
            <c:size val="8"/>
            <c:spPr>
              <a:solidFill>
                <a:srgbClr val="00A44A"/>
              </a:solidFill>
              <a:ln w="19050">
                <a:solidFill>
                  <a:srgbClr val="00A44A"/>
                </a:solidFill>
              </a:ln>
            </c:spPr>
          </c:marker>
          <c:dLbls>
            <c:dLbl>
              <c:idx val="0"/>
              <c:delete val="1"/>
            </c:dLbl>
            <c:dLbl>
              <c:idx val="1"/>
              <c:delete val="1"/>
            </c:dLbl>
            <c:dLbl>
              <c:idx val="2"/>
              <c:layout>
                <c:manualLayout>
                  <c:x val="-6.0400930648573534E-2"/>
                  <c:y val="-2.8096672386195801E-2"/>
                </c:manualLayout>
              </c:layout>
              <c:dLblPos val="r"/>
              <c:showVal val="1"/>
            </c:dLbl>
            <c:dLbl>
              <c:idx val="3"/>
              <c:layout>
                <c:manualLayout>
                  <c:x val="-1.7952778913347081E-2"/>
                  <c:y val="-2.0298670518090652E-3"/>
                </c:manualLayout>
              </c:layout>
              <c:dLblPos val="r"/>
              <c:showVal val="1"/>
            </c:dLbl>
            <c:dLbl>
              <c:idx val="4"/>
              <c:layout>
                <c:manualLayout>
                  <c:x val="-4.0304793026314123E-2"/>
                  <c:y val="-2.5199091386474051E-2"/>
                </c:manualLayout>
              </c:layout>
              <c:dLblPos val="r"/>
              <c:showVal val="1"/>
            </c:dLbl>
            <c:dLbl>
              <c:idx val="5"/>
              <c:layout>
                <c:manualLayout>
                  <c:x val="-4.7473250458941879E-2"/>
                  <c:y val="-3.2329214829309456E-2"/>
                </c:manualLayout>
              </c:layout>
              <c:spPr>
                <a:ln w="25400">
                  <a:solidFill>
                    <a:srgbClr val="00A44A"/>
                  </a:solidFill>
                </a:ln>
              </c:spPr>
              <c:txPr>
                <a:bodyPr/>
                <a:lstStyle/>
                <a:p>
                  <a:pPr>
                    <a:defRPr>
                      <a:solidFill>
                        <a:srgbClr val="00A44A"/>
                      </a:solidFill>
                    </a:defRPr>
                  </a:pPr>
                  <a:endParaRPr lang="ja-JP"/>
                </a:p>
              </c:txPr>
              <c:dLblPos val="r"/>
              <c:showVal val="1"/>
            </c:dLbl>
            <c:txPr>
              <a:bodyPr/>
              <a:lstStyle/>
              <a:p>
                <a:pPr>
                  <a:defRPr>
                    <a:solidFill>
                      <a:srgbClr val="00A44A"/>
                    </a:solidFill>
                  </a:defRPr>
                </a:pPr>
                <a:endParaRPr lang="ja-JP"/>
              </a:p>
            </c:txPr>
            <c:dLblPos val="t"/>
            <c:showVal val="1"/>
          </c:dLbls>
          <c:cat>
            <c:numRef>
              <c:f>ｸﾞﾗﾌ!$C$12:$H$12</c:f>
              <c:numCache>
                <c:formatCode>General</c:formatCode>
                <c:ptCount val="6"/>
                <c:pt idx="0">
                  <c:v>2010</c:v>
                </c:pt>
                <c:pt idx="1">
                  <c:v>2020</c:v>
                </c:pt>
                <c:pt idx="2">
                  <c:v>2030</c:v>
                </c:pt>
                <c:pt idx="3">
                  <c:v>2040</c:v>
                </c:pt>
                <c:pt idx="4">
                  <c:v>2050</c:v>
                </c:pt>
                <c:pt idx="5">
                  <c:v>2060</c:v>
                </c:pt>
              </c:numCache>
            </c:numRef>
          </c:cat>
          <c:val>
            <c:numRef>
              <c:f>ｸﾞﾗﾌ!$C$14:$H$14</c:f>
              <c:numCache>
                <c:formatCode>0.00_ </c:formatCode>
                <c:ptCount val="6"/>
                <c:pt idx="0">
                  <c:v>2.7721966383758603</c:v>
                </c:pt>
                <c:pt idx="1">
                  <c:v>2.0321269321470132</c:v>
                </c:pt>
                <c:pt idx="2">
                  <c:v>1.8473436561463459</c:v>
                </c:pt>
                <c:pt idx="3">
                  <c:v>1.5453301574795348</c:v>
                </c:pt>
                <c:pt idx="4">
                  <c:v>1.4165982671049182</c:v>
                </c:pt>
                <c:pt idx="5">
                  <c:v>1.4171613421039646</c:v>
                </c:pt>
              </c:numCache>
            </c:numRef>
          </c:val>
        </c:ser>
        <c:ser>
          <c:idx val="2"/>
          <c:order val="2"/>
          <c:tx>
            <c:strRef>
              <c:f>ｸﾞﾗﾌ!$B$15</c:f>
              <c:strCache>
                <c:ptCount val="1"/>
                <c:pt idx="0">
                  <c:v>2.07</c:v>
                </c:pt>
              </c:strCache>
            </c:strRef>
          </c:tx>
          <c:spPr>
            <a:ln w="31750" cmpd="sng">
              <a:solidFill>
                <a:srgbClr val="F00000"/>
              </a:solidFill>
              <a:prstDash val="solid"/>
            </a:ln>
          </c:spPr>
          <c:marker>
            <c:symbol val="circle"/>
            <c:size val="10"/>
            <c:spPr>
              <a:solidFill>
                <a:schemeClr val="bg1"/>
              </a:solidFill>
              <a:ln w="19050">
                <a:solidFill>
                  <a:srgbClr val="CC0000"/>
                </a:solidFill>
                <a:prstDash val="solid"/>
              </a:ln>
            </c:spPr>
          </c:marker>
          <c:dLbls>
            <c:dLbl>
              <c:idx val="0"/>
              <c:delete val="1"/>
            </c:dLbl>
            <c:dLbl>
              <c:idx val="1"/>
              <c:delete val="1"/>
            </c:dLbl>
            <c:dLbl>
              <c:idx val="2"/>
              <c:delete val="1"/>
            </c:dLbl>
            <c:dLbl>
              <c:idx val="3"/>
              <c:layout>
                <c:manualLayout>
                  <c:x val="-4.4660568430929797E-2"/>
                  <c:y val="-3.2329226793730736E-2"/>
                </c:manualLayout>
              </c:layout>
              <c:dLblPos val="r"/>
              <c:showVal val="1"/>
            </c:dLbl>
            <c:dLbl>
              <c:idx val="4"/>
              <c:layout>
                <c:manualLayout>
                  <c:x val="-8.0774987173401896E-2"/>
                  <c:y val="-4.034865467622939E-2"/>
                </c:manualLayout>
              </c:layout>
              <c:dLblPos val="r"/>
              <c:showVal val="1"/>
            </c:dLbl>
            <c:dLbl>
              <c:idx val="5"/>
              <c:spPr>
                <a:ln w="25400">
                  <a:solidFill>
                    <a:srgbClr val="FF0000"/>
                  </a:solidFill>
                </a:ln>
              </c:spPr>
              <c:txPr>
                <a:bodyPr/>
                <a:lstStyle/>
                <a:p>
                  <a:pPr>
                    <a:defRPr b="1">
                      <a:solidFill>
                        <a:srgbClr val="FF0000"/>
                      </a:solidFill>
                    </a:defRPr>
                  </a:pPr>
                  <a:endParaRPr lang="ja-JP"/>
                </a:p>
              </c:txPr>
            </c:dLbl>
            <c:txPr>
              <a:bodyPr/>
              <a:lstStyle/>
              <a:p>
                <a:pPr>
                  <a:defRPr>
                    <a:solidFill>
                      <a:srgbClr val="FF0000"/>
                    </a:solidFill>
                  </a:defRPr>
                </a:pPr>
                <a:endParaRPr lang="ja-JP"/>
              </a:p>
            </c:txPr>
            <c:dLblPos val="t"/>
            <c:showVal val="1"/>
          </c:dLbls>
          <c:cat>
            <c:numRef>
              <c:f>ｸﾞﾗﾌ!$C$12:$H$12</c:f>
              <c:numCache>
                <c:formatCode>General</c:formatCode>
                <c:ptCount val="6"/>
                <c:pt idx="0">
                  <c:v>2010</c:v>
                </c:pt>
                <c:pt idx="1">
                  <c:v>2020</c:v>
                </c:pt>
                <c:pt idx="2">
                  <c:v>2030</c:v>
                </c:pt>
                <c:pt idx="3">
                  <c:v>2040</c:v>
                </c:pt>
                <c:pt idx="4">
                  <c:v>2050</c:v>
                </c:pt>
                <c:pt idx="5">
                  <c:v>2060</c:v>
                </c:pt>
              </c:numCache>
            </c:numRef>
          </c:cat>
          <c:val>
            <c:numRef>
              <c:f>ｸﾞﾗﾌ!$C$15:$H$15</c:f>
              <c:numCache>
                <c:formatCode>0.00_ </c:formatCode>
                <c:ptCount val="6"/>
                <c:pt idx="0">
                  <c:v>2.7721966383758607</c:v>
                </c:pt>
                <c:pt idx="1">
                  <c:v>2.0321269321470132</c:v>
                </c:pt>
                <c:pt idx="2">
                  <c:v>1.8506672746845303</c:v>
                </c:pt>
                <c:pt idx="3">
                  <c:v>1.6246870193256309</c:v>
                </c:pt>
                <c:pt idx="4">
                  <c:v>1.5709178991633062</c:v>
                </c:pt>
                <c:pt idx="5">
                  <c:v>1.6736595754897681</c:v>
                </c:pt>
              </c:numCache>
            </c:numRef>
          </c:val>
        </c:ser>
        <c:marker val="1"/>
        <c:axId val="197601152"/>
        <c:axId val="197602688"/>
      </c:lineChart>
      <c:catAx>
        <c:axId val="197601152"/>
        <c:scaling>
          <c:orientation val="minMax"/>
        </c:scaling>
        <c:axPos val="b"/>
        <c:numFmt formatCode="General" sourceLinked="1"/>
        <c:tickLblPos val="nextTo"/>
        <c:spPr>
          <a:ln w="25400">
            <a:solidFill>
              <a:prstClr val="black"/>
            </a:solidFill>
          </a:ln>
        </c:spPr>
        <c:txPr>
          <a:bodyPr/>
          <a:lstStyle/>
          <a:p>
            <a:pPr>
              <a:defRPr sz="800"/>
            </a:pPr>
            <a:endParaRPr lang="ja-JP"/>
          </a:p>
        </c:txPr>
        <c:crossAx val="197602688"/>
        <c:crosses val="autoZero"/>
        <c:auto val="1"/>
        <c:lblAlgn val="ctr"/>
        <c:lblOffset val="100"/>
      </c:catAx>
      <c:valAx>
        <c:axId val="197602688"/>
        <c:scaling>
          <c:orientation val="minMax"/>
          <c:max val="2.8"/>
          <c:min val="1.2"/>
        </c:scaling>
        <c:axPos val="l"/>
        <c:majorGridlines/>
        <c:title>
          <c:tx>
            <c:rich>
              <a:bodyPr rot="0" vert="horz"/>
              <a:lstStyle/>
              <a:p>
                <a:pPr>
                  <a:defRPr sz="600" b="0"/>
                </a:pPr>
                <a:r>
                  <a:rPr lang="ja-JP" altLang="en-US" sz="600" b="0"/>
                  <a:t>（人）</a:t>
                </a:r>
              </a:p>
            </c:rich>
          </c:tx>
          <c:layout>
            <c:manualLayout>
              <c:xMode val="edge"/>
              <c:yMode val="edge"/>
              <c:x val="4.9181429829592095E-2"/>
              <c:y val="5.4310580717369022E-2"/>
            </c:manualLayout>
          </c:layout>
        </c:title>
        <c:numFmt formatCode="0.00_ " sourceLinked="1"/>
        <c:tickLblPos val="nextTo"/>
        <c:spPr>
          <a:ln w="22225">
            <a:solidFill>
              <a:schemeClr val="tx1"/>
            </a:solidFill>
          </a:ln>
        </c:spPr>
        <c:txPr>
          <a:bodyPr/>
          <a:lstStyle/>
          <a:p>
            <a:pPr>
              <a:defRPr sz="800"/>
            </a:pPr>
            <a:endParaRPr lang="ja-JP"/>
          </a:p>
        </c:txPr>
        <c:crossAx val="197601152"/>
        <c:crosses val="autoZero"/>
        <c:crossBetween val="between"/>
        <c:majorUnit val="0.4"/>
      </c:valAx>
    </c:plotArea>
    <c:plotVisOnly val="1"/>
    <c:dispBlanksAs val="gap"/>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8.1432922978116593E-2"/>
          <c:y val="7.9273355592068689E-2"/>
          <c:w val="0.8774645282944209"/>
          <c:h val="0.84225720438929363"/>
        </c:manualLayout>
      </c:layout>
      <c:scatterChart>
        <c:scatterStyle val="lineMarker"/>
        <c:ser>
          <c:idx val="0"/>
          <c:order val="0"/>
          <c:tx>
            <c:strRef>
              <c:f>合計特殊出生率!$BB$6</c:f>
              <c:strCache>
                <c:ptCount val="1"/>
                <c:pt idx="0">
                  <c:v>人口密度（1km2当たり）</c:v>
                </c:pt>
              </c:strCache>
            </c:strRef>
          </c:tx>
          <c:spPr>
            <a:ln w="28575">
              <a:noFill/>
            </a:ln>
          </c:spPr>
          <c:marker>
            <c:symbol val="circle"/>
            <c:size val="3"/>
            <c:spPr>
              <a:solidFill>
                <a:srgbClr val="9933FF"/>
              </a:solidFill>
              <a:ln w="3175">
                <a:solidFill>
                  <a:srgbClr val="6600CC"/>
                </a:solidFill>
              </a:ln>
            </c:spPr>
          </c:marker>
          <c:dPt>
            <c:idx val="0"/>
            <c:marker>
              <c:symbol val="circle"/>
              <c:size val="5"/>
              <c:spPr>
                <a:solidFill>
                  <a:srgbClr val="FF0000"/>
                </a:solidFill>
                <a:ln w="3175">
                  <a:solidFill>
                    <a:srgbClr val="FF0000"/>
                  </a:solidFill>
                </a:ln>
              </c:spPr>
            </c:marker>
          </c:dPt>
          <c:dPt>
            <c:idx val="27"/>
            <c:marker>
              <c:symbol val="none"/>
            </c:marker>
          </c:dPt>
          <c:dLbls>
            <c:delete val="1"/>
          </c:dLbls>
          <c:trendline>
            <c:trendlineType val="linear"/>
          </c:trendline>
          <c:trendline>
            <c:trendlineType val="linear"/>
            <c:dispRSqr val="1"/>
            <c:dispEq val="1"/>
            <c:trendlineLbl>
              <c:layout>
                <c:manualLayout>
                  <c:x val="-3.741821684957386E-2"/>
                  <c:y val="8.4127713879744354E-2"/>
                </c:manualLayout>
              </c:layout>
              <c:numFmt formatCode="General" sourceLinked="0"/>
              <c:txPr>
                <a:bodyPr/>
                <a:lstStyle/>
                <a:p>
                  <a:pPr>
                    <a:lnSpc>
                      <a:spcPts val="800"/>
                    </a:lnSpc>
                    <a:defRPr sz="700"/>
                  </a:pPr>
                  <a:endParaRPr lang="ja-JP"/>
                </a:p>
              </c:txPr>
            </c:trendlineLbl>
          </c:trendline>
          <c:xVal>
            <c:numRef>
              <c:f>合計特殊出生率!$BB$8:$BB$55</c:f>
              <c:numCache>
                <c:formatCode>0.0_ </c:formatCode>
                <c:ptCount val="48"/>
                <c:pt idx="0" formatCode="General">
                  <c:v>343.4</c:v>
                </c:pt>
                <c:pt idx="1">
                  <c:v>70.2</c:v>
                </c:pt>
                <c:pt idx="2">
                  <c:v>142.4</c:v>
                </c:pt>
                <c:pt idx="3">
                  <c:v>87.1</c:v>
                </c:pt>
                <c:pt idx="4">
                  <c:v>322.3</c:v>
                </c:pt>
                <c:pt idx="5">
                  <c:v>93.3</c:v>
                </c:pt>
                <c:pt idx="6">
                  <c:v>125.4</c:v>
                </c:pt>
                <c:pt idx="7">
                  <c:v>147.19999999999999</c:v>
                </c:pt>
                <c:pt idx="8">
                  <c:v>487.2</c:v>
                </c:pt>
                <c:pt idx="9">
                  <c:v>313.3</c:v>
                </c:pt>
                <c:pt idx="10">
                  <c:v>315.60000000000002</c:v>
                </c:pt>
                <c:pt idx="11">
                  <c:v>1894.2</c:v>
                </c:pt>
                <c:pt idx="12">
                  <c:v>1205.5</c:v>
                </c:pt>
                <c:pt idx="13">
                  <c:v>6015.7</c:v>
                </c:pt>
                <c:pt idx="14">
                  <c:v>3745.4</c:v>
                </c:pt>
                <c:pt idx="15">
                  <c:v>188.7</c:v>
                </c:pt>
                <c:pt idx="16">
                  <c:v>257.39999999999969</c:v>
                </c:pt>
                <c:pt idx="17">
                  <c:v>279.5</c:v>
                </c:pt>
                <c:pt idx="18">
                  <c:v>192.4</c:v>
                </c:pt>
                <c:pt idx="19">
                  <c:v>193.3</c:v>
                </c:pt>
                <c:pt idx="20">
                  <c:v>158.69999999999999</c:v>
                </c:pt>
                <c:pt idx="21">
                  <c:v>195.9</c:v>
                </c:pt>
                <c:pt idx="22">
                  <c:v>483.9</c:v>
                </c:pt>
                <c:pt idx="23">
                  <c:v>1434.8</c:v>
                </c:pt>
                <c:pt idx="24">
                  <c:v>321</c:v>
                </c:pt>
                <c:pt idx="25">
                  <c:v>351.2</c:v>
                </c:pt>
                <c:pt idx="26">
                  <c:v>571.4</c:v>
                </c:pt>
                <c:pt idx="27">
                  <c:v>4669.7</c:v>
                </c:pt>
                <c:pt idx="28">
                  <c:v>665.6</c:v>
                </c:pt>
                <c:pt idx="29">
                  <c:v>379.5</c:v>
                </c:pt>
                <c:pt idx="30">
                  <c:v>212</c:v>
                </c:pt>
                <c:pt idx="31">
                  <c:v>167.8</c:v>
                </c:pt>
                <c:pt idx="32">
                  <c:v>107</c:v>
                </c:pt>
                <c:pt idx="33">
                  <c:v>273.5</c:v>
                </c:pt>
                <c:pt idx="34">
                  <c:v>337.4</c:v>
                </c:pt>
                <c:pt idx="35">
                  <c:v>237.4</c:v>
                </c:pt>
                <c:pt idx="36">
                  <c:v>189.4</c:v>
                </c:pt>
                <c:pt idx="37">
                  <c:v>530.70000000000005</c:v>
                </c:pt>
                <c:pt idx="38">
                  <c:v>252.1</c:v>
                </c:pt>
                <c:pt idx="39">
                  <c:v>107.6</c:v>
                </c:pt>
                <c:pt idx="40">
                  <c:v>1019</c:v>
                </c:pt>
                <c:pt idx="41">
                  <c:v>348.3</c:v>
                </c:pt>
                <c:pt idx="42">
                  <c:v>347.5</c:v>
                </c:pt>
                <c:pt idx="43">
                  <c:v>245.4</c:v>
                </c:pt>
                <c:pt idx="44">
                  <c:v>188.7</c:v>
                </c:pt>
                <c:pt idx="45">
                  <c:v>146.69999999999999</c:v>
                </c:pt>
                <c:pt idx="46">
                  <c:v>185.7</c:v>
                </c:pt>
                <c:pt idx="47">
                  <c:v>611.9</c:v>
                </c:pt>
              </c:numCache>
            </c:numRef>
          </c:xVal>
          <c:yVal>
            <c:numRef>
              <c:f>合計特殊出生率!$AV$8:$AV$55</c:f>
              <c:numCache>
                <c:formatCode>0.00_ </c:formatCode>
                <c:ptCount val="48"/>
                <c:pt idx="0">
                  <c:v>1.41</c:v>
                </c:pt>
                <c:pt idx="1">
                  <c:v>1.26</c:v>
                </c:pt>
                <c:pt idx="2">
                  <c:v>1.36</c:v>
                </c:pt>
                <c:pt idx="3">
                  <c:v>1.44</c:v>
                </c:pt>
                <c:pt idx="4">
                  <c:v>1.3</c:v>
                </c:pt>
                <c:pt idx="5">
                  <c:v>1.37</c:v>
                </c:pt>
                <c:pt idx="6">
                  <c:v>1.44</c:v>
                </c:pt>
                <c:pt idx="7">
                  <c:v>1.41</c:v>
                </c:pt>
                <c:pt idx="8">
                  <c:v>1.41</c:v>
                </c:pt>
                <c:pt idx="9">
                  <c:v>1.43</c:v>
                </c:pt>
                <c:pt idx="10">
                  <c:v>1.3900000000000001</c:v>
                </c:pt>
                <c:pt idx="11">
                  <c:v>1.29</c:v>
                </c:pt>
                <c:pt idx="12">
                  <c:v>1.31</c:v>
                </c:pt>
                <c:pt idx="13">
                  <c:v>1.0900000000000001</c:v>
                </c:pt>
                <c:pt idx="14">
                  <c:v>1.3</c:v>
                </c:pt>
                <c:pt idx="15">
                  <c:v>1.43</c:v>
                </c:pt>
                <c:pt idx="16">
                  <c:v>1.42</c:v>
                </c:pt>
                <c:pt idx="17">
                  <c:v>1.47</c:v>
                </c:pt>
                <c:pt idx="18">
                  <c:v>1.6</c:v>
                </c:pt>
                <c:pt idx="19">
                  <c:v>1.43</c:v>
                </c:pt>
                <c:pt idx="20">
                  <c:v>1.51</c:v>
                </c:pt>
                <c:pt idx="21">
                  <c:v>1.45</c:v>
                </c:pt>
                <c:pt idx="22">
                  <c:v>1.52</c:v>
                </c:pt>
                <c:pt idx="23">
                  <c:v>1.46</c:v>
                </c:pt>
                <c:pt idx="24">
                  <c:v>1.47</c:v>
                </c:pt>
                <c:pt idx="25">
                  <c:v>1.53</c:v>
                </c:pt>
                <c:pt idx="26">
                  <c:v>1.23</c:v>
                </c:pt>
                <c:pt idx="27">
                  <c:v>1.3</c:v>
                </c:pt>
                <c:pt idx="28">
                  <c:v>1.4</c:v>
                </c:pt>
                <c:pt idx="29">
                  <c:v>1.32</c:v>
                </c:pt>
                <c:pt idx="30">
                  <c:v>1.53</c:v>
                </c:pt>
                <c:pt idx="31">
                  <c:v>1.57</c:v>
                </c:pt>
                <c:pt idx="32">
                  <c:v>1.6800000000000062</c:v>
                </c:pt>
                <c:pt idx="33">
                  <c:v>1.47</c:v>
                </c:pt>
                <c:pt idx="34">
                  <c:v>1.54</c:v>
                </c:pt>
                <c:pt idx="35">
                  <c:v>1.52</c:v>
                </c:pt>
                <c:pt idx="36">
                  <c:v>1.44</c:v>
                </c:pt>
                <c:pt idx="37">
                  <c:v>1.56</c:v>
                </c:pt>
                <c:pt idx="38">
                  <c:v>1.52</c:v>
                </c:pt>
                <c:pt idx="39">
                  <c:v>1.43</c:v>
                </c:pt>
                <c:pt idx="40">
                  <c:v>1.43</c:v>
                </c:pt>
                <c:pt idx="41">
                  <c:v>1.61</c:v>
                </c:pt>
                <c:pt idx="42">
                  <c:v>1.6300000000000001</c:v>
                </c:pt>
                <c:pt idx="43">
                  <c:v>1.62</c:v>
                </c:pt>
                <c:pt idx="44">
                  <c:v>1.53</c:v>
                </c:pt>
                <c:pt idx="45">
                  <c:v>1.6700000000000021</c:v>
                </c:pt>
                <c:pt idx="46">
                  <c:v>1.6400000000000001</c:v>
                </c:pt>
                <c:pt idx="47">
                  <c:v>1.9000000000000001</c:v>
                </c:pt>
              </c:numCache>
            </c:numRef>
          </c:yVal>
        </c:ser>
        <c:ser>
          <c:idx val="1"/>
          <c:order val="1"/>
          <c:tx>
            <c:strRef>
              <c:f>合計特殊出生率!$AU$9</c:f>
              <c:strCache>
                <c:ptCount val="1"/>
                <c:pt idx="0">
                  <c:v>北海道</c:v>
                </c:pt>
              </c:strCache>
            </c:strRef>
          </c:tx>
          <c:spPr>
            <a:ln w="28575">
              <a:noFill/>
            </a:ln>
          </c:spPr>
          <c:marker>
            <c:symbol val="none"/>
          </c:marker>
          <c:dLbls>
            <c:dLbl>
              <c:idx val="0"/>
              <c:layout>
                <c:manualLayout>
                  <c:x val="-2.174415932476299E-2"/>
                  <c:y val="1.8565188663247984E-2"/>
                </c:manualLayout>
              </c:layout>
              <c:showSerName val="1"/>
            </c:dLbl>
            <c:txPr>
              <a:bodyPr/>
              <a:lstStyle/>
              <a:p>
                <a:pPr>
                  <a:defRPr sz="600" baseline="0"/>
                </a:pPr>
                <a:endParaRPr lang="ja-JP"/>
              </a:p>
            </c:txPr>
            <c:showSerName val="1"/>
          </c:dLbls>
          <c:xVal>
            <c:numRef>
              <c:f>合計特殊出生率!$BB$9</c:f>
              <c:numCache>
                <c:formatCode>0.0_ </c:formatCode>
                <c:ptCount val="1"/>
                <c:pt idx="0">
                  <c:v>70.2</c:v>
                </c:pt>
              </c:numCache>
            </c:numRef>
          </c:xVal>
          <c:yVal>
            <c:numRef>
              <c:f>合計特殊出生率!$AV$9</c:f>
              <c:numCache>
                <c:formatCode>0.00_ </c:formatCode>
                <c:ptCount val="1"/>
                <c:pt idx="0">
                  <c:v>1.26</c:v>
                </c:pt>
              </c:numCache>
            </c:numRef>
          </c:yVal>
        </c:ser>
        <c:ser>
          <c:idx val="2"/>
          <c:order val="2"/>
          <c:tx>
            <c:strRef>
              <c:f>合計特殊出生率!$AU$10</c:f>
              <c:strCache>
                <c:ptCount val="1"/>
                <c:pt idx="0">
                  <c:v>青　森</c:v>
                </c:pt>
              </c:strCache>
            </c:strRef>
          </c:tx>
          <c:spPr>
            <a:ln w="28575">
              <a:noFill/>
            </a:ln>
          </c:spPr>
          <c:marker>
            <c:symbol val="none"/>
          </c:marker>
          <c:dLbls>
            <c:dLbl>
              <c:idx val="0"/>
              <c:layout>
                <c:manualLayout>
                  <c:x val="-1.6912123919260159E-2"/>
                  <c:y val="9.2825943316239279E-3"/>
                </c:manualLayout>
              </c:layout>
              <c:tx>
                <c:rich>
                  <a:bodyPr/>
                  <a:lstStyle/>
                  <a:p>
                    <a:r>
                      <a:rPr lang="ja-JP" altLang="en-US" sz="400" smtClean="0"/>
                      <a:t>青</a:t>
                    </a:r>
                    <a:r>
                      <a:rPr lang="ja-JP" altLang="en-US" smtClean="0"/>
                      <a:t>森</a:t>
                    </a:r>
                    <a:endParaRPr lang="ja-JP" altLang="en-US"/>
                  </a:p>
                </c:rich>
              </c:tx>
              <c:showSerName val="1"/>
            </c:dLbl>
            <c:txPr>
              <a:bodyPr/>
              <a:lstStyle/>
              <a:p>
                <a:pPr>
                  <a:defRPr sz="400" baseline="0"/>
                </a:pPr>
                <a:endParaRPr lang="ja-JP"/>
              </a:p>
            </c:txPr>
            <c:showSerName val="1"/>
          </c:dLbls>
          <c:xVal>
            <c:numRef>
              <c:f>合計特殊出生率!$BB$10</c:f>
              <c:numCache>
                <c:formatCode>0.0_ </c:formatCode>
                <c:ptCount val="1"/>
                <c:pt idx="0">
                  <c:v>142.4</c:v>
                </c:pt>
              </c:numCache>
            </c:numRef>
          </c:xVal>
          <c:yVal>
            <c:numRef>
              <c:f>合計特殊出生率!$AV$10</c:f>
              <c:numCache>
                <c:formatCode>0.00_ </c:formatCode>
                <c:ptCount val="1"/>
                <c:pt idx="0">
                  <c:v>1.36</c:v>
                </c:pt>
              </c:numCache>
            </c:numRef>
          </c:yVal>
        </c:ser>
        <c:ser>
          <c:idx val="3"/>
          <c:order val="3"/>
          <c:tx>
            <c:strRef>
              <c:f>合計特殊出生率!$AU$11</c:f>
              <c:strCache>
                <c:ptCount val="1"/>
                <c:pt idx="0">
                  <c:v>岩　手</c:v>
                </c:pt>
              </c:strCache>
            </c:strRef>
          </c:tx>
          <c:spPr>
            <a:ln w="28575">
              <a:noFill/>
            </a:ln>
          </c:spPr>
          <c:marker>
            <c:symbol val="none"/>
          </c:marker>
          <c:dLbls>
            <c:dLbl>
              <c:idx val="0"/>
              <c:layout>
                <c:manualLayout>
                  <c:x val="-3.9877228253177417E-2"/>
                  <c:y val="-7.3701606254275992E-3"/>
                </c:manualLayout>
              </c:layout>
              <c:tx>
                <c:rich>
                  <a:bodyPr/>
                  <a:lstStyle/>
                  <a:p>
                    <a:r>
                      <a:rPr lang="ja-JP" altLang="en-US" sz="400" dirty="0" smtClean="0"/>
                      <a:t>岩</a:t>
                    </a:r>
                    <a:r>
                      <a:rPr lang="ja-JP" altLang="en-US" dirty="0" smtClean="0"/>
                      <a:t>手</a:t>
                    </a:r>
                    <a:endParaRPr lang="ja-JP" altLang="en-US" dirty="0"/>
                  </a:p>
                </c:rich>
              </c:tx>
              <c:dLblPos val="r"/>
              <c:showSerName val="1"/>
            </c:dLbl>
            <c:txPr>
              <a:bodyPr/>
              <a:lstStyle/>
              <a:p>
                <a:pPr>
                  <a:defRPr sz="400" baseline="0"/>
                </a:pPr>
                <a:endParaRPr lang="ja-JP"/>
              </a:p>
            </c:txPr>
            <c:dLblPos val="l"/>
            <c:showSerName val="1"/>
          </c:dLbls>
          <c:xVal>
            <c:numRef>
              <c:f>合計特殊出生率!$BB$11</c:f>
              <c:numCache>
                <c:formatCode>0.0_ </c:formatCode>
                <c:ptCount val="1"/>
                <c:pt idx="0">
                  <c:v>87.1</c:v>
                </c:pt>
              </c:numCache>
            </c:numRef>
          </c:xVal>
          <c:yVal>
            <c:numRef>
              <c:f>合計特殊出生率!$AV$11</c:f>
              <c:numCache>
                <c:formatCode>0.00_ </c:formatCode>
                <c:ptCount val="1"/>
                <c:pt idx="0">
                  <c:v>1.44</c:v>
                </c:pt>
              </c:numCache>
            </c:numRef>
          </c:yVal>
        </c:ser>
        <c:ser>
          <c:idx val="4"/>
          <c:order val="4"/>
          <c:tx>
            <c:strRef>
              <c:f>合計特殊出生率!$AU$12</c:f>
              <c:strCache>
                <c:ptCount val="1"/>
                <c:pt idx="0">
                  <c:v>宮　城</c:v>
                </c:pt>
              </c:strCache>
            </c:strRef>
          </c:tx>
          <c:spPr>
            <a:ln w="28575">
              <a:noFill/>
            </a:ln>
          </c:spPr>
          <c:marker>
            <c:symbol val="none"/>
          </c:marker>
          <c:dLbls>
            <c:dLbl>
              <c:idx val="0"/>
              <c:layout>
                <c:manualLayout>
                  <c:x val="-1.6912123919260159E-2"/>
                  <c:y val="1.8565188663247984E-2"/>
                </c:manualLayout>
              </c:layout>
              <c:tx>
                <c:rich>
                  <a:bodyPr/>
                  <a:lstStyle/>
                  <a:p>
                    <a:r>
                      <a:rPr lang="ja-JP" altLang="en-US" sz="600" smtClean="0"/>
                      <a:t>宮</a:t>
                    </a:r>
                    <a:r>
                      <a:rPr lang="ja-JP" altLang="en-US" smtClean="0"/>
                      <a:t>城</a:t>
                    </a:r>
                    <a:endParaRPr lang="ja-JP" altLang="en-US"/>
                  </a:p>
                </c:rich>
              </c:tx>
              <c:showSerName val="1"/>
            </c:dLbl>
            <c:txPr>
              <a:bodyPr/>
              <a:lstStyle/>
              <a:p>
                <a:pPr>
                  <a:defRPr sz="600" baseline="0"/>
                </a:pPr>
                <a:endParaRPr lang="ja-JP"/>
              </a:p>
            </c:txPr>
            <c:showSerName val="1"/>
          </c:dLbls>
          <c:xVal>
            <c:numRef>
              <c:f>合計特殊出生率!$BB$12</c:f>
              <c:numCache>
                <c:formatCode>0.0_ </c:formatCode>
                <c:ptCount val="1"/>
                <c:pt idx="0">
                  <c:v>322.3</c:v>
                </c:pt>
              </c:numCache>
            </c:numRef>
          </c:xVal>
          <c:yVal>
            <c:numRef>
              <c:f>合計特殊出生率!$AV$12</c:f>
              <c:numCache>
                <c:formatCode>0.00_ </c:formatCode>
                <c:ptCount val="1"/>
                <c:pt idx="0">
                  <c:v>1.3</c:v>
                </c:pt>
              </c:numCache>
            </c:numRef>
          </c:yVal>
        </c:ser>
        <c:ser>
          <c:idx val="5"/>
          <c:order val="5"/>
          <c:tx>
            <c:strRef>
              <c:f>合計特殊出生率!$AU$13</c:f>
              <c:strCache>
                <c:ptCount val="1"/>
                <c:pt idx="0">
                  <c:v>秋　田</c:v>
                </c:pt>
              </c:strCache>
            </c:strRef>
          </c:tx>
          <c:spPr>
            <a:ln w="28575">
              <a:noFill/>
            </a:ln>
          </c:spPr>
          <c:marker>
            <c:symbol val="none"/>
          </c:marker>
          <c:dLbls>
            <c:dLbl>
              <c:idx val="0"/>
              <c:layout>
                <c:manualLayout>
                  <c:x val="-3.1981986780768655E-2"/>
                  <c:y val="1.4740321250855207E-2"/>
                </c:manualLayout>
              </c:layout>
              <c:tx>
                <c:rich>
                  <a:bodyPr/>
                  <a:lstStyle/>
                  <a:p>
                    <a:r>
                      <a:rPr lang="ja-JP" altLang="en-US" sz="400" dirty="0" smtClean="0"/>
                      <a:t>秋</a:t>
                    </a:r>
                    <a:r>
                      <a:rPr lang="ja-JP" altLang="en-US" dirty="0" smtClean="0"/>
                      <a:t>田</a:t>
                    </a:r>
                    <a:endParaRPr lang="ja-JP" altLang="en-US" dirty="0"/>
                  </a:p>
                </c:rich>
              </c:tx>
              <c:dLblPos val="r"/>
              <c:showSerName val="1"/>
            </c:dLbl>
            <c:txPr>
              <a:bodyPr/>
              <a:lstStyle/>
              <a:p>
                <a:pPr>
                  <a:defRPr sz="400" baseline="0"/>
                </a:pPr>
                <a:endParaRPr lang="ja-JP"/>
              </a:p>
            </c:txPr>
            <c:dLblPos val="l"/>
            <c:showSerName val="1"/>
          </c:dLbls>
          <c:xVal>
            <c:numRef>
              <c:f>合計特殊出生率!$BB$13</c:f>
              <c:numCache>
                <c:formatCode>0.0_ </c:formatCode>
                <c:ptCount val="1"/>
                <c:pt idx="0">
                  <c:v>93.3</c:v>
                </c:pt>
              </c:numCache>
            </c:numRef>
          </c:xVal>
          <c:yVal>
            <c:numRef>
              <c:f>合計特殊出生率!$AV$13</c:f>
              <c:numCache>
                <c:formatCode>0.00_ </c:formatCode>
                <c:ptCount val="1"/>
                <c:pt idx="0">
                  <c:v>1.37</c:v>
                </c:pt>
              </c:numCache>
            </c:numRef>
          </c:yVal>
        </c:ser>
        <c:ser>
          <c:idx val="6"/>
          <c:order val="6"/>
          <c:tx>
            <c:strRef>
              <c:f>合計特殊出生率!$AU$14</c:f>
              <c:strCache>
                <c:ptCount val="1"/>
                <c:pt idx="0">
                  <c:v>山　形</c:v>
                </c:pt>
              </c:strCache>
            </c:strRef>
          </c:tx>
          <c:spPr>
            <a:ln w="28575">
              <a:noFill/>
            </a:ln>
          </c:spPr>
          <c:marker>
            <c:symbol val="none"/>
          </c:marker>
          <c:dLbls>
            <c:dLbl>
              <c:idx val="0"/>
              <c:layout>
                <c:manualLayout>
                  <c:x val="-2.4160367265128841E-2"/>
                  <c:y val="-4.641297165812003E-3"/>
                </c:manualLayout>
              </c:layout>
              <c:tx>
                <c:rich>
                  <a:bodyPr/>
                  <a:lstStyle/>
                  <a:p>
                    <a:pPr>
                      <a:defRPr sz="400" baseline="0"/>
                    </a:pPr>
                    <a:r>
                      <a:rPr lang="ja-JP" altLang="en-US" sz="400" smtClean="0"/>
                      <a:t>山形</a:t>
                    </a:r>
                    <a:endParaRPr lang="ja-JP" altLang="en-US" sz="400"/>
                  </a:p>
                </c:rich>
              </c:tx>
              <c:spPr/>
              <c:showSerName val="1"/>
            </c:dLbl>
            <c:txPr>
              <a:bodyPr/>
              <a:lstStyle/>
              <a:p>
                <a:pPr>
                  <a:defRPr sz="500" baseline="0"/>
                </a:pPr>
                <a:endParaRPr lang="ja-JP"/>
              </a:p>
            </c:txPr>
            <c:showSerName val="1"/>
          </c:dLbls>
          <c:xVal>
            <c:numRef>
              <c:f>合計特殊出生率!$BB$14</c:f>
              <c:numCache>
                <c:formatCode>0.0_ </c:formatCode>
                <c:ptCount val="1"/>
                <c:pt idx="0">
                  <c:v>125.4</c:v>
                </c:pt>
              </c:numCache>
            </c:numRef>
          </c:xVal>
          <c:yVal>
            <c:numRef>
              <c:f>合計特殊出生率!$AV$14</c:f>
              <c:numCache>
                <c:formatCode>0.00_ </c:formatCode>
                <c:ptCount val="1"/>
                <c:pt idx="0">
                  <c:v>1.44</c:v>
                </c:pt>
              </c:numCache>
            </c:numRef>
          </c:yVal>
        </c:ser>
        <c:ser>
          <c:idx val="7"/>
          <c:order val="7"/>
          <c:tx>
            <c:strRef>
              <c:f>合計特殊出生率!$AU$15</c:f>
              <c:strCache>
                <c:ptCount val="1"/>
                <c:pt idx="0">
                  <c:v>福　島</c:v>
                </c:pt>
              </c:strCache>
            </c:strRef>
          </c:tx>
          <c:spPr>
            <a:ln w="28575">
              <a:noFill/>
            </a:ln>
          </c:spPr>
          <c:marker>
            <c:symbol val="none"/>
          </c:marker>
          <c:dLbls>
            <c:dLbl>
              <c:idx val="0"/>
              <c:layout>
                <c:manualLayout>
                  <c:x val="-4.0604316415375458E-2"/>
                  <c:y val="1.2011457791239575E-2"/>
                </c:manualLayout>
              </c:layout>
              <c:tx>
                <c:rich>
                  <a:bodyPr/>
                  <a:lstStyle/>
                  <a:p>
                    <a:r>
                      <a:rPr lang="ja-JP" altLang="en-US" sz="400" dirty="0" smtClean="0"/>
                      <a:t>福</a:t>
                    </a:r>
                    <a:r>
                      <a:rPr lang="ja-JP" altLang="en-US" dirty="0" smtClean="0"/>
                      <a:t>島</a:t>
                    </a:r>
                    <a:endParaRPr lang="ja-JP" altLang="en-US" dirty="0"/>
                  </a:p>
                </c:rich>
              </c:tx>
              <c:dLblPos val="r"/>
              <c:showSerName val="1"/>
            </c:dLbl>
            <c:txPr>
              <a:bodyPr/>
              <a:lstStyle/>
              <a:p>
                <a:pPr>
                  <a:defRPr sz="400" baseline="0"/>
                </a:pPr>
                <a:endParaRPr lang="ja-JP"/>
              </a:p>
            </c:txPr>
            <c:dLblPos val="l"/>
            <c:showSerName val="1"/>
          </c:dLbls>
          <c:xVal>
            <c:numRef>
              <c:f>合計特殊出生率!$BB$15</c:f>
              <c:numCache>
                <c:formatCode>0.0_ </c:formatCode>
                <c:ptCount val="1"/>
                <c:pt idx="0">
                  <c:v>147.19999999999999</c:v>
                </c:pt>
              </c:numCache>
            </c:numRef>
          </c:xVal>
          <c:yVal>
            <c:numRef>
              <c:f>合計特殊出生率!$AV$15</c:f>
              <c:numCache>
                <c:formatCode>0.00_ </c:formatCode>
                <c:ptCount val="1"/>
                <c:pt idx="0">
                  <c:v>1.41</c:v>
                </c:pt>
              </c:numCache>
            </c:numRef>
          </c:yVal>
        </c:ser>
        <c:ser>
          <c:idx val="8"/>
          <c:order val="8"/>
          <c:tx>
            <c:strRef>
              <c:f>合計特殊出生率!$AU$16</c:f>
              <c:strCache>
                <c:ptCount val="1"/>
                <c:pt idx="0">
                  <c:v>茨　城</c:v>
                </c:pt>
              </c:strCache>
            </c:strRef>
          </c:tx>
          <c:spPr>
            <a:ln w="28575">
              <a:noFill/>
            </a:ln>
          </c:spPr>
          <c:marker>
            <c:symbol val="none"/>
          </c:marker>
          <c:dLbls>
            <c:dLbl>
              <c:idx val="0"/>
              <c:layout>
                <c:manualLayout>
                  <c:x val="-1.5537847392907641E-2"/>
                  <c:y val="-5.4577269192311994E-3"/>
                </c:manualLayout>
              </c:layout>
              <c:tx>
                <c:rich>
                  <a:bodyPr/>
                  <a:lstStyle/>
                  <a:p>
                    <a:r>
                      <a:rPr lang="ja-JP" altLang="en-US" sz="400" dirty="0" smtClean="0"/>
                      <a:t>茨</a:t>
                    </a:r>
                    <a:r>
                      <a:rPr lang="ja-JP" altLang="en-US" dirty="0" smtClean="0"/>
                      <a:t>城</a:t>
                    </a:r>
                    <a:endParaRPr lang="ja-JP" altLang="en-US" dirty="0"/>
                  </a:p>
                </c:rich>
              </c:tx>
              <c:showSerName val="1"/>
            </c:dLbl>
            <c:txPr>
              <a:bodyPr/>
              <a:lstStyle/>
              <a:p>
                <a:pPr>
                  <a:defRPr sz="400" baseline="0"/>
                </a:pPr>
                <a:endParaRPr lang="ja-JP"/>
              </a:p>
            </c:txPr>
            <c:showSerName val="1"/>
          </c:dLbls>
          <c:xVal>
            <c:numRef>
              <c:f>合計特殊出生率!$BB$16</c:f>
              <c:numCache>
                <c:formatCode>0.0_ </c:formatCode>
                <c:ptCount val="1"/>
                <c:pt idx="0">
                  <c:v>487.2</c:v>
                </c:pt>
              </c:numCache>
            </c:numRef>
          </c:xVal>
          <c:yVal>
            <c:numRef>
              <c:f>合計特殊出生率!$AV$16</c:f>
              <c:numCache>
                <c:formatCode>0.00_ </c:formatCode>
                <c:ptCount val="1"/>
                <c:pt idx="0">
                  <c:v>1.41</c:v>
                </c:pt>
              </c:numCache>
            </c:numRef>
          </c:yVal>
        </c:ser>
        <c:ser>
          <c:idx val="9"/>
          <c:order val="9"/>
          <c:tx>
            <c:strRef>
              <c:f>合計特殊出生率!$AU$17</c:f>
              <c:strCache>
                <c:ptCount val="1"/>
                <c:pt idx="0">
                  <c:v>栃　木</c:v>
                </c:pt>
              </c:strCache>
            </c:strRef>
          </c:tx>
          <c:spPr>
            <a:ln w="28575">
              <a:noFill/>
            </a:ln>
          </c:spPr>
          <c:marker>
            <c:symbol val="none"/>
          </c:marker>
          <c:dLbls>
            <c:dLbl>
              <c:idx val="0"/>
              <c:layout>
                <c:manualLayout>
                  <c:x val="-1.5205121805339767E-2"/>
                  <c:y val="3.8248674123927797E-3"/>
                </c:manualLayout>
              </c:layout>
              <c:tx>
                <c:rich>
                  <a:bodyPr/>
                  <a:lstStyle/>
                  <a:p>
                    <a:r>
                      <a:rPr lang="ja-JP" altLang="en-US" sz="400" dirty="0" smtClean="0"/>
                      <a:t>栃</a:t>
                    </a:r>
                    <a:r>
                      <a:rPr lang="ja-JP" altLang="en-US" dirty="0" smtClean="0"/>
                      <a:t>木</a:t>
                    </a:r>
                    <a:endParaRPr lang="ja-JP" altLang="en-US" dirty="0"/>
                  </a:p>
                </c:rich>
              </c:tx>
              <c:showSerName val="1"/>
            </c:dLbl>
            <c:txPr>
              <a:bodyPr/>
              <a:lstStyle/>
              <a:p>
                <a:pPr>
                  <a:defRPr sz="400" baseline="0"/>
                </a:pPr>
                <a:endParaRPr lang="ja-JP"/>
              </a:p>
            </c:txPr>
            <c:showSerName val="1"/>
          </c:dLbls>
          <c:xVal>
            <c:numRef>
              <c:f>合計特殊出生率!$BB$17</c:f>
              <c:numCache>
                <c:formatCode>0.0_ </c:formatCode>
                <c:ptCount val="1"/>
                <c:pt idx="0">
                  <c:v>313.3</c:v>
                </c:pt>
              </c:numCache>
            </c:numRef>
          </c:xVal>
          <c:yVal>
            <c:numRef>
              <c:f>合計特殊出生率!$AV$17</c:f>
              <c:numCache>
                <c:formatCode>0.00_ </c:formatCode>
                <c:ptCount val="1"/>
                <c:pt idx="0">
                  <c:v>1.43</c:v>
                </c:pt>
              </c:numCache>
            </c:numRef>
          </c:yVal>
        </c:ser>
        <c:ser>
          <c:idx val="10"/>
          <c:order val="10"/>
          <c:tx>
            <c:strRef>
              <c:f>合計特殊出生率!$AU$18</c:f>
              <c:strCache>
                <c:ptCount val="1"/>
                <c:pt idx="0">
                  <c:v>群　馬</c:v>
                </c:pt>
              </c:strCache>
            </c:strRef>
          </c:tx>
          <c:spPr>
            <a:ln w="28575">
              <a:noFill/>
            </a:ln>
          </c:spPr>
          <c:marker>
            <c:symbol val="none"/>
          </c:marker>
          <c:dLbls>
            <c:dLbl>
              <c:idx val="0"/>
              <c:layout>
                <c:manualLayout>
                  <c:x val="-4.2514987514259792E-2"/>
                  <c:y val="8.1865994606298703E-3"/>
                </c:manualLayout>
              </c:layout>
              <c:tx>
                <c:rich>
                  <a:bodyPr/>
                  <a:lstStyle/>
                  <a:p>
                    <a:r>
                      <a:rPr lang="ja-JP" altLang="en-US" sz="400" dirty="0" smtClean="0"/>
                      <a:t>群</a:t>
                    </a:r>
                    <a:r>
                      <a:rPr lang="ja-JP" altLang="en-US" dirty="0" smtClean="0"/>
                      <a:t>馬</a:t>
                    </a:r>
                    <a:endParaRPr lang="ja-JP" altLang="en-US" dirty="0"/>
                  </a:p>
                </c:rich>
              </c:tx>
              <c:dLblPos val="r"/>
              <c:showSerName val="1"/>
            </c:dLbl>
            <c:txPr>
              <a:bodyPr/>
              <a:lstStyle/>
              <a:p>
                <a:pPr>
                  <a:defRPr sz="400" baseline="0"/>
                </a:pPr>
                <a:endParaRPr lang="ja-JP"/>
              </a:p>
            </c:txPr>
            <c:dLblPos val="l"/>
            <c:showSerName val="1"/>
          </c:dLbls>
          <c:xVal>
            <c:numRef>
              <c:f>合計特殊出生率!$BB$18</c:f>
              <c:numCache>
                <c:formatCode>0.0_ </c:formatCode>
                <c:ptCount val="1"/>
                <c:pt idx="0">
                  <c:v>315.60000000000002</c:v>
                </c:pt>
              </c:numCache>
            </c:numRef>
          </c:xVal>
          <c:yVal>
            <c:numRef>
              <c:f>合計特殊出生率!$AV$18</c:f>
              <c:numCache>
                <c:formatCode>0.00_ </c:formatCode>
                <c:ptCount val="1"/>
                <c:pt idx="0">
                  <c:v>1.3900000000000001</c:v>
                </c:pt>
              </c:numCache>
            </c:numRef>
          </c:yVal>
        </c:ser>
        <c:ser>
          <c:idx val="11"/>
          <c:order val="11"/>
          <c:tx>
            <c:strRef>
              <c:f>合計特殊出生率!$AU$19</c:f>
              <c:strCache>
                <c:ptCount val="1"/>
                <c:pt idx="0">
                  <c:v>埼　玉</c:v>
                </c:pt>
              </c:strCache>
            </c:strRef>
          </c:tx>
          <c:spPr>
            <a:ln w="28575">
              <a:noFill/>
            </a:ln>
          </c:spPr>
          <c:marker>
            <c:symbol val="none"/>
          </c:marker>
          <c:dLbls>
            <c:dLbl>
              <c:idx val="0"/>
              <c:layout>
                <c:manualLayout>
                  <c:x val="-1.2080088513757253E-2"/>
                  <c:y val="9.2822288751542407E-3"/>
                </c:manualLayout>
              </c:layout>
              <c:tx>
                <c:rich>
                  <a:bodyPr/>
                  <a:lstStyle/>
                  <a:p>
                    <a:r>
                      <a:rPr lang="ja-JP" altLang="en-US" sz="600" smtClean="0"/>
                      <a:t>埼</a:t>
                    </a:r>
                    <a:r>
                      <a:rPr lang="ja-JP" altLang="en-US" smtClean="0"/>
                      <a:t>玉</a:t>
                    </a:r>
                    <a:endParaRPr lang="ja-JP" altLang="en-US"/>
                  </a:p>
                </c:rich>
              </c:tx>
              <c:showSerName val="1"/>
            </c:dLbl>
            <c:txPr>
              <a:bodyPr/>
              <a:lstStyle/>
              <a:p>
                <a:pPr>
                  <a:defRPr sz="600" baseline="0"/>
                </a:pPr>
                <a:endParaRPr lang="ja-JP"/>
              </a:p>
            </c:txPr>
            <c:showSerName val="1"/>
          </c:dLbls>
          <c:xVal>
            <c:numRef>
              <c:f>合計特殊出生率!$BB$19</c:f>
              <c:numCache>
                <c:formatCode>0.0_ </c:formatCode>
                <c:ptCount val="1"/>
                <c:pt idx="0">
                  <c:v>1894.2</c:v>
                </c:pt>
              </c:numCache>
            </c:numRef>
          </c:xVal>
          <c:yVal>
            <c:numRef>
              <c:f>合計特殊出生率!$AV$19</c:f>
              <c:numCache>
                <c:formatCode>0.00_ </c:formatCode>
                <c:ptCount val="1"/>
                <c:pt idx="0">
                  <c:v>1.29</c:v>
                </c:pt>
              </c:numCache>
            </c:numRef>
          </c:yVal>
        </c:ser>
        <c:ser>
          <c:idx val="12"/>
          <c:order val="12"/>
          <c:tx>
            <c:strRef>
              <c:f>合計特殊出生率!$AU$20</c:f>
              <c:strCache>
                <c:ptCount val="1"/>
                <c:pt idx="0">
                  <c:v>千　葉</c:v>
                </c:pt>
              </c:strCache>
            </c:strRef>
          </c:tx>
          <c:spPr>
            <a:ln w="28575">
              <a:noFill/>
            </a:ln>
          </c:spPr>
          <c:marker>
            <c:symbol val="none"/>
          </c:marker>
          <c:dLbls>
            <c:dLbl>
              <c:idx val="0"/>
              <c:layout>
                <c:manualLayout>
                  <c:x val="-1.4496106216508681E-2"/>
                  <c:y val="-4.641297165812003E-3"/>
                </c:manualLayout>
              </c:layout>
              <c:tx>
                <c:rich>
                  <a:bodyPr/>
                  <a:lstStyle/>
                  <a:p>
                    <a:r>
                      <a:rPr lang="ja-JP" altLang="en-US" sz="600" smtClean="0"/>
                      <a:t>千</a:t>
                    </a:r>
                    <a:r>
                      <a:rPr lang="ja-JP" altLang="en-US" smtClean="0"/>
                      <a:t>葉</a:t>
                    </a:r>
                    <a:endParaRPr lang="ja-JP" altLang="en-US"/>
                  </a:p>
                </c:rich>
              </c:tx>
              <c:showSerName val="1"/>
            </c:dLbl>
            <c:txPr>
              <a:bodyPr/>
              <a:lstStyle/>
              <a:p>
                <a:pPr>
                  <a:defRPr sz="600" baseline="0"/>
                </a:pPr>
                <a:endParaRPr lang="ja-JP"/>
              </a:p>
            </c:txPr>
            <c:showSerName val="1"/>
          </c:dLbls>
          <c:xVal>
            <c:numRef>
              <c:f>合計特殊出生率!$BB$20</c:f>
              <c:numCache>
                <c:formatCode>0.0_ </c:formatCode>
                <c:ptCount val="1"/>
                <c:pt idx="0">
                  <c:v>1205.5</c:v>
                </c:pt>
              </c:numCache>
            </c:numRef>
          </c:xVal>
          <c:yVal>
            <c:numRef>
              <c:f>合計特殊出生率!$AV$20</c:f>
              <c:numCache>
                <c:formatCode>0.00_ </c:formatCode>
                <c:ptCount val="1"/>
                <c:pt idx="0">
                  <c:v>1.31</c:v>
                </c:pt>
              </c:numCache>
            </c:numRef>
          </c:yVal>
        </c:ser>
        <c:ser>
          <c:idx val="13"/>
          <c:order val="13"/>
          <c:tx>
            <c:strRef>
              <c:f>合計特殊出生率!$AU$21</c:f>
              <c:strCache>
                <c:ptCount val="1"/>
                <c:pt idx="0">
                  <c:v>東　京</c:v>
                </c:pt>
              </c:strCache>
            </c:strRef>
          </c:tx>
          <c:spPr>
            <a:ln w="28575">
              <a:noFill/>
            </a:ln>
          </c:spPr>
          <c:marker>
            <c:symbol val="none"/>
          </c:marker>
          <c:dLbls>
            <c:dLbl>
              <c:idx val="0"/>
              <c:layout>
                <c:manualLayout>
                  <c:x val="-4.3488318649526014E-2"/>
                  <c:y val="-2.3206485829059941E-2"/>
                </c:manualLayout>
              </c:layout>
              <c:tx>
                <c:rich>
                  <a:bodyPr/>
                  <a:lstStyle/>
                  <a:p>
                    <a:r>
                      <a:rPr lang="ja-JP" altLang="en-US" dirty="0" smtClean="0"/>
                      <a:t>東京</a:t>
                    </a:r>
                    <a:endParaRPr lang="ja-JP" altLang="en-US" dirty="0"/>
                  </a:p>
                </c:rich>
              </c:tx>
              <c:showSerName val="1"/>
            </c:dLbl>
            <c:txPr>
              <a:bodyPr/>
              <a:lstStyle/>
              <a:p>
                <a:pPr>
                  <a:defRPr sz="600" baseline="0"/>
                </a:pPr>
                <a:endParaRPr lang="ja-JP"/>
              </a:p>
            </c:txPr>
            <c:showSerName val="1"/>
          </c:dLbls>
          <c:xVal>
            <c:numRef>
              <c:f>合計特殊出生率!$BB$21</c:f>
              <c:numCache>
                <c:formatCode>0.0_ </c:formatCode>
                <c:ptCount val="1"/>
                <c:pt idx="0">
                  <c:v>6015.7</c:v>
                </c:pt>
              </c:numCache>
            </c:numRef>
          </c:xVal>
          <c:yVal>
            <c:numRef>
              <c:f>合計特殊出生率!$AV$21</c:f>
              <c:numCache>
                <c:formatCode>0.00_ </c:formatCode>
                <c:ptCount val="1"/>
                <c:pt idx="0">
                  <c:v>1.0900000000000001</c:v>
                </c:pt>
              </c:numCache>
            </c:numRef>
          </c:yVal>
        </c:ser>
        <c:ser>
          <c:idx val="14"/>
          <c:order val="14"/>
          <c:tx>
            <c:strRef>
              <c:f>合計特殊出生率!$AU$22</c:f>
              <c:strCache>
                <c:ptCount val="1"/>
                <c:pt idx="0">
                  <c:v>神奈川</c:v>
                </c:pt>
              </c:strCache>
            </c:strRef>
          </c:tx>
          <c:spPr>
            <a:ln w="28575">
              <a:noFill/>
            </a:ln>
          </c:spPr>
          <c:marker>
            <c:symbol val="none"/>
          </c:marker>
          <c:dLbls>
            <c:dLbl>
              <c:idx val="0"/>
              <c:layout>
                <c:manualLayout>
                  <c:x val="-1.4496106216508681E-2"/>
                  <c:y val="-1.3923891497436008E-2"/>
                </c:manualLayout>
              </c:layout>
              <c:showSerName val="1"/>
            </c:dLbl>
            <c:txPr>
              <a:bodyPr/>
              <a:lstStyle/>
              <a:p>
                <a:pPr>
                  <a:defRPr sz="600" baseline="0"/>
                </a:pPr>
                <a:endParaRPr lang="ja-JP"/>
              </a:p>
            </c:txPr>
            <c:showSerName val="1"/>
          </c:dLbls>
          <c:xVal>
            <c:numRef>
              <c:f>合計特殊出生率!$BB$22</c:f>
              <c:numCache>
                <c:formatCode>0.0_ </c:formatCode>
                <c:ptCount val="1"/>
                <c:pt idx="0">
                  <c:v>3745.4</c:v>
                </c:pt>
              </c:numCache>
            </c:numRef>
          </c:xVal>
          <c:yVal>
            <c:numRef>
              <c:f>合計特殊出生率!$AV$22</c:f>
              <c:numCache>
                <c:formatCode>0.00_ </c:formatCode>
                <c:ptCount val="1"/>
                <c:pt idx="0">
                  <c:v>1.3</c:v>
                </c:pt>
              </c:numCache>
            </c:numRef>
          </c:yVal>
        </c:ser>
        <c:ser>
          <c:idx val="15"/>
          <c:order val="15"/>
          <c:tx>
            <c:strRef>
              <c:f>合計特殊出生率!$AU$23</c:f>
              <c:strCache>
                <c:ptCount val="1"/>
                <c:pt idx="0">
                  <c:v>新　潟</c:v>
                </c:pt>
              </c:strCache>
            </c:strRef>
          </c:tx>
          <c:spPr>
            <a:ln w="28575">
              <a:noFill/>
            </a:ln>
          </c:spPr>
          <c:marker>
            <c:symbol val="none"/>
          </c:marker>
          <c:dLbls>
            <c:dLbl>
              <c:idx val="0"/>
              <c:layout>
                <c:manualLayout>
                  <c:x val="-3.5686103370554015E-2"/>
                  <c:y val="9.2825943316240164E-3"/>
                </c:manualLayout>
              </c:layout>
              <c:tx>
                <c:rich>
                  <a:bodyPr/>
                  <a:lstStyle/>
                  <a:p>
                    <a:pPr>
                      <a:defRPr sz="400" baseline="0"/>
                    </a:pPr>
                    <a:r>
                      <a:rPr lang="ja-JP" altLang="en-US" sz="400" dirty="0" smtClean="0"/>
                      <a:t>新潟</a:t>
                    </a:r>
                    <a:endParaRPr lang="ja-JP" altLang="en-US" sz="400" dirty="0"/>
                  </a:p>
                </c:rich>
              </c:tx>
              <c:spPr/>
              <c:showSerName val="1"/>
            </c:dLbl>
            <c:txPr>
              <a:bodyPr/>
              <a:lstStyle/>
              <a:p>
                <a:pPr>
                  <a:defRPr sz="500" baseline="0"/>
                </a:pPr>
                <a:endParaRPr lang="ja-JP"/>
              </a:p>
            </c:txPr>
            <c:showSerName val="1"/>
          </c:dLbls>
          <c:xVal>
            <c:numRef>
              <c:f>合計特殊出生率!$BB$23</c:f>
              <c:numCache>
                <c:formatCode>0.0_ </c:formatCode>
                <c:ptCount val="1"/>
                <c:pt idx="0">
                  <c:v>188.7</c:v>
                </c:pt>
              </c:numCache>
            </c:numRef>
          </c:xVal>
          <c:yVal>
            <c:numRef>
              <c:f>合計特殊出生率!$AV$23</c:f>
              <c:numCache>
                <c:formatCode>0.00_ </c:formatCode>
                <c:ptCount val="1"/>
                <c:pt idx="0">
                  <c:v>1.43</c:v>
                </c:pt>
              </c:numCache>
            </c:numRef>
          </c:yVal>
        </c:ser>
        <c:ser>
          <c:idx val="16"/>
          <c:order val="16"/>
          <c:tx>
            <c:strRef>
              <c:f>合計特殊出生率!$AU$24</c:f>
              <c:strCache>
                <c:ptCount val="1"/>
                <c:pt idx="0">
                  <c:v>富　山</c:v>
                </c:pt>
              </c:strCache>
            </c:strRef>
          </c:tx>
          <c:spPr>
            <a:ln w="28575">
              <a:noFill/>
            </a:ln>
          </c:spPr>
          <c:marker>
            <c:symbol val="none"/>
          </c:marker>
          <c:dLbls>
            <c:dLbl>
              <c:idx val="0"/>
              <c:layout>
                <c:manualLayout>
                  <c:x val="-3.2295308131668816E-2"/>
                  <c:y val="9.0030201322660267E-3"/>
                </c:manualLayout>
              </c:layout>
              <c:tx>
                <c:rich>
                  <a:bodyPr/>
                  <a:lstStyle/>
                  <a:p>
                    <a:pPr>
                      <a:defRPr sz="400" baseline="0"/>
                    </a:pPr>
                    <a:r>
                      <a:rPr lang="ja-JP" altLang="en-US" sz="400" dirty="0" smtClean="0"/>
                      <a:t>富山</a:t>
                    </a:r>
                    <a:endParaRPr lang="ja-JP" altLang="en-US" sz="400" dirty="0"/>
                  </a:p>
                </c:rich>
              </c:tx>
              <c:spPr/>
              <c:showSerName val="1"/>
            </c:dLbl>
            <c:txPr>
              <a:bodyPr/>
              <a:lstStyle/>
              <a:p>
                <a:pPr>
                  <a:defRPr sz="500" baseline="0"/>
                </a:pPr>
                <a:endParaRPr lang="ja-JP"/>
              </a:p>
            </c:txPr>
            <c:showSerName val="1"/>
          </c:dLbls>
          <c:xVal>
            <c:numRef>
              <c:f>合計特殊出生率!$BB$24</c:f>
              <c:numCache>
                <c:formatCode>0.0_ </c:formatCode>
                <c:ptCount val="1"/>
                <c:pt idx="0">
                  <c:v>257.39999999999969</c:v>
                </c:pt>
              </c:numCache>
            </c:numRef>
          </c:xVal>
          <c:yVal>
            <c:numRef>
              <c:f>合計特殊出生率!$AV$24</c:f>
              <c:numCache>
                <c:formatCode>0.00_ </c:formatCode>
                <c:ptCount val="1"/>
                <c:pt idx="0">
                  <c:v>1.42</c:v>
                </c:pt>
              </c:numCache>
            </c:numRef>
          </c:yVal>
        </c:ser>
        <c:ser>
          <c:idx val="17"/>
          <c:order val="17"/>
          <c:tx>
            <c:strRef>
              <c:f>合計特殊出生率!$AU$25</c:f>
              <c:strCache>
                <c:ptCount val="1"/>
                <c:pt idx="0">
                  <c:v>石　川</c:v>
                </c:pt>
              </c:strCache>
            </c:strRef>
          </c:tx>
          <c:spPr>
            <a:ln w="28575">
              <a:noFill/>
            </a:ln>
          </c:spPr>
          <c:marker>
            <c:symbol val="none"/>
          </c:marker>
          <c:dLbls>
            <c:dLbl>
              <c:idx val="0"/>
              <c:layout>
                <c:manualLayout>
                  <c:x val="-2.7728844435854192E-2"/>
                  <c:y val="-1.2011457791239575E-2"/>
                </c:manualLayout>
              </c:layout>
              <c:tx>
                <c:rich>
                  <a:bodyPr/>
                  <a:lstStyle/>
                  <a:p>
                    <a:r>
                      <a:rPr lang="ja-JP" altLang="en-US" sz="400" dirty="0" smtClean="0"/>
                      <a:t>石</a:t>
                    </a:r>
                    <a:r>
                      <a:rPr lang="ja-JP" altLang="en-US" dirty="0" smtClean="0"/>
                      <a:t>川</a:t>
                    </a:r>
                    <a:endParaRPr lang="ja-JP" altLang="en-US" dirty="0"/>
                  </a:p>
                </c:rich>
              </c:tx>
              <c:showSerName val="1"/>
            </c:dLbl>
            <c:txPr>
              <a:bodyPr/>
              <a:lstStyle/>
              <a:p>
                <a:pPr>
                  <a:defRPr sz="400" baseline="0"/>
                </a:pPr>
                <a:endParaRPr lang="ja-JP"/>
              </a:p>
            </c:txPr>
            <c:showSerName val="1"/>
          </c:dLbls>
          <c:xVal>
            <c:numRef>
              <c:f>合計特殊出生率!$BB$25</c:f>
              <c:numCache>
                <c:formatCode>0.0_ </c:formatCode>
                <c:ptCount val="1"/>
                <c:pt idx="0">
                  <c:v>279.5</c:v>
                </c:pt>
              </c:numCache>
            </c:numRef>
          </c:xVal>
          <c:yVal>
            <c:numRef>
              <c:f>合計特殊出生率!$AV$25</c:f>
              <c:numCache>
                <c:formatCode>0.00_ </c:formatCode>
                <c:ptCount val="1"/>
                <c:pt idx="0">
                  <c:v>1.47</c:v>
                </c:pt>
              </c:numCache>
            </c:numRef>
          </c:yVal>
        </c:ser>
        <c:ser>
          <c:idx val="18"/>
          <c:order val="18"/>
          <c:tx>
            <c:strRef>
              <c:f>合計特殊出生率!$AU$26</c:f>
              <c:strCache>
                <c:ptCount val="1"/>
                <c:pt idx="0">
                  <c:v>福　井</c:v>
                </c:pt>
              </c:strCache>
            </c:strRef>
          </c:tx>
          <c:spPr>
            <a:ln w="28575">
              <a:noFill/>
            </a:ln>
          </c:spPr>
          <c:marker>
            <c:symbol val="none"/>
          </c:marker>
          <c:dLbls>
            <c:dLbl>
              <c:idx val="0"/>
              <c:layout>
                <c:manualLayout>
                  <c:x val="-1.4496106216508681E-2"/>
                  <c:y val="9.2825943316240164E-3"/>
                </c:manualLayout>
              </c:layout>
              <c:tx>
                <c:rich>
                  <a:bodyPr/>
                  <a:lstStyle/>
                  <a:p>
                    <a:r>
                      <a:rPr lang="ja-JP" altLang="en-US" sz="400" smtClean="0"/>
                      <a:t>福</a:t>
                    </a:r>
                    <a:r>
                      <a:rPr lang="ja-JP" altLang="en-US" smtClean="0"/>
                      <a:t>井</a:t>
                    </a:r>
                    <a:endParaRPr lang="ja-JP" altLang="en-US"/>
                  </a:p>
                </c:rich>
              </c:tx>
              <c:dLblPos val="r"/>
              <c:showSerName val="1"/>
            </c:dLbl>
            <c:txPr>
              <a:bodyPr/>
              <a:lstStyle/>
              <a:p>
                <a:pPr>
                  <a:defRPr sz="400" baseline="0"/>
                </a:pPr>
                <a:endParaRPr lang="ja-JP"/>
              </a:p>
            </c:txPr>
            <c:dLblPos val="r"/>
            <c:showSerName val="1"/>
          </c:dLbls>
          <c:xVal>
            <c:numRef>
              <c:f>合計特殊出生率!$BB$26</c:f>
              <c:numCache>
                <c:formatCode>0.0_ </c:formatCode>
                <c:ptCount val="1"/>
                <c:pt idx="0">
                  <c:v>192.4</c:v>
                </c:pt>
              </c:numCache>
            </c:numRef>
          </c:xVal>
          <c:yVal>
            <c:numRef>
              <c:f>合計特殊出生率!$AV$26</c:f>
              <c:numCache>
                <c:formatCode>0.00_ </c:formatCode>
                <c:ptCount val="1"/>
                <c:pt idx="0">
                  <c:v>1.6</c:v>
                </c:pt>
              </c:numCache>
            </c:numRef>
          </c:yVal>
        </c:ser>
        <c:ser>
          <c:idx val="19"/>
          <c:order val="19"/>
          <c:tx>
            <c:strRef>
              <c:f>合計特殊出生率!$AU$27</c:f>
              <c:strCache>
                <c:ptCount val="1"/>
                <c:pt idx="0">
                  <c:v>山　梨</c:v>
                </c:pt>
              </c:strCache>
            </c:strRef>
          </c:tx>
          <c:spPr>
            <a:ln w="28575">
              <a:noFill/>
            </a:ln>
          </c:spPr>
          <c:marker>
            <c:symbol val="none"/>
          </c:marker>
          <c:dLbls>
            <c:dLbl>
              <c:idx val="0"/>
              <c:layout>
                <c:manualLayout>
                  <c:x val="-1.6357771510928043E-2"/>
                  <c:y val="9.8194498856852708E-3"/>
                </c:manualLayout>
              </c:layout>
              <c:tx>
                <c:rich>
                  <a:bodyPr/>
                  <a:lstStyle/>
                  <a:p>
                    <a:r>
                      <a:rPr lang="ja-JP" altLang="en-US" sz="400" dirty="0" smtClean="0"/>
                      <a:t>山</a:t>
                    </a:r>
                    <a:r>
                      <a:rPr lang="ja-JP" altLang="en-US" dirty="0" smtClean="0"/>
                      <a:t>梨</a:t>
                    </a:r>
                    <a:endParaRPr lang="ja-JP" altLang="en-US" dirty="0"/>
                  </a:p>
                </c:rich>
              </c:tx>
              <c:dLblPos val="r"/>
              <c:showSerName val="1"/>
            </c:dLbl>
            <c:txPr>
              <a:bodyPr/>
              <a:lstStyle/>
              <a:p>
                <a:pPr>
                  <a:defRPr sz="400" baseline="0"/>
                </a:pPr>
                <a:endParaRPr lang="ja-JP"/>
              </a:p>
            </c:txPr>
            <c:dLblPos val="r"/>
            <c:showSerName val="1"/>
          </c:dLbls>
          <c:xVal>
            <c:numRef>
              <c:f>合計特殊出生率!$BB$27</c:f>
              <c:numCache>
                <c:formatCode>0.0_ </c:formatCode>
                <c:ptCount val="1"/>
                <c:pt idx="0">
                  <c:v>193.3</c:v>
                </c:pt>
              </c:numCache>
            </c:numRef>
          </c:xVal>
          <c:yVal>
            <c:numRef>
              <c:f>合計特殊出生率!$AV$27</c:f>
              <c:numCache>
                <c:formatCode>0.00_ </c:formatCode>
                <c:ptCount val="1"/>
                <c:pt idx="0">
                  <c:v>1.43</c:v>
                </c:pt>
              </c:numCache>
            </c:numRef>
          </c:yVal>
        </c:ser>
        <c:ser>
          <c:idx val="21"/>
          <c:order val="20"/>
          <c:tx>
            <c:strRef>
              <c:f>合計特殊出生率!$AU$29</c:f>
              <c:strCache>
                <c:ptCount val="1"/>
                <c:pt idx="0">
                  <c:v>岐　阜</c:v>
                </c:pt>
              </c:strCache>
            </c:strRef>
          </c:tx>
          <c:spPr>
            <a:ln w="28575">
              <a:noFill/>
            </a:ln>
          </c:spPr>
          <c:marker>
            <c:symbol val="none"/>
          </c:marker>
          <c:dLbls>
            <c:dLbl>
              <c:idx val="0"/>
              <c:layout>
                <c:manualLayout>
                  <c:x val="-1.7953865095659115E-2"/>
                  <c:y val="-8.1642975341921224E-4"/>
                </c:manualLayout>
              </c:layout>
              <c:tx>
                <c:rich>
                  <a:bodyPr/>
                  <a:lstStyle/>
                  <a:p>
                    <a:r>
                      <a:rPr lang="ja-JP" altLang="en-US" dirty="0" smtClean="0"/>
                      <a:t>岐阜</a:t>
                    </a:r>
                    <a:endParaRPr lang="ja-JP" altLang="en-US" dirty="0"/>
                  </a:p>
                </c:rich>
              </c:tx>
              <c:showSerName val="1"/>
            </c:dLbl>
            <c:txPr>
              <a:bodyPr/>
              <a:lstStyle/>
              <a:p>
                <a:pPr>
                  <a:defRPr sz="400" baseline="0"/>
                </a:pPr>
                <a:endParaRPr lang="ja-JP"/>
              </a:p>
            </c:txPr>
            <c:showSerName val="1"/>
          </c:dLbls>
          <c:xVal>
            <c:numRef>
              <c:f>合計特殊出生率!$BB$29</c:f>
              <c:numCache>
                <c:formatCode>0.0_ </c:formatCode>
                <c:ptCount val="1"/>
                <c:pt idx="0">
                  <c:v>195.9</c:v>
                </c:pt>
              </c:numCache>
            </c:numRef>
          </c:xVal>
          <c:yVal>
            <c:numRef>
              <c:f>合計特殊出生率!$AV$29</c:f>
              <c:numCache>
                <c:formatCode>0.00_ </c:formatCode>
                <c:ptCount val="1"/>
                <c:pt idx="0">
                  <c:v>1.45</c:v>
                </c:pt>
              </c:numCache>
            </c:numRef>
          </c:yVal>
        </c:ser>
        <c:ser>
          <c:idx val="22"/>
          <c:order val="21"/>
          <c:tx>
            <c:strRef>
              <c:f>合計特殊出生率!$AU$30</c:f>
              <c:strCache>
                <c:ptCount val="1"/>
                <c:pt idx="0">
                  <c:v>静　岡</c:v>
                </c:pt>
              </c:strCache>
            </c:strRef>
          </c:tx>
          <c:spPr>
            <a:ln w="28575">
              <a:noFill/>
            </a:ln>
          </c:spPr>
          <c:marker>
            <c:symbol val="none"/>
          </c:marker>
          <c:dLbls>
            <c:dLbl>
              <c:idx val="0"/>
              <c:layout>
                <c:manualLayout>
                  <c:x val="-1.4496106216508681E-2"/>
                  <c:y val="0"/>
                </c:manualLayout>
              </c:layout>
              <c:tx>
                <c:rich>
                  <a:bodyPr/>
                  <a:lstStyle/>
                  <a:p>
                    <a:r>
                      <a:rPr lang="ja-JP" altLang="en-US" sz="400" smtClean="0"/>
                      <a:t>静</a:t>
                    </a:r>
                    <a:r>
                      <a:rPr lang="ja-JP" altLang="en-US" smtClean="0"/>
                      <a:t>岡</a:t>
                    </a:r>
                    <a:endParaRPr lang="ja-JP" altLang="en-US"/>
                  </a:p>
                </c:rich>
              </c:tx>
              <c:showSerName val="1"/>
            </c:dLbl>
            <c:txPr>
              <a:bodyPr/>
              <a:lstStyle/>
              <a:p>
                <a:pPr>
                  <a:defRPr sz="400" baseline="0"/>
                </a:pPr>
                <a:endParaRPr lang="ja-JP"/>
              </a:p>
            </c:txPr>
            <c:showSerName val="1"/>
          </c:dLbls>
          <c:xVal>
            <c:numRef>
              <c:f>合計特殊出生率!$BB$30</c:f>
              <c:numCache>
                <c:formatCode>0.0_ </c:formatCode>
                <c:ptCount val="1"/>
                <c:pt idx="0">
                  <c:v>483.9</c:v>
                </c:pt>
              </c:numCache>
            </c:numRef>
          </c:xVal>
          <c:yVal>
            <c:numRef>
              <c:f>合計特殊出生率!$AV$30</c:f>
              <c:numCache>
                <c:formatCode>0.00_ </c:formatCode>
                <c:ptCount val="1"/>
                <c:pt idx="0">
                  <c:v>1.52</c:v>
                </c:pt>
              </c:numCache>
            </c:numRef>
          </c:yVal>
        </c:ser>
        <c:ser>
          <c:idx val="23"/>
          <c:order val="22"/>
          <c:tx>
            <c:strRef>
              <c:f>合計特殊出生率!$AU$31</c:f>
              <c:strCache>
                <c:ptCount val="1"/>
                <c:pt idx="0">
                  <c:v>愛　知</c:v>
                </c:pt>
              </c:strCache>
            </c:strRef>
          </c:tx>
          <c:spPr>
            <a:ln w="28575">
              <a:noFill/>
            </a:ln>
          </c:spPr>
          <c:marker>
            <c:symbol val="none"/>
          </c:marker>
          <c:dLbls>
            <c:dLbl>
              <c:idx val="0"/>
              <c:layout>
                <c:manualLayout>
                  <c:x val="-1.2080088513757253E-2"/>
                  <c:y val="0"/>
                </c:manualLayout>
              </c:layout>
              <c:tx>
                <c:rich>
                  <a:bodyPr/>
                  <a:lstStyle/>
                  <a:p>
                    <a:r>
                      <a:rPr lang="ja-JP" altLang="en-US" sz="600" smtClean="0"/>
                      <a:t>愛</a:t>
                    </a:r>
                    <a:r>
                      <a:rPr lang="ja-JP" altLang="en-US" smtClean="0"/>
                      <a:t>知</a:t>
                    </a:r>
                    <a:endParaRPr lang="ja-JP" altLang="en-US"/>
                  </a:p>
                </c:rich>
              </c:tx>
              <c:showSerName val="1"/>
            </c:dLbl>
            <c:txPr>
              <a:bodyPr/>
              <a:lstStyle/>
              <a:p>
                <a:pPr>
                  <a:defRPr sz="600" baseline="0"/>
                </a:pPr>
                <a:endParaRPr lang="ja-JP"/>
              </a:p>
            </c:txPr>
            <c:showSerName val="1"/>
          </c:dLbls>
          <c:xVal>
            <c:numRef>
              <c:f>合計特殊出生率!$BB$31</c:f>
              <c:numCache>
                <c:formatCode>0.0_ </c:formatCode>
                <c:ptCount val="1"/>
                <c:pt idx="0">
                  <c:v>1434.8</c:v>
                </c:pt>
              </c:numCache>
            </c:numRef>
          </c:xVal>
          <c:yVal>
            <c:numRef>
              <c:f>合計特殊出生率!$AV$31</c:f>
              <c:numCache>
                <c:formatCode>0.00_ </c:formatCode>
                <c:ptCount val="1"/>
                <c:pt idx="0">
                  <c:v>1.46</c:v>
                </c:pt>
              </c:numCache>
            </c:numRef>
          </c:yVal>
        </c:ser>
        <c:ser>
          <c:idx val="24"/>
          <c:order val="23"/>
          <c:tx>
            <c:strRef>
              <c:f>合計特殊出生率!$AU$32</c:f>
              <c:strCache>
                <c:ptCount val="1"/>
                <c:pt idx="0">
                  <c:v>三　重</c:v>
                </c:pt>
              </c:strCache>
            </c:strRef>
          </c:tx>
          <c:spPr>
            <a:ln w="28575">
              <a:noFill/>
            </a:ln>
          </c:spPr>
          <c:marker>
            <c:symbol val="none"/>
          </c:marker>
          <c:dLbls>
            <c:dLbl>
              <c:idx val="0"/>
              <c:layout>
                <c:manualLayout>
                  <c:x val="-1.4563450332002712E-2"/>
                  <c:y val="3.8248674123927797E-3"/>
                </c:manualLayout>
              </c:layout>
              <c:tx>
                <c:rich>
                  <a:bodyPr/>
                  <a:lstStyle/>
                  <a:p>
                    <a:r>
                      <a:rPr lang="ja-JP" altLang="en-US" sz="400" dirty="0" smtClean="0"/>
                      <a:t>三</a:t>
                    </a:r>
                    <a:r>
                      <a:rPr lang="ja-JP" altLang="en-US" dirty="0" smtClean="0"/>
                      <a:t>重</a:t>
                    </a:r>
                    <a:endParaRPr lang="ja-JP" altLang="en-US" dirty="0"/>
                  </a:p>
                </c:rich>
              </c:tx>
              <c:showSerName val="1"/>
            </c:dLbl>
            <c:txPr>
              <a:bodyPr/>
              <a:lstStyle/>
              <a:p>
                <a:pPr>
                  <a:defRPr sz="400" baseline="0"/>
                </a:pPr>
                <a:endParaRPr lang="ja-JP"/>
              </a:p>
            </c:txPr>
            <c:showSerName val="1"/>
          </c:dLbls>
          <c:xVal>
            <c:numRef>
              <c:f>合計特殊出生率!$BB$32</c:f>
              <c:numCache>
                <c:formatCode>0.0_ </c:formatCode>
                <c:ptCount val="1"/>
                <c:pt idx="0">
                  <c:v>321</c:v>
                </c:pt>
              </c:numCache>
            </c:numRef>
          </c:xVal>
          <c:yVal>
            <c:numRef>
              <c:f>合計特殊出生率!$AV$32</c:f>
              <c:numCache>
                <c:formatCode>0.00_ </c:formatCode>
                <c:ptCount val="1"/>
                <c:pt idx="0">
                  <c:v>1.47</c:v>
                </c:pt>
              </c:numCache>
            </c:numRef>
          </c:yVal>
        </c:ser>
        <c:ser>
          <c:idx val="25"/>
          <c:order val="24"/>
          <c:tx>
            <c:strRef>
              <c:f>合計特殊出生率!$AU$33</c:f>
              <c:strCache>
                <c:ptCount val="1"/>
                <c:pt idx="0">
                  <c:v>滋　賀</c:v>
                </c:pt>
              </c:strCache>
            </c:strRef>
          </c:tx>
          <c:spPr>
            <a:ln w="28575">
              <a:noFill/>
            </a:ln>
          </c:spPr>
          <c:marker>
            <c:symbol val="none"/>
          </c:marker>
          <c:dLbls>
            <c:dLbl>
              <c:idx val="0"/>
              <c:layout>
                <c:manualLayout>
                  <c:x val="-1.6912123919260159E-2"/>
                  <c:y val="-4.641297165812003E-3"/>
                </c:manualLayout>
              </c:layout>
              <c:tx>
                <c:rich>
                  <a:bodyPr/>
                  <a:lstStyle/>
                  <a:p>
                    <a:r>
                      <a:rPr lang="ja-JP" altLang="en-US" smtClean="0"/>
                      <a:t>滋賀</a:t>
                    </a:r>
                    <a:endParaRPr lang="ja-JP" altLang="en-US"/>
                  </a:p>
                </c:rich>
              </c:tx>
              <c:showSerName val="1"/>
            </c:dLbl>
            <c:txPr>
              <a:bodyPr/>
              <a:lstStyle/>
              <a:p>
                <a:pPr>
                  <a:defRPr sz="400" baseline="0"/>
                </a:pPr>
                <a:endParaRPr lang="ja-JP"/>
              </a:p>
            </c:txPr>
            <c:showSerName val="1"/>
          </c:dLbls>
          <c:xVal>
            <c:numRef>
              <c:f>合計特殊出生率!$BB$33</c:f>
              <c:numCache>
                <c:formatCode>0.0_ </c:formatCode>
                <c:ptCount val="1"/>
                <c:pt idx="0">
                  <c:v>351.2</c:v>
                </c:pt>
              </c:numCache>
            </c:numRef>
          </c:xVal>
          <c:yVal>
            <c:numRef>
              <c:f>合計特殊出生率!$AV$33</c:f>
              <c:numCache>
                <c:formatCode>0.00_ </c:formatCode>
                <c:ptCount val="1"/>
                <c:pt idx="0">
                  <c:v>1.53</c:v>
                </c:pt>
              </c:numCache>
            </c:numRef>
          </c:yVal>
        </c:ser>
        <c:ser>
          <c:idx val="26"/>
          <c:order val="25"/>
          <c:tx>
            <c:strRef>
              <c:f>合計特殊出生率!$AU$34</c:f>
              <c:strCache>
                <c:ptCount val="1"/>
                <c:pt idx="0">
                  <c:v>京　都</c:v>
                </c:pt>
              </c:strCache>
            </c:strRef>
          </c:tx>
          <c:spPr>
            <a:ln w="28575">
              <a:noFill/>
            </a:ln>
          </c:spPr>
          <c:marker>
            <c:symbol val="none"/>
          </c:marker>
          <c:dLbls>
            <c:dLbl>
              <c:idx val="0"/>
              <c:layout>
                <c:manualLayout>
                  <c:x val="-1.4496106216508681E-2"/>
                  <c:y val="0"/>
                </c:manualLayout>
              </c:layout>
              <c:tx>
                <c:rich>
                  <a:bodyPr/>
                  <a:lstStyle/>
                  <a:p>
                    <a:r>
                      <a:rPr lang="ja-JP" altLang="en-US" sz="600" smtClean="0"/>
                      <a:t>京</a:t>
                    </a:r>
                    <a:r>
                      <a:rPr lang="ja-JP" altLang="en-US" smtClean="0"/>
                      <a:t>都</a:t>
                    </a:r>
                    <a:endParaRPr lang="ja-JP" altLang="en-US"/>
                  </a:p>
                </c:rich>
              </c:tx>
              <c:showSerName val="1"/>
            </c:dLbl>
            <c:txPr>
              <a:bodyPr/>
              <a:lstStyle/>
              <a:p>
                <a:pPr>
                  <a:defRPr sz="600" baseline="0"/>
                </a:pPr>
                <a:endParaRPr lang="ja-JP"/>
              </a:p>
            </c:txPr>
            <c:showSerName val="1"/>
          </c:dLbls>
          <c:xVal>
            <c:numRef>
              <c:f>合計特殊出生率!$BB$34</c:f>
              <c:numCache>
                <c:formatCode>0.0_ </c:formatCode>
                <c:ptCount val="1"/>
                <c:pt idx="0">
                  <c:v>571.4</c:v>
                </c:pt>
              </c:numCache>
            </c:numRef>
          </c:xVal>
          <c:yVal>
            <c:numRef>
              <c:f>合計特殊出生率!$AV$34</c:f>
              <c:numCache>
                <c:formatCode>0.00_ </c:formatCode>
                <c:ptCount val="1"/>
                <c:pt idx="0">
                  <c:v>1.23</c:v>
                </c:pt>
              </c:numCache>
            </c:numRef>
          </c:yVal>
        </c:ser>
        <c:ser>
          <c:idx val="27"/>
          <c:order val="26"/>
          <c:tx>
            <c:strRef>
              <c:f>合計特殊出生率!$AU$35</c:f>
              <c:strCache>
                <c:ptCount val="1"/>
                <c:pt idx="0">
                  <c:v>大　阪</c:v>
                </c:pt>
              </c:strCache>
            </c:strRef>
          </c:tx>
          <c:spPr>
            <a:ln w="28575">
              <a:noFill/>
            </a:ln>
          </c:spPr>
          <c:marker>
            <c:symbol val="circle"/>
            <c:size val="5"/>
            <c:spPr>
              <a:solidFill>
                <a:srgbClr val="002060"/>
              </a:solidFill>
            </c:spPr>
          </c:marker>
          <c:dPt>
            <c:idx val="0"/>
            <c:marker>
              <c:symbol val="circle"/>
              <c:size val="3"/>
              <c:spPr>
                <a:solidFill>
                  <a:srgbClr val="A348AA"/>
                </a:solidFill>
                <a:ln>
                  <a:solidFill>
                    <a:srgbClr val="A348AA"/>
                  </a:solidFill>
                </a:ln>
              </c:spPr>
            </c:marker>
          </c:dPt>
          <c:dLbls>
            <c:dLbl>
              <c:idx val="0"/>
              <c:layout>
                <c:manualLayout>
                  <c:x val="-1.4496296454123024E-2"/>
                  <c:y val="-1.8565188663247984E-2"/>
                </c:manualLayout>
              </c:layout>
              <c:tx>
                <c:rich>
                  <a:bodyPr/>
                  <a:lstStyle/>
                  <a:p>
                    <a:r>
                      <a:rPr lang="ja-JP" altLang="en-US" sz="600" dirty="0" smtClean="0"/>
                      <a:t>大</a:t>
                    </a:r>
                    <a:r>
                      <a:rPr lang="ja-JP" altLang="en-US" dirty="0" smtClean="0"/>
                      <a:t>阪</a:t>
                    </a:r>
                    <a:endParaRPr lang="ja-JP" altLang="en-US" dirty="0"/>
                  </a:p>
                </c:rich>
              </c:tx>
              <c:showSerName val="1"/>
            </c:dLbl>
            <c:txPr>
              <a:bodyPr/>
              <a:lstStyle/>
              <a:p>
                <a:pPr>
                  <a:defRPr sz="600" baseline="0"/>
                </a:pPr>
                <a:endParaRPr lang="ja-JP"/>
              </a:p>
            </c:txPr>
            <c:showSerName val="1"/>
          </c:dLbls>
          <c:xVal>
            <c:numRef>
              <c:f>合計特殊出生率!$BB$35</c:f>
              <c:numCache>
                <c:formatCode>0.0_ </c:formatCode>
                <c:ptCount val="1"/>
                <c:pt idx="0">
                  <c:v>4669.7</c:v>
                </c:pt>
              </c:numCache>
            </c:numRef>
          </c:xVal>
          <c:yVal>
            <c:numRef>
              <c:f>合計特殊出生率!$AV$35</c:f>
              <c:numCache>
                <c:formatCode>0.00_ </c:formatCode>
                <c:ptCount val="1"/>
                <c:pt idx="0">
                  <c:v>1.3</c:v>
                </c:pt>
              </c:numCache>
            </c:numRef>
          </c:yVal>
        </c:ser>
        <c:ser>
          <c:idx val="28"/>
          <c:order val="27"/>
          <c:tx>
            <c:strRef>
              <c:f>合計特殊出生率!$AU$36</c:f>
              <c:strCache>
                <c:ptCount val="1"/>
                <c:pt idx="0">
                  <c:v>兵　庫</c:v>
                </c:pt>
              </c:strCache>
            </c:strRef>
          </c:tx>
          <c:spPr>
            <a:ln w="28575">
              <a:noFill/>
            </a:ln>
          </c:spPr>
          <c:marker>
            <c:symbol val="none"/>
          </c:marker>
          <c:dLbls>
            <c:dLbl>
              <c:idx val="0"/>
              <c:layout>
                <c:manualLayout>
                  <c:x val="-1.817568215403768E-2"/>
                  <c:y val="1.7469184710470771E-2"/>
                </c:manualLayout>
              </c:layout>
              <c:tx>
                <c:rich>
                  <a:bodyPr/>
                  <a:lstStyle/>
                  <a:p>
                    <a:r>
                      <a:rPr lang="ja-JP" altLang="en-US" dirty="0" smtClean="0"/>
                      <a:t>兵庫</a:t>
                    </a:r>
                    <a:endParaRPr lang="ja-JP" altLang="en-US" dirty="0"/>
                  </a:p>
                </c:rich>
              </c:tx>
              <c:showSerName val="1"/>
            </c:dLbl>
            <c:txPr>
              <a:bodyPr/>
              <a:lstStyle/>
              <a:p>
                <a:pPr>
                  <a:defRPr sz="500" baseline="0"/>
                </a:pPr>
                <a:endParaRPr lang="ja-JP"/>
              </a:p>
            </c:txPr>
            <c:showSerName val="1"/>
          </c:dLbls>
          <c:xVal>
            <c:numRef>
              <c:f>合計特殊出生率!$BB$36</c:f>
              <c:numCache>
                <c:formatCode>0.0_ </c:formatCode>
                <c:ptCount val="1"/>
                <c:pt idx="0">
                  <c:v>665.6</c:v>
                </c:pt>
              </c:numCache>
            </c:numRef>
          </c:xVal>
          <c:yVal>
            <c:numRef>
              <c:f>合計特殊出生率!$AV$36</c:f>
              <c:numCache>
                <c:formatCode>0.00_ </c:formatCode>
                <c:ptCount val="1"/>
                <c:pt idx="0">
                  <c:v>1.4</c:v>
                </c:pt>
              </c:numCache>
            </c:numRef>
          </c:yVal>
        </c:ser>
        <c:ser>
          <c:idx val="29"/>
          <c:order val="28"/>
          <c:tx>
            <c:strRef>
              <c:f>合計特殊出生率!$AU$37</c:f>
              <c:strCache>
                <c:ptCount val="1"/>
                <c:pt idx="0">
                  <c:v>奈　良</c:v>
                </c:pt>
              </c:strCache>
            </c:strRef>
          </c:tx>
          <c:spPr>
            <a:ln w="28575">
              <a:noFill/>
            </a:ln>
          </c:spPr>
          <c:marker>
            <c:symbol val="none"/>
          </c:marker>
          <c:dLbls>
            <c:dLbl>
              <c:idx val="0"/>
              <c:layout>
                <c:manualLayout>
                  <c:x val="-1.4496106216508681E-2"/>
                  <c:y val="4.641297165812003E-3"/>
                </c:manualLayout>
              </c:layout>
              <c:tx>
                <c:rich>
                  <a:bodyPr/>
                  <a:lstStyle/>
                  <a:p>
                    <a:r>
                      <a:rPr lang="ja-JP" altLang="en-US" sz="600" dirty="0" smtClean="0"/>
                      <a:t>奈</a:t>
                    </a:r>
                    <a:r>
                      <a:rPr lang="ja-JP" altLang="en-US" dirty="0" smtClean="0"/>
                      <a:t>良</a:t>
                    </a:r>
                    <a:endParaRPr lang="ja-JP" altLang="en-US" dirty="0"/>
                  </a:p>
                </c:rich>
              </c:tx>
              <c:showSerName val="1"/>
            </c:dLbl>
            <c:txPr>
              <a:bodyPr/>
              <a:lstStyle/>
              <a:p>
                <a:pPr>
                  <a:defRPr sz="600" baseline="0"/>
                </a:pPr>
                <a:endParaRPr lang="ja-JP"/>
              </a:p>
            </c:txPr>
            <c:showSerName val="1"/>
          </c:dLbls>
          <c:xVal>
            <c:numRef>
              <c:f>合計特殊出生率!$BB$37</c:f>
              <c:numCache>
                <c:formatCode>0.0_ </c:formatCode>
                <c:ptCount val="1"/>
                <c:pt idx="0">
                  <c:v>379.5</c:v>
                </c:pt>
              </c:numCache>
            </c:numRef>
          </c:xVal>
          <c:yVal>
            <c:numRef>
              <c:f>合計特殊出生率!$AV$37</c:f>
              <c:numCache>
                <c:formatCode>0.00_ </c:formatCode>
                <c:ptCount val="1"/>
                <c:pt idx="0">
                  <c:v>1.32</c:v>
                </c:pt>
              </c:numCache>
            </c:numRef>
          </c:yVal>
        </c:ser>
        <c:ser>
          <c:idx val="30"/>
          <c:order val="29"/>
          <c:tx>
            <c:strRef>
              <c:f>合計特殊出生率!$AU$38</c:f>
              <c:strCache>
                <c:ptCount val="1"/>
                <c:pt idx="0">
                  <c:v>和歌山</c:v>
                </c:pt>
              </c:strCache>
            </c:strRef>
          </c:tx>
          <c:spPr>
            <a:ln w="28575">
              <a:noFill/>
            </a:ln>
          </c:spPr>
          <c:marker>
            <c:symbol val="none"/>
          </c:marker>
          <c:dLbls>
            <c:dLbl>
              <c:idx val="0"/>
              <c:layout>
                <c:manualLayout>
                  <c:x val="-4.6858377988442723E-2"/>
                  <c:y val="-1.3923891497436008E-2"/>
                </c:manualLayout>
              </c:layout>
              <c:tx>
                <c:rich>
                  <a:bodyPr/>
                  <a:lstStyle/>
                  <a:p>
                    <a:pPr>
                      <a:defRPr sz="400" baseline="0"/>
                    </a:pPr>
                    <a:r>
                      <a:rPr lang="ja-JP" altLang="en-US" sz="400" dirty="0" smtClean="0"/>
                      <a:t>和歌山大分</a:t>
                    </a:r>
                    <a:endParaRPr lang="ja-JP" altLang="en-US" sz="400" dirty="0"/>
                  </a:p>
                </c:rich>
              </c:tx>
              <c:spPr/>
              <c:dLblPos val="r"/>
              <c:showSerName val="1"/>
            </c:dLbl>
            <c:txPr>
              <a:bodyPr/>
              <a:lstStyle/>
              <a:p>
                <a:pPr>
                  <a:defRPr sz="500" baseline="0"/>
                </a:pPr>
                <a:endParaRPr lang="ja-JP"/>
              </a:p>
            </c:txPr>
            <c:dLblPos val="l"/>
            <c:showSerName val="1"/>
          </c:dLbls>
          <c:xVal>
            <c:numRef>
              <c:f>合計特殊出生率!$BB$38</c:f>
              <c:numCache>
                <c:formatCode>0.0_ </c:formatCode>
                <c:ptCount val="1"/>
                <c:pt idx="0">
                  <c:v>212</c:v>
                </c:pt>
              </c:numCache>
            </c:numRef>
          </c:xVal>
          <c:yVal>
            <c:numRef>
              <c:f>合計特殊出生率!$AV$38</c:f>
              <c:numCache>
                <c:formatCode>0.00_ </c:formatCode>
                <c:ptCount val="1"/>
                <c:pt idx="0">
                  <c:v>1.53</c:v>
                </c:pt>
              </c:numCache>
            </c:numRef>
          </c:yVal>
        </c:ser>
        <c:ser>
          <c:idx val="31"/>
          <c:order val="30"/>
          <c:tx>
            <c:strRef>
              <c:f>合計特殊出生率!$AU$39</c:f>
              <c:strCache>
                <c:ptCount val="1"/>
                <c:pt idx="0">
                  <c:v>鳥　取</c:v>
                </c:pt>
              </c:strCache>
            </c:strRef>
          </c:tx>
          <c:spPr>
            <a:ln w="28575">
              <a:noFill/>
            </a:ln>
          </c:spPr>
          <c:marker>
            <c:symbol val="none"/>
          </c:marker>
          <c:dLbls>
            <c:dLbl>
              <c:idx val="0"/>
              <c:layout>
                <c:manualLayout>
                  <c:x val="-1.4607014745697981E-2"/>
                  <c:y val="4.641297165812003E-3"/>
                </c:manualLayout>
              </c:layout>
              <c:tx>
                <c:rich>
                  <a:bodyPr/>
                  <a:lstStyle/>
                  <a:p>
                    <a:r>
                      <a:rPr lang="ja-JP" altLang="en-US" sz="400" dirty="0" smtClean="0"/>
                      <a:t>鳥</a:t>
                    </a:r>
                    <a:r>
                      <a:rPr lang="ja-JP" altLang="en-US" dirty="0" smtClean="0"/>
                      <a:t>取</a:t>
                    </a:r>
                    <a:endParaRPr lang="ja-JP" altLang="en-US" dirty="0"/>
                  </a:p>
                </c:rich>
              </c:tx>
              <c:showSerName val="1"/>
            </c:dLbl>
            <c:txPr>
              <a:bodyPr/>
              <a:lstStyle/>
              <a:p>
                <a:pPr>
                  <a:defRPr sz="400" baseline="0"/>
                </a:pPr>
                <a:endParaRPr lang="ja-JP"/>
              </a:p>
            </c:txPr>
            <c:showSerName val="1"/>
          </c:dLbls>
          <c:xVal>
            <c:numRef>
              <c:f>合計特殊出生率!$BB$39</c:f>
              <c:numCache>
                <c:formatCode>0.0_ </c:formatCode>
                <c:ptCount val="1"/>
                <c:pt idx="0">
                  <c:v>167.8</c:v>
                </c:pt>
              </c:numCache>
            </c:numRef>
          </c:xVal>
          <c:yVal>
            <c:numRef>
              <c:f>合計特殊出生率!$AV$39</c:f>
              <c:numCache>
                <c:formatCode>0.00_ </c:formatCode>
                <c:ptCount val="1"/>
                <c:pt idx="0">
                  <c:v>1.57</c:v>
                </c:pt>
              </c:numCache>
            </c:numRef>
          </c:yVal>
        </c:ser>
        <c:ser>
          <c:idx val="32"/>
          <c:order val="31"/>
          <c:tx>
            <c:strRef>
              <c:f>合計特殊出生率!$AU$40</c:f>
              <c:strCache>
                <c:ptCount val="1"/>
                <c:pt idx="0">
                  <c:v>島　根</c:v>
                </c:pt>
              </c:strCache>
            </c:strRef>
          </c:tx>
          <c:spPr>
            <a:ln w="28575">
              <a:noFill/>
            </a:ln>
          </c:spPr>
          <c:marker>
            <c:symbol val="none"/>
          </c:marker>
          <c:dLbls>
            <c:dLbl>
              <c:idx val="0"/>
              <c:layout>
                <c:manualLayout>
                  <c:x val="-3.140823013576878E-2"/>
                  <c:y val="-2.320685128552968E-2"/>
                </c:manualLayout>
              </c:layout>
              <c:tx>
                <c:rich>
                  <a:bodyPr/>
                  <a:lstStyle/>
                  <a:p>
                    <a:r>
                      <a:rPr lang="ja-JP" altLang="en-US" sz="600" smtClean="0"/>
                      <a:t>島</a:t>
                    </a:r>
                    <a:r>
                      <a:rPr lang="ja-JP" altLang="en-US" smtClean="0"/>
                      <a:t>根</a:t>
                    </a:r>
                    <a:endParaRPr lang="ja-JP" altLang="en-US"/>
                  </a:p>
                </c:rich>
              </c:tx>
              <c:dLblPos val="r"/>
              <c:showSerName val="1"/>
            </c:dLbl>
            <c:txPr>
              <a:bodyPr/>
              <a:lstStyle/>
              <a:p>
                <a:pPr>
                  <a:defRPr sz="600" baseline="0"/>
                </a:pPr>
                <a:endParaRPr lang="ja-JP"/>
              </a:p>
            </c:txPr>
            <c:dLblPos val="r"/>
            <c:showSerName val="1"/>
          </c:dLbls>
          <c:xVal>
            <c:numRef>
              <c:f>合計特殊出生率!$BB$40</c:f>
              <c:numCache>
                <c:formatCode>0.0_ </c:formatCode>
                <c:ptCount val="1"/>
                <c:pt idx="0">
                  <c:v>107</c:v>
                </c:pt>
              </c:numCache>
            </c:numRef>
          </c:xVal>
          <c:yVal>
            <c:numRef>
              <c:f>合計特殊出生率!$AV$40</c:f>
              <c:numCache>
                <c:formatCode>0.00_ </c:formatCode>
                <c:ptCount val="1"/>
                <c:pt idx="0">
                  <c:v>1.6800000000000062</c:v>
                </c:pt>
              </c:numCache>
            </c:numRef>
          </c:yVal>
        </c:ser>
        <c:ser>
          <c:idx val="33"/>
          <c:order val="32"/>
          <c:tx>
            <c:strRef>
              <c:f>合計特殊出生率!$AU$41</c:f>
              <c:strCache>
                <c:ptCount val="1"/>
                <c:pt idx="0">
                  <c:v>岡　山</c:v>
                </c:pt>
              </c:strCache>
            </c:strRef>
          </c:tx>
          <c:spPr>
            <a:ln w="28575">
              <a:noFill/>
            </a:ln>
          </c:spPr>
          <c:marker>
            <c:symbol val="none"/>
          </c:marker>
          <c:dLbls>
            <c:dLbl>
              <c:idx val="0"/>
              <c:layout>
                <c:manualLayout>
                  <c:x val="-4.3488508887140391E-2"/>
                  <c:y val="0"/>
                </c:manualLayout>
              </c:layout>
              <c:tx>
                <c:rich>
                  <a:bodyPr/>
                  <a:lstStyle/>
                  <a:p>
                    <a:pPr>
                      <a:defRPr sz="400" baseline="0"/>
                    </a:pPr>
                    <a:r>
                      <a:rPr lang="ja-JP" altLang="en-US" sz="400" smtClean="0"/>
                      <a:t>岡山</a:t>
                    </a:r>
                    <a:endParaRPr lang="ja-JP" altLang="en-US" sz="400"/>
                  </a:p>
                </c:rich>
              </c:tx>
              <c:spPr/>
              <c:dLblPos val="r"/>
              <c:showSerName val="1"/>
            </c:dLbl>
            <c:txPr>
              <a:bodyPr/>
              <a:lstStyle/>
              <a:p>
                <a:pPr>
                  <a:defRPr sz="500" baseline="0"/>
                </a:pPr>
                <a:endParaRPr lang="ja-JP"/>
              </a:p>
            </c:txPr>
            <c:dLblPos val="l"/>
            <c:showSerName val="1"/>
          </c:dLbls>
          <c:xVal>
            <c:numRef>
              <c:f>合計特殊出生率!$BB$41</c:f>
              <c:numCache>
                <c:formatCode>0.0_ </c:formatCode>
                <c:ptCount val="1"/>
                <c:pt idx="0">
                  <c:v>273.5</c:v>
                </c:pt>
              </c:numCache>
            </c:numRef>
          </c:xVal>
          <c:yVal>
            <c:numRef>
              <c:f>合計特殊出生率!$AV$41</c:f>
              <c:numCache>
                <c:formatCode>0.00_ </c:formatCode>
                <c:ptCount val="1"/>
                <c:pt idx="0">
                  <c:v>1.47</c:v>
                </c:pt>
              </c:numCache>
            </c:numRef>
          </c:yVal>
        </c:ser>
        <c:ser>
          <c:idx val="34"/>
          <c:order val="33"/>
          <c:tx>
            <c:strRef>
              <c:f>合計特殊出生率!$AU$42</c:f>
              <c:strCache>
                <c:ptCount val="1"/>
                <c:pt idx="0">
                  <c:v>広　島</c:v>
                </c:pt>
              </c:strCache>
            </c:strRef>
          </c:tx>
          <c:spPr>
            <a:ln w="28575">
              <a:noFill/>
            </a:ln>
          </c:spPr>
          <c:marker>
            <c:symbol val="none"/>
          </c:marker>
          <c:dLbls>
            <c:dLbl>
              <c:idx val="0"/>
              <c:layout>
                <c:manualLayout>
                  <c:x val="-1.9328141622011595E-2"/>
                  <c:y val="-1.2011457791239575E-2"/>
                </c:manualLayout>
              </c:layout>
              <c:tx>
                <c:rich>
                  <a:bodyPr/>
                  <a:lstStyle/>
                  <a:p>
                    <a:r>
                      <a:rPr lang="ja-JP" altLang="en-US" sz="400" dirty="0" smtClean="0"/>
                      <a:t>広</a:t>
                    </a:r>
                    <a:r>
                      <a:rPr lang="ja-JP" altLang="en-US" dirty="0" smtClean="0"/>
                      <a:t>島</a:t>
                    </a:r>
                    <a:endParaRPr lang="ja-JP" altLang="en-US" dirty="0"/>
                  </a:p>
                </c:rich>
              </c:tx>
              <c:showSerName val="1"/>
            </c:dLbl>
            <c:txPr>
              <a:bodyPr/>
              <a:lstStyle/>
              <a:p>
                <a:pPr>
                  <a:defRPr sz="400" baseline="0"/>
                </a:pPr>
                <a:endParaRPr lang="ja-JP"/>
              </a:p>
            </c:txPr>
            <c:showSerName val="1"/>
          </c:dLbls>
          <c:xVal>
            <c:numRef>
              <c:f>合計特殊出生率!$BB$42</c:f>
              <c:numCache>
                <c:formatCode>0.0_ </c:formatCode>
                <c:ptCount val="1"/>
                <c:pt idx="0">
                  <c:v>337.4</c:v>
                </c:pt>
              </c:numCache>
            </c:numRef>
          </c:xVal>
          <c:yVal>
            <c:numRef>
              <c:f>合計特殊出生率!$AV$42</c:f>
              <c:numCache>
                <c:formatCode>0.00_ </c:formatCode>
                <c:ptCount val="1"/>
                <c:pt idx="0">
                  <c:v>1.54</c:v>
                </c:pt>
              </c:numCache>
            </c:numRef>
          </c:yVal>
        </c:ser>
        <c:ser>
          <c:idx val="36"/>
          <c:order val="34"/>
          <c:tx>
            <c:strRef>
              <c:f>合計特殊出生率!$AU$44</c:f>
              <c:strCache>
                <c:ptCount val="1"/>
                <c:pt idx="0">
                  <c:v>徳　島</c:v>
                </c:pt>
              </c:strCache>
            </c:strRef>
          </c:tx>
          <c:spPr>
            <a:ln w="28575">
              <a:noFill/>
            </a:ln>
          </c:spPr>
          <c:marker>
            <c:symbol val="none"/>
          </c:marker>
          <c:dLbls>
            <c:dLbl>
              <c:idx val="0"/>
              <c:layout>
                <c:manualLayout>
                  <c:x val="-1.7688293385970791E-2"/>
                  <c:y val="5.7373011185891812E-3"/>
                </c:manualLayout>
              </c:layout>
              <c:tx>
                <c:rich>
                  <a:bodyPr/>
                  <a:lstStyle/>
                  <a:p>
                    <a:r>
                      <a:rPr lang="ja-JP" altLang="en-US" sz="400" dirty="0" smtClean="0"/>
                      <a:t>徳</a:t>
                    </a:r>
                    <a:r>
                      <a:rPr lang="ja-JP" altLang="en-US" dirty="0" smtClean="0"/>
                      <a:t>島</a:t>
                    </a:r>
                    <a:endParaRPr lang="ja-JP" altLang="en-US" dirty="0"/>
                  </a:p>
                </c:rich>
              </c:tx>
              <c:showSerName val="1"/>
            </c:dLbl>
            <c:txPr>
              <a:bodyPr/>
              <a:lstStyle/>
              <a:p>
                <a:pPr>
                  <a:defRPr sz="400" baseline="0"/>
                </a:pPr>
                <a:endParaRPr lang="ja-JP"/>
              </a:p>
            </c:txPr>
            <c:showSerName val="1"/>
          </c:dLbls>
          <c:xVal>
            <c:numRef>
              <c:f>合計特殊出生率!$BB$44</c:f>
              <c:numCache>
                <c:formatCode>0.0_ </c:formatCode>
                <c:ptCount val="1"/>
                <c:pt idx="0">
                  <c:v>189.4</c:v>
                </c:pt>
              </c:numCache>
            </c:numRef>
          </c:xVal>
          <c:yVal>
            <c:numRef>
              <c:f>合計特殊出生率!$AV$44</c:f>
              <c:numCache>
                <c:formatCode>0.00_ </c:formatCode>
                <c:ptCount val="1"/>
                <c:pt idx="0">
                  <c:v>1.44</c:v>
                </c:pt>
              </c:numCache>
            </c:numRef>
          </c:yVal>
        </c:ser>
        <c:ser>
          <c:idx val="37"/>
          <c:order val="35"/>
          <c:tx>
            <c:strRef>
              <c:f>合計特殊出生率!$AU$45</c:f>
              <c:strCache>
                <c:ptCount val="1"/>
                <c:pt idx="0">
                  <c:v>香　川</c:v>
                </c:pt>
              </c:strCache>
            </c:strRef>
          </c:tx>
          <c:spPr>
            <a:ln w="28575">
              <a:noFill/>
            </a:ln>
          </c:spPr>
          <c:marker>
            <c:symbol val="none"/>
          </c:marker>
          <c:dLbls>
            <c:dLbl>
              <c:idx val="0"/>
              <c:layout>
                <c:manualLayout>
                  <c:x val="-1.2080278751371612E-2"/>
                  <c:y val="-2.7288634596156001E-3"/>
                </c:manualLayout>
              </c:layout>
              <c:tx>
                <c:rich>
                  <a:bodyPr/>
                  <a:lstStyle/>
                  <a:p>
                    <a:pPr>
                      <a:defRPr sz="400" baseline="0"/>
                    </a:pPr>
                    <a:r>
                      <a:rPr lang="ja-JP" altLang="en-US" sz="400" dirty="0" smtClean="0"/>
                      <a:t>香川</a:t>
                    </a:r>
                    <a:endParaRPr lang="ja-JP" altLang="en-US" sz="400" dirty="0"/>
                  </a:p>
                </c:rich>
              </c:tx>
              <c:spPr/>
              <c:showSerName val="1"/>
            </c:dLbl>
            <c:txPr>
              <a:bodyPr/>
              <a:lstStyle/>
              <a:p>
                <a:pPr>
                  <a:defRPr sz="500" baseline="0"/>
                </a:pPr>
                <a:endParaRPr lang="ja-JP"/>
              </a:p>
            </c:txPr>
            <c:showSerName val="1"/>
          </c:dLbls>
          <c:xVal>
            <c:numRef>
              <c:f>合計特殊出生率!$BB$45</c:f>
              <c:numCache>
                <c:formatCode>0.0_ </c:formatCode>
                <c:ptCount val="1"/>
                <c:pt idx="0">
                  <c:v>530.70000000000005</c:v>
                </c:pt>
              </c:numCache>
            </c:numRef>
          </c:xVal>
          <c:yVal>
            <c:numRef>
              <c:f>合計特殊出生率!$AV$45</c:f>
              <c:numCache>
                <c:formatCode>0.00_ </c:formatCode>
                <c:ptCount val="1"/>
                <c:pt idx="0">
                  <c:v>1.56</c:v>
                </c:pt>
              </c:numCache>
            </c:numRef>
          </c:yVal>
        </c:ser>
        <c:ser>
          <c:idx val="38"/>
          <c:order val="36"/>
          <c:tx>
            <c:strRef>
              <c:f>合計特殊出生率!$AU$46</c:f>
              <c:strCache>
                <c:ptCount val="1"/>
                <c:pt idx="0">
                  <c:v>愛　媛</c:v>
                </c:pt>
              </c:strCache>
            </c:strRef>
          </c:tx>
          <c:spPr>
            <a:ln w="28575">
              <a:noFill/>
            </a:ln>
          </c:spPr>
          <c:marker>
            <c:symbol val="none"/>
          </c:marker>
          <c:dLbls>
            <c:dLbl>
              <c:idx val="0"/>
              <c:layout>
                <c:manualLayout>
                  <c:x val="-5.5790224221661987E-2"/>
                  <c:y val="7.0905864260696182E-3"/>
                </c:manualLayout>
              </c:layout>
              <c:tx>
                <c:rich>
                  <a:bodyPr/>
                  <a:lstStyle/>
                  <a:p>
                    <a:r>
                      <a:rPr lang="ja-JP" altLang="en-US" sz="400" dirty="0" smtClean="0"/>
                      <a:t>長野</a:t>
                    </a:r>
                    <a:endParaRPr lang="ja-JP" altLang="en-US" dirty="0"/>
                  </a:p>
                </c:rich>
              </c:tx>
              <c:showSerName val="1"/>
            </c:dLbl>
            <c:txPr>
              <a:bodyPr/>
              <a:lstStyle/>
              <a:p>
                <a:pPr>
                  <a:defRPr sz="400" baseline="0"/>
                </a:pPr>
                <a:endParaRPr lang="ja-JP"/>
              </a:p>
            </c:txPr>
            <c:showSerName val="1"/>
          </c:dLbls>
          <c:xVal>
            <c:numRef>
              <c:f>合計特殊出生率!$BB$46</c:f>
              <c:numCache>
                <c:formatCode>0.0_ </c:formatCode>
                <c:ptCount val="1"/>
                <c:pt idx="0">
                  <c:v>252.1</c:v>
                </c:pt>
              </c:numCache>
            </c:numRef>
          </c:xVal>
          <c:yVal>
            <c:numRef>
              <c:f>合計特殊出生率!$AV$46</c:f>
              <c:numCache>
                <c:formatCode>0.00_ </c:formatCode>
                <c:ptCount val="1"/>
                <c:pt idx="0">
                  <c:v>1.52</c:v>
                </c:pt>
              </c:numCache>
            </c:numRef>
          </c:yVal>
        </c:ser>
        <c:ser>
          <c:idx val="39"/>
          <c:order val="37"/>
          <c:tx>
            <c:strRef>
              <c:f>合計特殊出生率!$AU$47</c:f>
              <c:strCache>
                <c:ptCount val="1"/>
                <c:pt idx="0">
                  <c:v>高　知</c:v>
                </c:pt>
              </c:strCache>
            </c:strRef>
          </c:tx>
          <c:spPr>
            <a:ln w="28575">
              <a:noFill/>
            </a:ln>
          </c:spPr>
          <c:marker>
            <c:symbol val="none"/>
          </c:marker>
          <c:dLbls>
            <c:dLbl>
              <c:idx val="0"/>
              <c:layout>
                <c:manualLayout>
                  <c:x val="-4.4707931995379646E-2"/>
                  <c:y val="2.7288634596156001E-3"/>
                </c:manualLayout>
              </c:layout>
              <c:tx>
                <c:rich>
                  <a:bodyPr/>
                  <a:lstStyle/>
                  <a:p>
                    <a:r>
                      <a:rPr lang="ja-JP" altLang="en-US" sz="400" dirty="0" smtClean="0"/>
                      <a:t>高</a:t>
                    </a:r>
                    <a:r>
                      <a:rPr lang="ja-JP" altLang="en-US" dirty="0" smtClean="0"/>
                      <a:t>知</a:t>
                    </a:r>
                    <a:endParaRPr lang="ja-JP" altLang="en-US" dirty="0"/>
                  </a:p>
                </c:rich>
              </c:tx>
              <c:showSerName val="1"/>
            </c:dLbl>
            <c:txPr>
              <a:bodyPr/>
              <a:lstStyle/>
              <a:p>
                <a:pPr>
                  <a:defRPr sz="400" baseline="0"/>
                </a:pPr>
                <a:endParaRPr lang="ja-JP"/>
              </a:p>
            </c:txPr>
            <c:showSerName val="1"/>
          </c:dLbls>
          <c:xVal>
            <c:numRef>
              <c:f>合計特殊出生率!$BB$47</c:f>
              <c:numCache>
                <c:formatCode>0.0_ </c:formatCode>
                <c:ptCount val="1"/>
                <c:pt idx="0">
                  <c:v>107.6</c:v>
                </c:pt>
              </c:numCache>
            </c:numRef>
          </c:xVal>
          <c:yVal>
            <c:numRef>
              <c:f>合計特殊出生率!$AV$47</c:f>
              <c:numCache>
                <c:formatCode>0.00_ </c:formatCode>
                <c:ptCount val="1"/>
                <c:pt idx="0">
                  <c:v>1.43</c:v>
                </c:pt>
              </c:numCache>
            </c:numRef>
          </c:yVal>
        </c:ser>
        <c:ser>
          <c:idx val="40"/>
          <c:order val="38"/>
          <c:tx>
            <c:strRef>
              <c:f>合計特殊出生率!$AU$48</c:f>
              <c:strCache>
                <c:ptCount val="1"/>
                <c:pt idx="0">
                  <c:v>福　岡</c:v>
                </c:pt>
              </c:strCache>
            </c:strRef>
          </c:tx>
          <c:spPr>
            <a:ln w="28575">
              <a:noFill/>
            </a:ln>
          </c:spPr>
          <c:marker>
            <c:symbol val="none"/>
          </c:marker>
          <c:dLbls>
            <c:dLbl>
              <c:idx val="0"/>
              <c:layout>
                <c:manualLayout>
                  <c:x val="-1.6912123919260159E-2"/>
                  <c:y val="1.8565188663247984E-2"/>
                </c:manualLayout>
              </c:layout>
              <c:tx>
                <c:rich>
                  <a:bodyPr/>
                  <a:lstStyle/>
                  <a:p>
                    <a:r>
                      <a:rPr lang="ja-JP" altLang="en-US" sz="600" dirty="0" smtClean="0"/>
                      <a:t>福</a:t>
                    </a:r>
                    <a:r>
                      <a:rPr lang="ja-JP" altLang="en-US" dirty="0" smtClean="0"/>
                      <a:t>岡</a:t>
                    </a:r>
                    <a:endParaRPr lang="ja-JP" altLang="en-US" dirty="0"/>
                  </a:p>
                </c:rich>
              </c:tx>
              <c:showSerName val="1"/>
            </c:dLbl>
            <c:txPr>
              <a:bodyPr/>
              <a:lstStyle/>
              <a:p>
                <a:pPr>
                  <a:defRPr sz="600" baseline="0"/>
                </a:pPr>
                <a:endParaRPr lang="ja-JP"/>
              </a:p>
            </c:txPr>
            <c:showSerName val="1"/>
          </c:dLbls>
          <c:xVal>
            <c:numRef>
              <c:f>合計特殊出生率!$BB$48</c:f>
              <c:numCache>
                <c:formatCode>0.0_ </c:formatCode>
                <c:ptCount val="1"/>
                <c:pt idx="0">
                  <c:v>1019</c:v>
                </c:pt>
              </c:numCache>
            </c:numRef>
          </c:xVal>
          <c:yVal>
            <c:numRef>
              <c:f>合計特殊出生率!$AV$48</c:f>
              <c:numCache>
                <c:formatCode>0.00_ </c:formatCode>
                <c:ptCount val="1"/>
                <c:pt idx="0">
                  <c:v>1.43</c:v>
                </c:pt>
              </c:numCache>
            </c:numRef>
          </c:yVal>
        </c:ser>
        <c:ser>
          <c:idx val="41"/>
          <c:order val="39"/>
          <c:tx>
            <c:strRef>
              <c:f>合計特殊出生率!$AU$49</c:f>
              <c:strCache>
                <c:ptCount val="1"/>
                <c:pt idx="0">
                  <c:v>佐　賀</c:v>
                </c:pt>
              </c:strCache>
            </c:strRef>
          </c:tx>
          <c:spPr>
            <a:ln w="28575">
              <a:noFill/>
            </a:ln>
          </c:spPr>
          <c:marker>
            <c:symbol val="none"/>
          </c:marker>
          <c:dLbls>
            <c:dLbl>
              <c:idx val="0"/>
              <c:layout>
                <c:manualLayout>
                  <c:x val="-1.4496106216508681E-2"/>
                  <c:y val="3.5452932130348091E-3"/>
                </c:manualLayout>
              </c:layout>
              <c:tx>
                <c:rich>
                  <a:bodyPr/>
                  <a:lstStyle/>
                  <a:p>
                    <a:r>
                      <a:rPr lang="ja-JP" altLang="en-US" dirty="0" smtClean="0"/>
                      <a:t>佐賀</a:t>
                    </a:r>
                    <a:endParaRPr lang="ja-JP" altLang="en-US" dirty="0"/>
                  </a:p>
                </c:rich>
              </c:tx>
              <c:showSerName val="1"/>
            </c:dLbl>
            <c:txPr>
              <a:bodyPr/>
              <a:lstStyle/>
              <a:p>
                <a:pPr>
                  <a:defRPr sz="500" baseline="0"/>
                </a:pPr>
                <a:endParaRPr lang="ja-JP"/>
              </a:p>
            </c:txPr>
            <c:showSerName val="1"/>
          </c:dLbls>
          <c:xVal>
            <c:numRef>
              <c:f>合計特殊出生率!$BB$49</c:f>
              <c:numCache>
                <c:formatCode>0.0_ </c:formatCode>
                <c:ptCount val="1"/>
                <c:pt idx="0">
                  <c:v>348.3</c:v>
                </c:pt>
              </c:numCache>
            </c:numRef>
          </c:xVal>
          <c:yVal>
            <c:numRef>
              <c:f>合計特殊出生率!$AV$49</c:f>
              <c:numCache>
                <c:formatCode>0.00_ </c:formatCode>
                <c:ptCount val="1"/>
                <c:pt idx="0">
                  <c:v>1.61</c:v>
                </c:pt>
              </c:numCache>
            </c:numRef>
          </c:yVal>
        </c:ser>
        <c:ser>
          <c:idx val="42"/>
          <c:order val="40"/>
          <c:tx>
            <c:strRef>
              <c:f>合計特殊出生率!$AU$50</c:f>
              <c:strCache>
                <c:ptCount val="1"/>
                <c:pt idx="0">
                  <c:v>長　崎</c:v>
                </c:pt>
              </c:strCache>
            </c:strRef>
          </c:tx>
          <c:spPr>
            <a:ln w="28575">
              <a:noFill/>
            </a:ln>
          </c:spPr>
          <c:marker>
            <c:symbol val="none"/>
          </c:marker>
          <c:dLbls>
            <c:dLbl>
              <c:idx val="0"/>
              <c:layout>
                <c:manualLayout>
                  <c:x val="-1.3454365040109701E-2"/>
                  <c:y val="-3.6545646974897681E-7"/>
                </c:manualLayout>
              </c:layout>
              <c:tx>
                <c:rich>
                  <a:bodyPr/>
                  <a:lstStyle/>
                  <a:p>
                    <a:r>
                      <a:rPr lang="ja-JP" altLang="en-US" dirty="0" smtClean="0"/>
                      <a:t>長崎</a:t>
                    </a:r>
                    <a:endParaRPr lang="ja-JP" altLang="en-US" dirty="0"/>
                  </a:p>
                </c:rich>
              </c:tx>
              <c:showSerName val="1"/>
            </c:dLbl>
            <c:txPr>
              <a:bodyPr/>
              <a:lstStyle/>
              <a:p>
                <a:pPr>
                  <a:defRPr sz="500" baseline="0"/>
                </a:pPr>
                <a:endParaRPr lang="ja-JP"/>
              </a:p>
            </c:txPr>
            <c:showSerName val="1"/>
          </c:dLbls>
          <c:xVal>
            <c:numRef>
              <c:f>合計特殊出生率!$BB$50</c:f>
              <c:numCache>
                <c:formatCode>0.0_ </c:formatCode>
                <c:ptCount val="1"/>
                <c:pt idx="0">
                  <c:v>347.5</c:v>
                </c:pt>
              </c:numCache>
            </c:numRef>
          </c:xVal>
          <c:yVal>
            <c:numRef>
              <c:f>合計特殊出生率!$AV$50</c:f>
              <c:numCache>
                <c:formatCode>0.00_ </c:formatCode>
                <c:ptCount val="1"/>
                <c:pt idx="0">
                  <c:v>1.6300000000000001</c:v>
                </c:pt>
              </c:numCache>
            </c:numRef>
          </c:yVal>
        </c:ser>
        <c:ser>
          <c:idx val="43"/>
          <c:order val="41"/>
          <c:tx>
            <c:strRef>
              <c:f>合計特殊出生率!$AU$51</c:f>
              <c:strCache>
                <c:ptCount val="1"/>
                <c:pt idx="0">
                  <c:v>熊　本</c:v>
                </c:pt>
              </c:strCache>
            </c:strRef>
          </c:tx>
          <c:spPr>
            <a:ln w="28575">
              <a:noFill/>
            </a:ln>
          </c:spPr>
          <c:marker>
            <c:symbol val="none"/>
          </c:marker>
          <c:dLbls>
            <c:dLbl>
              <c:idx val="0"/>
              <c:layout>
                <c:manualLayout>
                  <c:x val="-4.8320354055028977E-2"/>
                  <c:y val="-4.2544732539562763E-17"/>
                </c:manualLayout>
              </c:layout>
              <c:tx>
                <c:rich>
                  <a:bodyPr/>
                  <a:lstStyle/>
                  <a:p>
                    <a:pPr>
                      <a:defRPr sz="500" baseline="0"/>
                    </a:pPr>
                    <a:r>
                      <a:rPr lang="ja-JP" altLang="en-US" smtClean="0"/>
                      <a:t>熊本</a:t>
                    </a:r>
                    <a:endParaRPr lang="ja-JP" altLang="en-US"/>
                  </a:p>
                </c:rich>
              </c:tx>
              <c:spPr/>
              <c:dLblPos val="r"/>
              <c:showSerName val="1"/>
            </c:dLbl>
            <c:txPr>
              <a:bodyPr/>
              <a:lstStyle/>
              <a:p>
                <a:pPr>
                  <a:defRPr sz="700" baseline="0"/>
                </a:pPr>
                <a:endParaRPr lang="ja-JP"/>
              </a:p>
            </c:txPr>
            <c:dLblPos val="r"/>
            <c:showSerName val="1"/>
          </c:dLbls>
          <c:trendline>
            <c:trendlineType val="linear"/>
          </c:trendline>
          <c:xVal>
            <c:numRef>
              <c:f>合計特殊出生率!$BB$51</c:f>
              <c:numCache>
                <c:formatCode>0.0_ </c:formatCode>
                <c:ptCount val="1"/>
                <c:pt idx="0">
                  <c:v>245.4</c:v>
                </c:pt>
              </c:numCache>
            </c:numRef>
          </c:xVal>
          <c:yVal>
            <c:numRef>
              <c:f>合計特殊出生率!$AV$51</c:f>
              <c:numCache>
                <c:formatCode>0.00_ </c:formatCode>
                <c:ptCount val="1"/>
                <c:pt idx="0">
                  <c:v>1.62</c:v>
                </c:pt>
              </c:numCache>
            </c:numRef>
          </c:yVal>
        </c:ser>
        <c:ser>
          <c:idx val="44"/>
          <c:order val="42"/>
          <c:tx>
            <c:strRef>
              <c:f>合計特殊出生率!$AU$52</c:f>
              <c:strCache>
                <c:ptCount val="1"/>
                <c:pt idx="0">
                  <c:v>大　分</c:v>
                </c:pt>
              </c:strCache>
            </c:strRef>
          </c:tx>
          <c:spPr>
            <a:ln w="28575">
              <a:noFill/>
            </a:ln>
          </c:spPr>
          <c:dPt>
            <c:idx val="0"/>
            <c:marker>
              <c:symbol val="none"/>
            </c:marker>
          </c:dPt>
          <c:dLbls>
            <c:dLbl>
              <c:idx val="0"/>
              <c:layout>
                <c:manualLayout>
                  <c:x val="-1.8840943091559082E-2"/>
                  <c:y val="1.6932329156409527E-2"/>
                </c:manualLayout>
              </c:layout>
              <c:tx>
                <c:rich>
                  <a:bodyPr/>
                  <a:lstStyle/>
                  <a:p>
                    <a:r>
                      <a:rPr lang="ja-JP" altLang="en-US" sz="400" dirty="0" smtClean="0"/>
                      <a:t>　山口愛媛</a:t>
                    </a:r>
                    <a:endParaRPr lang="ja-JP" altLang="en-US" dirty="0"/>
                  </a:p>
                </c:rich>
              </c:tx>
              <c:showSerName val="1"/>
            </c:dLbl>
            <c:txPr>
              <a:bodyPr/>
              <a:lstStyle/>
              <a:p>
                <a:pPr>
                  <a:defRPr sz="400" baseline="0"/>
                </a:pPr>
                <a:endParaRPr lang="ja-JP"/>
              </a:p>
            </c:txPr>
            <c:showSerName val="1"/>
          </c:dLbls>
          <c:xVal>
            <c:numRef>
              <c:f>合計特殊出生率!$BB$52</c:f>
              <c:numCache>
                <c:formatCode>0.0_ </c:formatCode>
                <c:ptCount val="1"/>
                <c:pt idx="0">
                  <c:v>188.7</c:v>
                </c:pt>
              </c:numCache>
            </c:numRef>
          </c:xVal>
          <c:yVal>
            <c:numRef>
              <c:f>合計特殊出生率!$AV$52</c:f>
              <c:numCache>
                <c:formatCode>0.00_ </c:formatCode>
                <c:ptCount val="1"/>
                <c:pt idx="0">
                  <c:v>1.53</c:v>
                </c:pt>
              </c:numCache>
            </c:numRef>
          </c:yVal>
        </c:ser>
        <c:ser>
          <c:idx val="45"/>
          <c:order val="43"/>
          <c:tx>
            <c:strRef>
              <c:f>合計特殊出生率!$AU$53</c:f>
              <c:strCache>
                <c:ptCount val="1"/>
                <c:pt idx="0">
                  <c:v>宮　崎</c:v>
                </c:pt>
              </c:strCache>
            </c:strRef>
          </c:tx>
          <c:spPr>
            <a:ln w="28575">
              <a:noFill/>
            </a:ln>
          </c:spPr>
          <c:marker>
            <c:symbol val="none"/>
          </c:marker>
          <c:dLbls>
            <c:dLbl>
              <c:idx val="0"/>
              <c:layout>
                <c:manualLayout>
                  <c:x val="-1.7244659269213682E-2"/>
                  <c:y val="-5.7373011185891812E-3"/>
                </c:manualLayout>
              </c:layout>
              <c:tx>
                <c:rich>
                  <a:bodyPr/>
                  <a:lstStyle/>
                  <a:p>
                    <a:r>
                      <a:rPr lang="ja-JP" altLang="en-US" sz="600" dirty="0" smtClean="0"/>
                      <a:t>宮</a:t>
                    </a:r>
                    <a:r>
                      <a:rPr lang="ja-JP" altLang="en-US" dirty="0" smtClean="0"/>
                      <a:t>崎</a:t>
                    </a:r>
                    <a:endParaRPr lang="ja-JP" altLang="en-US" dirty="0"/>
                  </a:p>
                </c:rich>
              </c:tx>
              <c:showSerName val="1"/>
            </c:dLbl>
            <c:txPr>
              <a:bodyPr/>
              <a:lstStyle/>
              <a:p>
                <a:pPr>
                  <a:defRPr sz="600" baseline="0"/>
                </a:pPr>
                <a:endParaRPr lang="ja-JP"/>
              </a:p>
            </c:txPr>
            <c:showSerName val="1"/>
          </c:dLbls>
          <c:xVal>
            <c:numRef>
              <c:f>合計特殊出生率!$BB$53</c:f>
              <c:numCache>
                <c:formatCode>0.0_ </c:formatCode>
                <c:ptCount val="1"/>
                <c:pt idx="0">
                  <c:v>146.69999999999999</c:v>
                </c:pt>
              </c:numCache>
            </c:numRef>
          </c:xVal>
          <c:yVal>
            <c:numRef>
              <c:f>合計特殊出生率!$AV$53</c:f>
              <c:numCache>
                <c:formatCode>0.00_ </c:formatCode>
                <c:ptCount val="1"/>
                <c:pt idx="0">
                  <c:v>1.6700000000000021</c:v>
                </c:pt>
              </c:numCache>
            </c:numRef>
          </c:yVal>
        </c:ser>
        <c:ser>
          <c:idx val="46"/>
          <c:order val="44"/>
          <c:tx>
            <c:strRef>
              <c:f>合計特殊出生率!$AU$54</c:f>
              <c:strCache>
                <c:ptCount val="1"/>
                <c:pt idx="0">
                  <c:v>鹿児島</c:v>
                </c:pt>
              </c:strCache>
            </c:strRef>
          </c:tx>
          <c:spPr>
            <a:ln w="28575">
              <a:noFill/>
            </a:ln>
          </c:spPr>
          <c:marker>
            <c:symbol val="none"/>
          </c:marker>
          <c:dLbls>
            <c:dLbl>
              <c:idx val="0"/>
              <c:layout>
                <c:manualLayout>
                  <c:x val="-1.6912123919260159E-2"/>
                  <c:y val="-9.2825943316240164E-3"/>
                </c:manualLayout>
              </c:layout>
              <c:dLblPos val="r"/>
              <c:showSerName val="1"/>
            </c:dLbl>
            <c:txPr>
              <a:bodyPr/>
              <a:lstStyle/>
              <a:p>
                <a:pPr>
                  <a:defRPr sz="500" baseline="0"/>
                </a:pPr>
                <a:endParaRPr lang="ja-JP"/>
              </a:p>
            </c:txPr>
            <c:dLblPos val="r"/>
            <c:showSerName val="1"/>
          </c:dLbls>
          <c:xVal>
            <c:numRef>
              <c:f>合計特殊出生率!$BB$54</c:f>
              <c:numCache>
                <c:formatCode>0.0_ </c:formatCode>
                <c:ptCount val="1"/>
                <c:pt idx="0">
                  <c:v>185.7</c:v>
                </c:pt>
              </c:numCache>
            </c:numRef>
          </c:xVal>
          <c:yVal>
            <c:numRef>
              <c:f>合計特殊出生率!$AV$54</c:f>
              <c:numCache>
                <c:formatCode>0.00_ </c:formatCode>
                <c:ptCount val="1"/>
                <c:pt idx="0">
                  <c:v>1.6400000000000001</c:v>
                </c:pt>
              </c:numCache>
            </c:numRef>
          </c:yVal>
        </c:ser>
        <c:ser>
          <c:idx val="47"/>
          <c:order val="45"/>
          <c:tx>
            <c:strRef>
              <c:f>合計特殊出生率!$AU$55</c:f>
              <c:strCache>
                <c:ptCount val="1"/>
                <c:pt idx="0">
                  <c:v>沖　縄</c:v>
                </c:pt>
              </c:strCache>
            </c:strRef>
          </c:tx>
          <c:spPr>
            <a:ln w="28575">
              <a:noFill/>
            </a:ln>
          </c:spPr>
          <c:marker>
            <c:symbol val="none"/>
          </c:marker>
          <c:dLbls>
            <c:dLbl>
              <c:idx val="0"/>
              <c:layout>
                <c:manualLayout>
                  <c:x val="-3.140823013576878E-2"/>
                  <c:y val="-2.7847782994871985E-2"/>
                </c:manualLayout>
              </c:layout>
              <c:tx>
                <c:rich>
                  <a:bodyPr/>
                  <a:lstStyle/>
                  <a:p>
                    <a:r>
                      <a:rPr lang="ja-JP" altLang="en-US" sz="600" smtClean="0"/>
                      <a:t>沖</a:t>
                    </a:r>
                    <a:r>
                      <a:rPr lang="ja-JP" altLang="en-US" smtClean="0"/>
                      <a:t>縄</a:t>
                    </a:r>
                    <a:endParaRPr lang="ja-JP" altLang="en-US"/>
                  </a:p>
                </c:rich>
              </c:tx>
              <c:showSerName val="1"/>
            </c:dLbl>
            <c:txPr>
              <a:bodyPr/>
              <a:lstStyle/>
              <a:p>
                <a:pPr>
                  <a:defRPr sz="600" baseline="0"/>
                </a:pPr>
                <a:endParaRPr lang="ja-JP"/>
              </a:p>
            </c:txPr>
            <c:showSerName val="1"/>
          </c:dLbls>
          <c:xVal>
            <c:numRef>
              <c:f>合計特殊出生率!$BB$55</c:f>
              <c:numCache>
                <c:formatCode>0.0_ </c:formatCode>
                <c:ptCount val="1"/>
                <c:pt idx="0">
                  <c:v>611.9</c:v>
                </c:pt>
              </c:numCache>
            </c:numRef>
          </c:xVal>
          <c:yVal>
            <c:numRef>
              <c:f>合計特殊出生率!$AV$55</c:f>
              <c:numCache>
                <c:formatCode>0.00_ </c:formatCode>
                <c:ptCount val="1"/>
                <c:pt idx="0">
                  <c:v>1.9000000000000001</c:v>
                </c:pt>
              </c:numCache>
            </c:numRef>
          </c:yVal>
        </c:ser>
        <c:ser>
          <c:idx val="20"/>
          <c:order val="46"/>
          <c:tx>
            <c:strRef>
              <c:f>合計特殊出生率!$AU$8</c:f>
              <c:strCache>
                <c:ptCount val="1"/>
                <c:pt idx="0">
                  <c:v>全　国</c:v>
                </c:pt>
              </c:strCache>
            </c:strRef>
          </c:tx>
          <c:spPr>
            <a:ln w="28575">
              <a:noFill/>
            </a:ln>
          </c:spPr>
          <c:marker>
            <c:symbol val="none"/>
          </c:marker>
          <c:dLbls>
            <c:dLbl>
              <c:idx val="0"/>
              <c:layout>
                <c:manualLayout>
                  <c:x val="-2.2952168176138731E-2"/>
                  <c:y val="2.9008107286324969E-2"/>
                </c:manualLayout>
              </c:layout>
              <c:tx>
                <c:rich>
                  <a:bodyPr/>
                  <a:lstStyle/>
                  <a:p>
                    <a:r>
                      <a:rPr lang="ja-JP" altLang="en-US" sz="600" b="1" smtClean="0">
                        <a:solidFill>
                          <a:srgbClr val="FF0000"/>
                        </a:solidFill>
                      </a:rPr>
                      <a:t>全</a:t>
                    </a:r>
                    <a:r>
                      <a:rPr lang="ja-JP" altLang="en-US" smtClean="0"/>
                      <a:t>国</a:t>
                    </a:r>
                    <a:endParaRPr lang="ja-JP" altLang="en-US"/>
                  </a:p>
                </c:rich>
              </c:tx>
              <c:dLblPos val="r"/>
              <c:showSerName val="1"/>
            </c:dLbl>
            <c:spPr>
              <a:ln w="12700">
                <a:noFill/>
              </a:ln>
            </c:spPr>
            <c:txPr>
              <a:bodyPr/>
              <a:lstStyle/>
              <a:p>
                <a:pPr>
                  <a:defRPr sz="600" b="1" baseline="0">
                    <a:solidFill>
                      <a:srgbClr val="FF0000"/>
                    </a:solidFill>
                  </a:defRPr>
                </a:pPr>
                <a:endParaRPr lang="ja-JP"/>
              </a:p>
            </c:txPr>
            <c:dLblPos val="b"/>
            <c:showSerName val="1"/>
          </c:dLbls>
          <c:xVal>
            <c:numRef>
              <c:f>合計特殊出生率!$BB$8</c:f>
              <c:numCache>
                <c:formatCode>General</c:formatCode>
                <c:ptCount val="1"/>
                <c:pt idx="0">
                  <c:v>343.4</c:v>
                </c:pt>
              </c:numCache>
            </c:numRef>
          </c:xVal>
          <c:yVal>
            <c:numRef>
              <c:f>合計特殊出生率!$AV$8</c:f>
              <c:numCache>
                <c:formatCode>0.00_ </c:formatCode>
                <c:ptCount val="1"/>
                <c:pt idx="0">
                  <c:v>1.41</c:v>
                </c:pt>
              </c:numCache>
            </c:numRef>
          </c:yVal>
        </c:ser>
        <c:dLbls>
          <c:showVal val="1"/>
        </c:dLbls>
        <c:axId val="199401472"/>
        <c:axId val="199403008"/>
      </c:scatterChart>
      <c:valAx>
        <c:axId val="199401472"/>
        <c:scaling>
          <c:orientation val="minMax"/>
          <c:max val="6100"/>
          <c:min val="0"/>
        </c:scaling>
        <c:axPos val="b"/>
        <c:numFmt formatCode="#,##0_);[Red]\(#,##0\)" sourceLinked="0"/>
        <c:tickLblPos val="nextTo"/>
        <c:spPr>
          <a:ln w="25400">
            <a:solidFill>
              <a:srgbClr val="0000FF"/>
            </a:solidFill>
          </a:ln>
        </c:spPr>
        <c:txPr>
          <a:bodyPr/>
          <a:lstStyle/>
          <a:p>
            <a:pPr>
              <a:defRPr sz="800" baseline="0"/>
            </a:pPr>
            <a:endParaRPr lang="ja-JP"/>
          </a:p>
        </c:txPr>
        <c:crossAx val="199403008"/>
        <c:crosses val="autoZero"/>
        <c:crossBetween val="midCat"/>
        <c:majorUnit val="1000"/>
      </c:valAx>
      <c:valAx>
        <c:axId val="199403008"/>
        <c:scaling>
          <c:orientation val="minMax"/>
          <c:min val="1"/>
        </c:scaling>
        <c:axPos val="l"/>
        <c:majorGridlines>
          <c:spPr>
            <a:ln w="6350">
              <a:prstDash val="sysDash"/>
            </a:ln>
          </c:spPr>
        </c:majorGridlines>
        <c:numFmt formatCode="0.00_ " sourceLinked="1"/>
        <c:tickLblPos val="nextTo"/>
        <c:spPr>
          <a:ln w="25400">
            <a:solidFill>
              <a:srgbClr val="0000FF"/>
            </a:solidFill>
          </a:ln>
        </c:spPr>
        <c:txPr>
          <a:bodyPr/>
          <a:lstStyle/>
          <a:p>
            <a:pPr>
              <a:defRPr sz="800" baseline="0">
                <a:latin typeface="+mn-ea"/>
                <a:ea typeface="+mn-ea"/>
              </a:defRPr>
            </a:pPr>
            <a:endParaRPr lang="ja-JP"/>
          </a:p>
        </c:txPr>
        <c:crossAx val="199401472"/>
        <c:crosses val="autoZero"/>
        <c:crossBetween val="midCat"/>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8.5445015974373525E-2"/>
          <c:y val="7.9273424396505504E-2"/>
          <c:w val="0.88288179178985149"/>
          <c:h val="0.84225720951640293"/>
        </c:manualLayout>
      </c:layout>
      <c:scatterChart>
        <c:scatterStyle val="lineMarker"/>
        <c:ser>
          <c:idx val="0"/>
          <c:order val="0"/>
          <c:tx>
            <c:strRef>
              <c:f>合計特殊出生率!$AU$8</c:f>
              <c:strCache>
                <c:ptCount val="1"/>
                <c:pt idx="0">
                  <c:v>全　国</c:v>
                </c:pt>
              </c:strCache>
            </c:strRef>
          </c:tx>
          <c:spPr>
            <a:ln w="28575">
              <a:noFill/>
            </a:ln>
          </c:spPr>
          <c:marker>
            <c:symbol val="none"/>
          </c:marker>
          <c:dLbls>
            <c:dLbl>
              <c:idx val="0"/>
              <c:layout>
                <c:manualLayout>
                  <c:x val="-3.1508844696268315E-2"/>
                  <c:y val="3.0234735823003865E-2"/>
                </c:manualLayout>
              </c:layout>
              <c:tx>
                <c:rich>
                  <a:bodyPr/>
                  <a:lstStyle/>
                  <a:p>
                    <a:r>
                      <a:rPr lang="ja-JP" altLang="en-US" sz="600" dirty="0" smtClean="0">
                        <a:solidFill>
                          <a:srgbClr val="FF0000"/>
                        </a:solidFill>
                      </a:rPr>
                      <a:t>全</a:t>
                    </a:r>
                    <a:r>
                      <a:rPr lang="ja-JP" altLang="en-US" dirty="0" smtClean="0"/>
                      <a:t>国</a:t>
                    </a:r>
                    <a:endParaRPr lang="ja-JP" altLang="en-US" dirty="0"/>
                  </a:p>
                </c:rich>
              </c:tx>
              <c:showSerName val="1"/>
            </c:dLbl>
            <c:spPr>
              <a:ln w="12700">
                <a:noFill/>
              </a:ln>
            </c:spPr>
            <c:txPr>
              <a:bodyPr/>
              <a:lstStyle/>
              <a:p>
                <a:pPr>
                  <a:defRPr sz="600" b="1" i="0" baseline="0">
                    <a:solidFill>
                      <a:srgbClr val="FF0000"/>
                    </a:solidFill>
                  </a:defRPr>
                </a:pPr>
                <a:endParaRPr lang="ja-JP"/>
              </a:p>
            </c:txPr>
            <c:showSerName val="1"/>
          </c:dLbls>
          <c:xVal>
            <c:numRef>
              <c:f>合計特殊出生率!$AX$8:$AX$55</c:f>
              <c:numCache>
                <c:formatCode>General</c:formatCode>
                <c:ptCount val="48"/>
                <c:pt idx="0">
                  <c:v>102.6</c:v>
                </c:pt>
                <c:pt idx="1">
                  <c:v>194.4</c:v>
                </c:pt>
                <c:pt idx="2">
                  <c:v>44.4</c:v>
                </c:pt>
                <c:pt idx="3">
                  <c:v>42.2</c:v>
                </c:pt>
                <c:pt idx="4">
                  <c:v>88.4</c:v>
                </c:pt>
                <c:pt idx="5">
                  <c:v>31.8</c:v>
                </c:pt>
                <c:pt idx="6">
                  <c:v>36.6</c:v>
                </c:pt>
                <c:pt idx="7">
                  <c:v>64.8</c:v>
                </c:pt>
                <c:pt idx="8">
                  <c:v>107.8</c:v>
                </c:pt>
                <c:pt idx="9">
                  <c:v>73.5</c:v>
                </c:pt>
                <c:pt idx="10">
                  <c:v>71.400000000000006</c:v>
                </c:pt>
                <c:pt idx="11">
                  <c:v>290.10000000000002</c:v>
                </c:pt>
                <c:pt idx="12">
                  <c:v>243.2</c:v>
                </c:pt>
                <c:pt idx="13">
                  <c:v>598.20000000000005</c:v>
                </c:pt>
                <c:pt idx="14">
                  <c:v>381.4</c:v>
                </c:pt>
                <c:pt idx="15">
                  <c:v>78.900000000000006</c:v>
                </c:pt>
                <c:pt idx="16">
                  <c:v>37.1</c:v>
                </c:pt>
                <c:pt idx="17">
                  <c:v>42</c:v>
                </c:pt>
                <c:pt idx="18">
                  <c:v>27.2</c:v>
                </c:pt>
                <c:pt idx="19">
                  <c:v>29.8</c:v>
                </c:pt>
                <c:pt idx="20">
                  <c:v>72.099999999999994</c:v>
                </c:pt>
                <c:pt idx="21">
                  <c:v>73.099999999999994</c:v>
                </c:pt>
                <c:pt idx="22">
                  <c:v>134.30000000000001</c:v>
                </c:pt>
                <c:pt idx="23">
                  <c:v>302.5</c:v>
                </c:pt>
                <c:pt idx="24">
                  <c:v>66.2</c:v>
                </c:pt>
                <c:pt idx="25">
                  <c:v>54.9</c:v>
                </c:pt>
                <c:pt idx="26">
                  <c:v>101.5</c:v>
                </c:pt>
                <c:pt idx="27">
                  <c:v>350.5</c:v>
                </c:pt>
                <c:pt idx="28">
                  <c:v>207.7</c:v>
                </c:pt>
                <c:pt idx="29">
                  <c:v>49.6</c:v>
                </c:pt>
                <c:pt idx="30">
                  <c:v>32.300000000000004</c:v>
                </c:pt>
                <c:pt idx="31">
                  <c:v>19</c:v>
                </c:pt>
                <c:pt idx="32">
                  <c:v>21.6</c:v>
                </c:pt>
                <c:pt idx="33">
                  <c:v>68.7</c:v>
                </c:pt>
                <c:pt idx="34">
                  <c:v>103.5</c:v>
                </c:pt>
                <c:pt idx="35">
                  <c:v>46.1</c:v>
                </c:pt>
                <c:pt idx="36">
                  <c:v>25.4</c:v>
                </c:pt>
                <c:pt idx="37">
                  <c:v>33.5</c:v>
                </c:pt>
                <c:pt idx="38">
                  <c:v>46.8</c:v>
                </c:pt>
                <c:pt idx="39">
                  <c:v>23.8</c:v>
                </c:pt>
                <c:pt idx="40">
                  <c:v>191.6</c:v>
                </c:pt>
                <c:pt idx="41">
                  <c:v>28.1</c:v>
                </c:pt>
                <c:pt idx="42">
                  <c:v>44.8</c:v>
                </c:pt>
                <c:pt idx="43">
                  <c:v>60.1</c:v>
                </c:pt>
                <c:pt idx="44">
                  <c:v>39.1</c:v>
                </c:pt>
                <c:pt idx="45">
                  <c:v>36.1</c:v>
                </c:pt>
                <c:pt idx="46">
                  <c:v>54.1</c:v>
                </c:pt>
                <c:pt idx="47">
                  <c:v>54.2</c:v>
                </c:pt>
              </c:numCache>
            </c:numRef>
          </c:xVal>
          <c:yVal>
            <c:numRef>
              <c:f>合計特殊出生率!$AV$8</c:f>
              <c:numCache>
                <c:formatCode>0.00_ </c:formatCode>
                <c:ptCount val="1"/>
                <c:pt idx="0">
                  <c:v>1.41</c:v>
                </c:pt>
              </c:numCache>
            </c:numRef>
          </c:yVal>
        </c:ser>
        <c:ser>
          <c:idx val="1"/>
          <c:order val="1"/>
          <c:tx>
            <c:strRef>
              <c:f>合計特殊出生率!$AU$9</c:f>
              <c:strCache>
                <c:ptCount val="1"/>
                <c:pt idx="0">
                  <c:v>北海道</c:v>
                </c:pt>
              </c:strCache>
            </c:strRef>
          </c:tx>
          <c:spPr>
            <a:ln w="28575">
              <a:noFill/>
            </a:ln>
          </c:spPr>
          <c:marker>
            <c:symbol val="none"/>
          </c:marker>
          <c:dLbls>
            <c:dLbl>
              <c:idx val="0"/>
              <c:layout>
                <c:manualLayout>
                  <c:x val="-1.2247867520892738E-2"/>
                  <c:y val="0"/>
                </c:manualLayout>
              </c:layout>
              <c:showSerName val="1"/>
            </c:dLbl>
            <c:txPr>
              <a:bodyPr/>
              <a:lstStyle/>
              <a:p>
                <a:pPr>
                  <a:defRPr sz="600" baseline="0"/>
                </a:pPr>
                <a:endParaRPr lang="ja-JP"/>
              </a:p>
            </c:txPr>
            <c:showSerName val="1"/>
          </c:dLbls>
          <c:xVal>
            <c:numRef>
              <c:f>合計特殊出生率!$AX$9</c:f>
              <c:numCache>
                <c:formatCode>General</c:formatCode>
                <c:ptCount val="1"/>
                <c:pt idx="0">
                  <c:v>194.4</c:v>
                </c:pt>
              </c:numCache>
            </c:numRef>
          </c:xVal>
          <c:yVal>
            <c:numRef>
              <c:f>合計特殊出生率!$AV$9</c:f>
              <c:numCache>
                <c:formatCode>0.00_ </c:formatCode>
                <c:ptCount val="1"/>
                <c:pt idx="0">
                  <c:v>1.26</c:v>
                </c:pt>
              </c:numCache>
            </c:numRef>
          </c:yVal>
        </c:ser>
        <c:ser>
          <c:idx val="2"/>
          <c:order val="2"/>
          <c:tx>
            <c:strRef>
              <c:f>合計特殊出生率!$AU$10</c:f>
              <c:strCache>
                <c:ptCount val="1"/>
                <c:pt idx="0">
                  <c:v>青　森</c:v>
                </c:pt>
              </c:strCache>
            </c:strRef>
          </c:tx>
          <c:spPr>
            <a:ln w="28575">
              <a:noFill/>
            </a:ln>
          </c:spPr>
          <c:marker>
            <c:symbol val="none"/>
          </c:marker>
          <c:dLbls>
            <c:dLbl>
              <c:idx val="0"/>
              <c:layout>
                <c:manualLayout>
                  <c:x val="-1.5006627350047527E-2"/>
                  <c:y val="3.147666132334507E-3"/>
                </c:manualLayout>
              </c:layout>
              <c:tx>
                <c:rich>
                  <a:bodyPr/>
                  <a:lstStyle/>
                  <a:p>
                    <a:r>
                      <a:rPr lang="ja-JP" altLang="en-US" sz="600" dirty="0" smtClean="0"/>
                      <a:t>青</a:t>
                    </a:r>
                    <a:r>
                      <a:rPr lang="ja-JP" altLang="en-US" dirty="0" smtClean="0"/>
                      <a:t>森</a:t>
                    </a:r>
                    <a:endParaRPr lang="ja-JP" altLang="en-US" dirty="0"/>
                  </a:p>
                </c:rich>
              </c:tx>
              <c:showSerName val="1"/>
            </c:dLbl>
            <c:txPr>
              <a:bodyPr/>
              <a:lstStyle/>
              <a:p>
                <a:pPr>
                  <a:defRPr sz="600" baseline="0"/>
                </a:pPr>
                <a:endParaRPr lang="ja-JP"/>
              </a:p>
            </c:txPr>
            <c:showSerName val="1"/>
          </c:dLbls>
          <c:xVal>
            <c:numRef>
              <c:f>合計特殊出生率!$AX$10</c:f>
              <c:numCache>
                <c:formatCode>General</c:formatCode>
                <c:ptCount val="1"/>
                <c:pt idx="0">
                  <c:v>44.4</c:v>
                </c:pt>
              </c:numCache>
            </c:numRef>
          </c:xVal>
          <c:yVal>
            <c:numRef>
              <c:f>合計特殊出生率!$AV$10</c:f>
              <c:numCache>
                <c:formatCode>0.00_ </c:formatCode>
                <c:ptCount val="1"/>
                <c:pt idx="0">
                  <c:v>1.36</c:v>
                </c:pt>
              </c:numCache>
            </c:numRef>
          </c:yVal>
        </c:ser>
        <c:ser>
          <c:idx val="3"/>
          <c:order val="3"/>
          <c:tx>
            <c:strRef>
              <c:f>合計特殊出生率!$AU$11</c:f>
              <c:strCache>
                <c:ptCount val="1"/>
                <c:pt idx="0">
                  <c:v>岩　手</c:v>
                </c:pt>
              </c:strCache>
            </c:strRef>
          </c:tx>
          <c:spPr>
            <a:ln w="28575">
              <a:noFill/>
            </a:ln>
          </c:spPr>
          <c:marker>
            <c:symbol val="none"/>
          </c:marker>
          <c:dLbls>
            <c:dLbl>
              <c:idx val="0"/>
              <c:layout>
                <c:manualLayout>
                  <c:x val="-1.9596588033428425E-2"/>
                  <c:y val="1.8914565048328026E-3"/>
                </c:manualLayout>
              </c:layout>
              <c:tx>
                <c:rich>
                  <a:bodyPr/>
                  <a:lstStyle/>
                  <a:p>
                    <a:r>
                      <a:rPr lang="ja-JP" altLang="en-US" dirty="0" smtClean="0"/>
                      <a:t>岩手</a:t>
                    </a:r>
                    <a:endParaRPr lang="ja-JP" altLang="en-US" dirty="0"/>
                  </a:p>
                </c:rich>
              </c:tx>
              <c:showSerName val="1"/>
            </c:dLbl>
            <c:txPr>
              <a:bodyPr/>
              <a:lstStyle/>
              <a:p>
                <a:pPr>
                  <a:defRPr sz="500" baseline="0"/>
                </a:pPr>
                <a:endParaRPr lang="ja-JP"/>
              </a:p>
            </c:txPr>
            <c:showSerName val="1"/>
          </c:dLbls>
          <c:xVal>
            <c:numRef>
              <c:f>合計特殊出生率!$AX$11</c:f>
              <c:numCache>
                <c:formatCode>General</c:formatCode>
                <c:ptCount val="1"/>
                <c:pt idx="0">
                  <c:v>42.2</c:v>
                </c:pt>
              </c:numCache>
            </c:numRef>
          </c:xVal>
          <c:yVal>
            <c:numRef>
              <c:f>合計特殊出生率!$AV$11</c:f>
              <c:numCache>
                <c:formatCode>0.00_ </c:formatCode>
                <c:ptCount val="1"/>
                <c:pt idx="0">
                  <c:v>1.44</c:v>
                </c:pt>
              </c:numCache>
            </c:numRef>
          </c:yVal>
        </c:ser>
        <c:ser>
          <c:idx val="4"/>
          <c:order val="4"/>
          <c:tx>
            <c:strRef>
              <c:f>合計特殊出生率!$AU$12</c:f>
              <c:strCache>
                <c:ptCount val="1"/>
                <c:pt idx="0">
                  <c:v>宮　城</c:v>
                </c:pt>
              </c:strCache>
            </c:strRef>
          </c:tx>
          <c:spPr>
            <a:ln w="28575">
              <a:noFill/>
            </a:ln>
          </c:spPr>
          <c:marker>
            <c:symbol val="none"/>
          </c:marker>
          <c:dLbls>
            <c:dLbl>
              <c:idx val="0"/>
              <c:layout>
                <c:manualLayout>
                  <c:x val="-1.2247867520892738E-2"/>
                  <c:y val="1.5116574348881905E-2"/>
                </c:manualLayout>
              </c:layout>
              <c:tx>
                <c:rich>
                  <a:bodyPr/>
                  <a:lstStyle/>
                  <a:p>
                    <a:r>
                      <a:rPr lang="ja-JP" altLang="en-US" sz="600" dirty="0" smtClean="0"/>
                      <a:t>宮</a:t>
                    </a:r>
                    <a:r>
                      <a:rPr lang="ja-JP" altLang="en-US" dirty="0" smtClean="0"/>
                      <a:t>城</a:t>
                    </a:r>
                    <a:endParaRPr lang="ja-JP" altLang="en-US" dirty="0"/>
                  </a:p>
                </c:rich>
              </c:tx>
              <c:showSerName val="1"/>
            </c:dLbl>
            <c:txPr>
              <a:bodyPr/>
              <a:lstStyle/>
              <a:p>
                <a:pPr>
                  <a:defRPr sz="600" baseline="0"/>
                </a:pPr>
                <a:endParaRPr lang="ja-JP"/>
              </a:p>
            </c:txPr>
            <c:showSerName val="1"/>
          </c:dLbls>
          <c:xVal>
            <c:numRef>
              <c:f>合計特殊出生率!$AX$12</c:f>
              <c:numCache>
                <c:formatCode>General</c:formatCode>
                <c:ptCount val="1"/>
                <c:pt idx="0">
                  <c:v>88.4</c:v>
                </c:pt>
              </c:numCache>
            </c:numRef>
          </c:xVal>
          <c:yVal>
            <c:numRef>
              <c:f>合計特殊出生率!$AV$12</c:f>
              <c:numCache>
                <c:formatCode>0.00_ </c:formatCode>
                <c:ptCount val="1"/>
                <c:pt idx="0">
                  <c:v>1.3</c:v>
                </c:pt>
              </c:numCache>
            </c:numRef>
          </c:yVal>
        </c:ser>
        <c:ser>
          <c:idx val="5"/>
          <c:order val="5"/>
          <c:tx>
            <c:strRef>
              <c:f>合計特殊出生率!$AU$13</c:f>
              <c:strCache>
                <c:ptCount val="1"/>
                <c:pt idx="0">
                  <c:v>秋　田</c:v>
                </c:pt>
              </c:strCache>
            </c:strRef>
          </c:tx>
          <c:spPr>
            <a:ln w="28575">
              <a:noFill/>
            </a:ln>
          </c:spPr>
          <c:marker>
            <c:symbol val="none"/>
          </c:marker>
          <c:dLbls>
            <c:dLbl>
              <c:idx val="0"/>
              <c:layout>
                <c:manualLayout>
                  <c:x val="-5.0409522398745812E-2"/>
                  <c:y val="5.039122637167299E-3"/>
                </c:manualLayout>
              </c:layout>
              <c:tx>
                <c:rich>
                  <a:bodyPr/>
                  <a:lstStyle/>
                  <a:p>
                    <a:r>
                      <a:rPr lang="ja-JP" altLang="en-US" sz="600" dirty="0" smtClean="0"/>
                      <a:t>秋</a:t>
                    </a:r>
                    <a:r>
                      <a:rPr lang="ja-JP" altLang="en-US" dirty="0" smtClean="0"/>
                      <a:t>田</a:t>
                    </a:r>
                    <a:endParaRPr lang="ja-JP" altLang="en-US" dirty="0"/>
                  </a:p>
                </c:rich>
              </c:tx>
              <c:showSerName val="1"/>
            </c:dLbl>
            <c:txPr>
              <a:bodyPr/>
              <a:lstStyle/>
              <a:p>
                <a:pPr>
                  <a:defRPr sz="600" baseline="0"/>
                </a:pPr>
                <a:endParaRPr lang="ja-JP"/>
              </a:p>
            </c:txPr>
            <c:showSerName val="1"/>
          </c:dLbls>
          <c:xVal>
            <c:numRef>
              <c:f>合計特殊出生率!$AX$13</c:f>
              <c:numCache>
                <c:formatCode>General</c:formatCode>
                <c:ptCount val="1"/>
                <c:pt idx="0">
                  <c:v>31.8</c:v>
                </c:pt>
              </c:numCache>
            </c:numRef>
          </c:xVal>
          <c:yVal>
            <c:numRef>
              <c:f>合計特殊出生率!$AV$13</c:f>
              <c:numCache>
                <c:formatCode>0.00_ </c:formatCode>
                <c:ptCount val="1"/>
                <c:pt idx="0">
                  <c:v>1.37</c:v>
                </c:pt>
              </c:numCache>
            </c:numRef>
          </c:yVal>
        </c:ser>
        <c:ser>
          <c:idx val="6"/>
          <c:order val="6"/>
          <c:tx>
            <c:strRef>
              <c:f>合計特殊出生率!$AU$14</c:f>
              <c:strCache>
                <c:ptCount val="1"/>
                <c:pt idx="0">
                  <c:v>山　形</c:v>
                </c:pt>
              </c:strCache>
            </c:strRef>
          </c:tx>
          <c:spPr>
            <a:ln w="28575">
              <a:noFill/>
            </a:ln>
          </c:spPr>
          <c:marker>
            <c:symbol val="none"/>
          </c:marker>
          <c:dLbls>
            <c:dLbl>
              <c:idx val="0"/>
              <c:layout>
                <c:manualLayout>
                  <c:x val="-3.4835249787060832E-2"/>
                  <c:y val="-1.3225911406669101E-2"/>
                </c:manualLayout>
              </c:layout>
              <c:tx>
                <c:rich>
                  <a:bodyPr/>
                  <a:lstStyle/>
                  <a:p>
                    <a:r>
                      <a:rPr lang="ja-JP" altLang="en-US" dirty="0" smtClean="0"/>
                      <a:t>山形</a:t>
                    </a:r>
                    <a:endParaRPr lang="ja-JP" altLang="en-US" dirty="0"/>
                  </a:p>
                </c:rich>
              </c:tx>
              <c:showSerName val="1"/>
            </c:dLbl>
            <c:txPr>
              <a:bodyPr/>
              <a:lstStyle/>
              <a:p>
                <a:pPr>
                  <a:defRPr sz="500" baseline="0"/>
                </a:pPr>
                <a:endParaRPr lang="ja-JP"/>
              </a:p>
            </c:txPr>
            <c:showSerName val="1"/>
          </c:dLbls>
          <c:xVal>
            <c:numRef>
              <c:f>合計特殊出生率!$AX$14</c:f>
              <c:numCache>
                <c:formatCode>General</c:formatCode>
                <c:ptCount val="1"/>
                <c:pt idx="0">
                  <c:v>36.6</c:v>
                </c:pt>
              </c:numCache>
            </c:numRef>
          </c:xVal>
          <c:yVal>
            <c:numRef>
              <c:f>合計特殊出生率!$AV$14</c:f>
              <c:numCache>
                <c:formatCode>0.00_ </c:formatCode>
                <c:ptCount val="1"/>
                <c:pt idx="0">
                  <c:v>1.44</c:v>
                </c:pt>
              </c:numCache>
            </c:numRef>
          </c:yVal>
        </c:ser>
        <c:ser>
          <c:idx val="7"/>
          <c:order val="7"/>
          <c:tx>
            <c:strRef>
              <c:f>合計特殊出生率!$AU$15</c:f>
              <c:strCache>
                <c:ptCount val="1"/>
                <c:pt idx="0">
                  <c:v>福　島</c:v>
                </c:pt>
              </c:strCache>
            </c:strRef>
          </c:tx>
          <c:spPr>
            <a:ln w="28575">
              <a:noFill/>
            </a:ln>
          </c:spPr>
          <c:marker>
            <c:symbol val="none"/>
          </c:marker>
          <c:dLbls>
            <c:dLbl>
              <c:idx val="0"/>
              <c:layout>
                <c:manualLayout>
                  <c:x val="-3.9193368946660249E-2"/>
                  <c:y val="2.015609376735919E-2"/>
                </c:manualLayout>
              </c:layout>
              <c:tx>
                <c:rich>
                  <a:bodyPr/>
                  <a:lstStyle/>
                  <a:p>
                    <a:r>
                      <a:rPr lang="ja-JP" altLang="en-US" smtClean="0"/>
                      <a:t>福島</a:t>
                    </a:r>
                    <a:endParaRPr lang="ja-JP" altLang="en-US"/>
                  </a:p>
                </c:rich>
              </c:tx>
              <c:showSerName val="1"/>
            </c:dLbl>
            <c:txPr>
              <a:bodyPr/>
              <a:lstStyle/>
              <a:p>
                <a:pPr>
                  <a:defRPr sz="500" baseline="0"/>
                </a:pPr>
                <a:endParaRPr lang="ja-JP"/>
              </a:p>
            </c:txPr>
            <c:showSerName val="1"/>
          </c:dLbls>
          <c:xVal>
            <c:numRef>
              <c:f>合計特殊出生率!$AX$15</c:f>
              <c:numCache>
                <c:formatCode>General</c:formatCode>
                <c:ptCount val="1"/>
                <c:pt idx="0">
                  <c:v>64.8</c:v>
                </c:pt>
              </c:numCache>
            </c:numRef>
          </c:xVal>
          <c:yVal>
            <c:numRef>
              <c:f>合計特殊出生率!$AV$15</c:f>
              <c:numCache>
                <c:formatCode>0.00_ </c:formatCode>
                <c:ptCount val="1"/>
                <c:pt idx="0">
                  <c:v>1.41</c:v>
                </c:pt>
              </c:numCache>
            </c:numRef>
          </c:yVal>
        </c:ser>
        <c:ser>
          <c:idx val="8"/>
          <c:order val="8"/>
          <c:tx>
            <c:strRef>
              <c:f>合計特殊出生率!$AU$16</c:f>
              <c:strCache>
                <c:ptCount val="1"/>
                <c:pt idx="0">
                  <c:v>茨　城</c:v>
                </c:pt>
              </c:strCache>
            </c:strRef>
          </c:tx>
          <c:spPr>
            <a:ln w="28575">
              <a:noFill/>
            </a:ln>
          </c:spPr>
          <c:marker>
            <c:symbol val="none"/>
          </c:marker>
          <c:dLbls>
            <c:dLbl>
              <c:idx val="0"/>
              <c:layout>
                <c:manualLayout>
                  <c:x val="-1.6115493340246145E-2"/>
                  <c:y val="-5.039122637167299E-3"/>
                </c:manualLayout>
              </c:layout>
              <c:tx>
                <c:rich>
                  <a:bodyPr/>
                  <a:lstStyle/>
                  <a:p>
                    <a:r>
                      <a:rPr lang="ja-JP" altLang="en-US" dirty="0" smtClean="0"/>
                      <a:t>茨城</a:t>
                    </a:r>
                    <a:endParaRPr lang="ja-JP" altLang="en-US" dirty="0"/>
                  </a:p>
                </c:rich>
              </c:tx>
              <c:showSerName val="1"/>
            </c:dLbl>
            <c:txPr>
              <a:bodyPr/>
              <a:lstStyle/>
              <a:p>
                <a:pPr>
                  <a:defRPr sz="500" baseline="0"/>
                </a:pPr>
                <a:endParaRPr lang="ja-JP"/>
              </a:p>
            </c:txPr>
            <c:showSerName val="1"/>
          </c:dLbls>
          <c:xVal>
            <c:numRef>
              <c:f>合計特殊出生率!$AX$16</c:f>
              <c:numCache>
                <c:formatCode>General</c:formatCode>
                <c:ptCount val="1"/>
                <c:pt idx="0">
                  <c:v>107.8</c:v>
                </c:pt>
              </c:numCache>
            </c:numRef>
          </c:xVal>
          <c:yVal>
            <c:numRef>
              <c:f>合計特殊出生率!$AV$16</c:f>
              <c:numCache>
                <c:formatCode>0.00_ </c:formatCode>
                <c:ptCount val="1"/>
                <c:pt idx="0">
                  <c:v>1.41</c:v>
                </c:pt>
              </c:numCache>
            </c:numRef>
          </c:yVal>
        </c:ser>
        <c:ser>
          <c:idx val="9"/>
          <c:order val="9"/>
          <c:tx>
            <c:strRef>
              <c:f>合計特殊出生率!$AU$17</c:f>
              <c:strCache>
                <c:ptCount val="1"/>
                <c:pt idx="0">
                  <c:v>栃　木</c:v>
                </c:pt>
              </c:strCache>
            </c:strRef>
          </c:tx>
          <c:spPr>
            <a:ln w="28575">
              <a:noFill/>
            </a:ln>
          </c:spPr>
          <c:marker>
            <c:symbol val="none"/>
          </c:marker>
          <c:dLbls>
            <c:dLbl>
              <c:idx val="0"/>
              <c:layout>
                <c:manualLayout>
                  <c:x val="-4.5897099396363432E-2"/>
                  <c:y val="0"/>
                </c:manualLayout>
              </c:layout>
              <c:tx>
                <c:rich>
                  <a:bodyPr/>
                  <a:lstStyle/>
                  <a:p>
                    <a:r>
                      <a:rPr lang="ja-JP" altLang="en-US" sz="450" dirty="0" smtClean="0"/>
                      <a:t>栃</a:t>
                    </a:r>
                    <a:r>
                      <a:rPr lang="ja-JP" altLang="en-US" dirty="0" smtClean="0"/>
                      <a:t>木</a:t>
                    </a:r>
                    <a:endParaRPr lang="ja-JP" altLang="en-US" dirty="0"/>
                  </a:p>
                </c:rich>
              </c:tx>
              <c:showSerName val="1"/>
            </c:dLbl>
            <c:txPr>
              <a:bodyPr/>
              <a:lstStyle/>
              <a:p>
                <a:pPr>
                  <a:defRPr sz="450" baseline="0"/>
                </a:pPr>
                <a:endParaRPr lang="ja-JP"/>
              </a:p>
            </c:txPr>
            <c:showSerName val="1"/>
          </c:dLbls>
          <c:xVal>
            <c:numRef>
              <c:f>合計特殊出生率!$AX$17</c:f>
              <c:numCache>
                <c:formatCode>General</c:formatCode>
                <c:ptCount val="1"/>
                <c:pt idx="0">
                  <c:v>73.5</c:v>
                </c:pt>
              </c:numCache>
            </c:numRef>
          </c:xVal>
          <c:yVal>
            <c:numRef>
              <c:f>合計特殊出生率!$AV$17</c:f>
              <c:numCache>
                <c:formatCode>0.00_ </c:formatCode>
                <c:ptCount val="1"/>
                <c:pt idx="0">
                  <c:v>1.43</c:v>
                </c:pt>
              </c:numCache>
            </c:numRef>
          </c:yVal>
        </c:ser>
        <c:ser>
          <c:idx val="10"/>
          <c:order val="10"/>
          <c:tx>
            <c:strRef>
              <c:f>合計特殊出生率!$AU$18</c:f>
              <c:strCache>
                <c:ptCount val="1"/>
                <c:pt idx="0">
                  <c:v>群　馬</c:v>
                </c:pt>
              </c:strCache>
            </c:strRef>
          </c:tx>
          <c:spPr>
            <a:ln w="28575">
              <a:noFill/>
            </a:ln>
          </c:spPr>
          <c:marker>
            <c:symbol val="none"/>
          </c:marker>
          <c:dLbls>
            <c:dLbl>
              <c:idx val="0"/>
              <c:layout>
                <c:manualLayout>
                  <c:x val="-1.7301704131639679E-2"/>
                  <c:y val="1.3225911406669101E-2"/>
                </c:manualLayout>
              </c:layout>
              <c:tx>
                <c:rich>
                  <a:bodyPr/>
                  <a:lstStyle/>
                  <a:p>
                    <a:r>
                      <a:rPr lang="ja-JP" altLang="en-US" dirty="0" smtClean="0"/>
                      <a:t>群馬</a:t>
                    </a:r>
                    <a:endParaRPr lang="ja-JP" altLang="en-US" dirty="0"/>
                  </a:p>
                </c:rich>
              </c:tx>
              <c:showSerName val="1"/>
            </c:dLbl>
            <c:txPr>
              <a:bodyPr/>
              <a:lstStyle/>
              <a:p>
                <a:pPr>
                  <a:defRPr sz="500" baseline="0"/>
                </a:pPr>
                <a:endParaRPr lang="ja-JP"/>
              </a:p>
            </c:txPr>
            <c:showSerName val="1"/>
          </c:dLbls>
          <c:xVal>
            <c:numRef>
              <c:f>合計特殊出生率!$AX$18</c:f>
              <c:numCache>
                <c:formatCode>General</c:formatCode>
                <c:ptCount val="1"/>
                <c:pt idx="0">
                  <c:v>71.400000000000006</c:v>
                </c:pt>
              </c:numCache>
            </c:numRef>
          </c:xVal>
          <c:yVal>
            <c:numRef>
              <c:f>合計特殊出生率!$AV$18</c:f>
              <c:numCache>
                <c:formatCode>0.00_ </c:formatCode>
                <c:ptCount val="1"/>
                <c:pt idx="0">
                  <c:v>1.3900000000000001</c:v>
                </c:pt>
              </c:numCache>
            </c:numRef>
          </c:yVal>
        </c:ser>
        <c:ser>
          <c:idx val="11"/>
          <c:order val="11"/>
          <c:tx>
            <c:strRef>
              <c:f>合計特殊出生率!$AU$19</c:f>
              <c:strCache>
                <c:ptCount val="1"/>
                <c:pt idx="0">
                  <c:v>埼　玉</c:v>
                </c:pt>
              </c:strCache>
            </c:strRef>
          </c:tx>
          <c:spPr>
            <a:ln w="28575">
              <a:noFill/>
            </a:ln>
          </c:spPr>
          <c:marker>
            <c:symbol val="none"/>
          </c:marker>
          <c:dLbls>
            <c:dLbl>
              <c:idx val="0"/>
              <c:layout>
                <c:manualLayout>
                  <c:x val="-1.7147014529249834E-2"/>
                  <c:y val="1.0078245274334598E-2"/>
                </c:manualLayout>
              </c:layout>
              <c:tx>
                <c:rich>
                  <a:bodyPr/>
                  <a:lstStyle/>
                  <a:p>
                    <a:r>
                      <a:rPr lang="ja-JP" altLang="en-US" sz="600" dirty="0" smtClean="0"/>
                      <a:t>埼</a:t>
                    </a:r>
                    <a:r>
                      <a:rPr lang="ja-JP" altLang="en-US" dirty="0" smtClean="0"/>
                      <a:t>玉</a:t>
                    </a:r>
                    <a:endParaRPr lang="ja-JP" altLang="en-US" dirty="0"/>
                  </a:p>
                </c:rich>
              </c:tx>
              <c:showSerName val="1"/>
            </c:dLbl>
            <c:txPr>
              <a:bodyPr/>
              <a:lstStyle/>
              <a:p>
                <a:pPr>
                  <a:defRPr sz="600" baseline="0"/>
                </a:pPr>
                <a:endParaRPr lang="ja-JP"/>
              </a:p>
            </c:txPr>
            <c:showSerName val="1"/>
          </c:dLbls>
          <c:xVal>
            <c:numRef>
              <c:f>合計特殊出生率!$AX$19</c:f>
              <c:numCache>
                <c:formatCode>General</c:formatCode>
                <c:ptCount val="1"/>
                <c:pt idx="0">
                  <c:v>290.10000000000002</c:v>
                </c:pt>
              </c:numCache>
            </c:numRef>
          </c:xVal>
          <c:yVal>
            <c:numRef>
              <c:f>合計特殊出生率!$AV$19</c:f>
              <c:numCache>
                <c:formatCode>0.00_ </c:formatCode>
                <c:ptCount val="1"/>
                <c:pt idx="0">
                  <c:v>1.29</c:v>
                </c:pt>
              </c:numCache>
            </c:numRef>
          </c:yVal>
        </c:ser>
        <c:ser>
          <c:idx val="12"/>
          <c:order val="12"/>
          <c:tx>
            <c:strRef>
              <c:f>合計特殊出生率!$AU$20</c:f>
              <c:strCache>
                <c:ptCount val="1"/>
                <c:pt idx="0">
                  <c:v>千　葉</c:v>
                </c:pt>
              </c:strCache>
            </c:strRef>
          </c:tx>
          <c:spPr>
            <a:ln w="28575">
              <a:noFill/>
            </a:ln>
          </c:spPr>
          <c:marker>
            <c:symbol val="none"/>
          </c:marker>
          <c:dLbls>
            <c:dLbl>
              <c:idx val="0"/>
              <c:layout>
                <c:manualLayout>
                  <c:x val="-2.6945308545964129E-2"/>
                  <c:y val="2.5195613185836494E-2"/>
                </c:manualLayout>
              </c:layout>
              <c:tx>
                <c:rich>
                  <a:bodyPr/>
                  <a:lstStyle/>
                  <a:p>
                    <a:r>
                      <a:rPr lang="ja-JP" altLang="en-US" sz="600" dirty="0" smtClean="0"/>
                      <a:t>千</a:t>
                    </a:r>
                    <a:r>
                      <a:rPr lang="ja-JP" altLang="en-US" dirty="0" smtClean="0"/>
                      <a:t>葉</a:t>
                    </a:r>
                    <a:endParaRPr lang="ja-JP" altLang="en-US" dirty="0"/>
                  </a:p>
                </c:rich>
              </c:tx>
              <c:showSerName val="1"/>
            </c:dLbl>
            <c:txPr>
              <a:bodyPr/>
              <a:lstStyle/>
              <a:p>
                <a:pPr>
                  <a:defRPr sz="600" baseline="0"/>
                </a:pPr>
                <a:endParaRPr lang="ja-JP"/>
              </a:p>
            </c:txPr>
            <c:showSerName val="1"/>
          </c:dLbls>
          <c:xVal>
            <c:numRef>
              <c:f>合計特殊出生率!$AX$20</c:f>
              <c:numCache>
                <c:formatCode>General</c:formatCode>
                <c:ptCount val="1"/>
                <c:pt idx="0">
                  <c:v>243.2</c:v>
                </c:pt>
              </c:numCache>
            </c:numRef>
          </c:xVal>
          <c:yVal>
            <c:numRef>
              <c:f>合計特殊出生率!$AV$20</c:f>
              <c:numCache>
                <c:formatCode>0.00_ </c:formatCode>
                <c:ptCount val="1"/>
                <c:pt idx="0">
                  <c:v>1.31</c:v>
                </c:pt>
              </c:numCache>
            </c:numRef>
          </c:yVal>
        </c:ser>
        <c:ser>
          <c:idx val="13"/>
          <c:order val="13"/>
          <c:tx>
            <c:strRef>
              <c:f>合計特殊出生率!$AU$21</c:f>
              <c:strCache>
                <c:ptCount val="1"/>
                <c:pt idx="0">
                  <c:v>東　京</c:v>
                </c:pt>
              </c:strCache>
            </c:strRef>
          </c:tx>
          <c:spPr>
            <a:ln w="28575">
              <a:noFill/>
            </a:ln>
          </c:spPr>
          <c:marker>
            <c:symbol val="none"/>
          </c:marker>
          <c:dLbls>
            <c:dLbl>
              <c:idx val="0"/>
              <c:layout>
                <c:manualLayout>
                  <c:x val="-4.4092323075214011E-2"/>
                  <c:y val="1.0078245274334598E-2"/>
                </c:manualLayout>
              </c:layout>
              <c:tx>
                <c:rich>
                  <a:bodyPr/>
                  <a:lstStyle/>
                  <a:p>
                    <a:r>
                      <a:rPr lang="ja-JP" altLang="en-US" dirty="0" smtClean="0"/>
                      <a:t>東京</a:t>
                    </a:r>
                    <a:endParaRPr lang="ja-JP" altLang="en-US" dirty="0"/>
                  </a:p>
                </c:rich>
              </c:tx>
              <c:showSerName val="1"/>
            </c:dLbl>
            <c:txPr>
              <a:bodyPr/>
              <a:lstStyle/>
              <a:p>
                <a:pPr>
                  <a:defRPr sz="600" baseline="0"/>
                </a:pPr>
                <a:endParaRPr lang="ja-JP"/>
              </a:p>
            </c:txPr>
            <c:showSerName val="1"/>
          </c:dLbls>
          <c:xVal>
            <c:numRef>
              <c:f>合計特殊出生率!$AX$21</c:f>
              <c:numCache>
                <c:formatCode>General</c:formatCode>
                <c:ptCount val="1"/>
                <c:pt idx="0">
                  <c:v>598.20000000000005</c:v>
                </c:pt>
              </c:numCache>
            </c:numRef>
          </c:xVal>
          <c:yVal>
            <c:numRef>
              <c:f>合計特殊出生率!$AV$21</c:f>
              <c:numCache>
                <c:formatCode>0.00_ </c:formatCode>
                <c:ptCount val="1"/>
                <c:pt idx="0">
                  <c:v>1.0900000000000001</c:v>
                </c:pt>
              </c:numCache>
            </c:numRef>
          </c:yVal>
        </c:ser>
        <c:ser>
          <c:idx val="14"/>
          <c:order val="14"/>
          <c:tx>
            <c:strRef>
              <c:f>合計特殊出生率!$AU$22</c:f>
              <c:strCache>
                <c:ptCount val="1"/>
                <c:pt idx="0">
                  <c:v>神奈川</c:v>
                </c:pt>
              </c:strCache>
            </c:strRef>
          </c:tx>
          <c:spPr>
            <a:ln w="28575">
              <a:noFill/>
            </a:ln>
          </c:spPr>
          <c:marker>
            <c:symbol val="none"/>
          </c:marker>
          <c:dLbls>
            <c:dLbl>
              <c:idx val="0"/>
              <c:layout>
                <c:manualLayout>
                  <c:x val="-1.4697441025071194E-2"/>
                  <c:y val="-1.0078245274334598E-2"/>
                </c:manualLayout>
              </c:layout>
              <c:showSerName val="1"/>
            </c:dLbl>
            <c:txPr>
              <a:bodyPr/>
              <a:lstStyle/>
              <a:p>
                <a:pPr>
                  <a:defRPr sz="600" baseline="0"/>
                </a:pPr>
                <a:endParaRPr lang="ja-JP"/>
              </a:p>
            </c:txPr>
            <c:showSerName val="1"/>
          </c:dLbls>
          <c:xVal>
            <c:numRef>
              <c:f>合計特殊出生率!$AX$22</c:f>
              <c:numCache>
                <c:formatCode>General</c:formatCode>
                <c:ptCount val="1"/>
                <c:pt idx="0">
                  <c:v>381.4</c:v>
                </c:pt>
              </c:numCache>
            </c:numRef>
          </c:xVal>
          <c:yVal>
            <c:numRef>
              <c:f>合計特殊出生率!$AV$22</c:f>
              <c:numCache>
                <c:formatCode>0.00_ </c:formatCode>
                <c:ptCount val="1"/>
                <c:pt idx="0">
                  <c:v>1.3</c:v>
                </c:pt>
              </c:numCache>
            </c:numRef>
          </c:yVal>
        </c:ser>
        <c:ser>
          <c:idx val="15"/>
          <c:order val="15"/>
          <c:tx>
            <c:strRef>
              <c:f>合計特殊出生率!$AU$23</c:f>
              <c:strCache>
                <c:ptCount val="1"/>
                <c:pt idx="0">
                  <c:v>新　潟</c:v>
                </c:pt>
              </c:strCache>
            </c:strRef>
          </c:tx>
          <c:spPr>
            <a:ln w="28575">
              <a:noFill/>
            </a:ln>
          </c:spPr>
          <c:marker>
            <c:symbol val="none"/>
          </c:marker>
          <c:dLbls>
            <c:dLbl>
              <c:idx val="0"/>
              <c:layout>
                <c:manualLayout>
                  <c:x val="-1.7147014529249834E-2"/>
                  <c:y val="5.039122637167299E-3"/>
                </c:manualLayout>
              </c:layout>
              <c:tx>
                <c:rich>
                  <a:bodyPr/>
                  <a:lstStyle/>
                  <a:p>
                    <a:r>
                      <a:rPr lang="ja-JP" altLang="en-US" smtClean="0"/>
                      <a:t>新潟</a:t>
                    </a:r>
                    <a:endParaRPr lang="ja-JP" altLang="en-US"/>
                  </a:p>
                </c:rich>
              </c:tx>
              <c:showSerName val="1"/>
            </c:dLbl>
            <c:txPr>
              <a:bodyPr/>
              <a:lstStyle/>
              <a:p>
                <a:pPr>
                  <a:defRPr sz="500" baseline="0"/>
                </a:pPr>
                <a:endParaRPr lang="ja-JP"/>
              </a:p>
            </c:txPr>
            <c:showSerName val="1"/>
          </c:dLbls>
          <c:xVal>
            <c:numRef>
              <c:f>合計特殊出生率!$AX$23</c:f>
              <c:numCache>
                <c:formatCode>General</c:formatCode>
                <c:ptCount val="1"/>
                <c:pt idx="0">
                  <c:v>78.900000000000006</c:v>
                </c:pt>
              </c:numCache>
            </c:numRef>
          </c:xVal>
          <c:yVal>
            <c:numRef>
              <c:f>合計特殊出生率!$AV$23</c:f>
              <c:numCache>
                <c:formatCode>0.00_ </c:formatCode>
                <c:ptCount val="1"/>
                <c:pt idx="0">
                  <c:v>1.43</c:v>
                </c:pt>
              </c:numCache>
            </c:numRef>
          </c:yVal>
        </c:ser>
        <c:ser>
          <c:idx val="16"/>
          <c:order val="16"/>
          <c:tx>
            <c:strRef>
              <c:f>合計特殊出生率!$AU$24</c:f>
              <c:strCache>
                <c:ptCount val="1"/>
                <c:pt idx="0">
                  <c:v>富　山</c:v>
                </c:pt>
              </c:strCache>
            </c:strRef>
          </c:tx>
          <c:spPr>
            <a:ln w="28575">
              <a:noFill/>
            </a:ln>
          </c:spPr>
          <c:marker>
            <c:symbol val="none"/>
          </c:marker>
          <c:dLbls>
            <c:dLbl>
              <c:idx val="0"/>
              <c:layout>
                <c:manualLayout>
                  <c:x val="-1.7147014529249834E-2"/>
                  <c:y val="3.147666132334507E-3"/>
                </c:manualLayout>
              </c:layout>
              <c:tx>
                <c:rich>
                  <a:bodyPr/>
                  <a:lstStyle/>
                  <a:p>
                    <a:r>
                      <a:rPr lang="ja-JP" altLang="en-US" dirty="0" smtClean="0"/>
                      <a:t>富山</a:t>
                    </a:r>
                    <a:endParaRPr lang="ja-JP" altLang="en-US" dirty="0"/>
                  </a:p>
                </c:rich>
              </c:tx>
              <c:showSerName val="1"/>
            </c:dLbl>
            <c:txPr>
              <a:bodyPr/>
              <a:lstStyle/>
              <a:p>
                <a:pPr>
                  <a:defRPr sz="500" baseline="0"/>
                </a:pPr>
                <a:endParaRPr lang="ja-JP"/>
              </a:p>
            </c:txPr>
            <c:showSerName val="1"/>
          </c:dLbls>
          <c:xVal>
            <c:numRef>
              <c:f>合計特殊出生率!$AX$24</c:f>
              <c:numCache>
                <c:formatCode>General</c:formatCode>
                <c:ptCount val="1"/>
                <c:pt idx="0">
                  <c:v>37.1</c:v>
                </c:pt>
              </c:numCache>
            </c:numRef>
          </c:xVal>
          <c:yVal>
            <c:numRef>
              <c:f>合計特殊出生率!$AV$24</c:f>
              <c:numCache>
                <c:formatCode>0.00_ </c:formatCode>
                <c:ptCount val="1"/>
                <c:pt idx="0">
                  <c:v>1.42</c:v>
                </c:pt>
              </c:numCache>
            </c:numRef>
          </c:yVal>
        </c:ser>
        <c:ser>
          <c:idx val="17"/>
          <c:order val="17"/>
          <c:tx>
            <c:strRef>
              <c:f>合計特殊出生率!$AU$25</c:f>
              <c:strCache>
                <c:ptCount val="1"/>
                <c:pt idx="0">
                  <c:v>石　川</c:v>
                </c:pt>
              </c:strCache>
            </c:strRef>
          </c:tx>
          <c:spPr>
            <a:ln w="28575">
              <a:noFill/>
            </a:ln>
          </c:spPr>
          <c:marker>
            <c:symbol val="none"/>
          </c:marker>
          <c:dLbls>
            <c:dLbl>
              <c:idx val="0"/>
              <c:layout>
                <c:manualLayout>
                  <c:x val="-3.679452283079658E-2"/>
                  <c:y val="-1.0078245274334598E-2"/>
                </c:manualLayout>
              </c:layout>
              <c:tx>
                <c:rich>
                  <a:bodyPr/>
                  <a:lstStyle/>
                  <a:p>
                    <a:r>
                      <a:rPr lang="ja-JP" altLang="en-US" sz="450" dirty="0" smtClean="0"/>
                      <a:t>石</a:t>
                    </a:r>
                    <a:r>
                      <a:rPr lang="ja-JP" altLang="en-US" dirty="0" smtClean="0"/>
                      <a:t>川</a:t>
                    </a:r>
                    <a:endParaRPr lang="ja-JP" altLang="en-US" dirty="0"/>
                  </a:p>
                </c:rich>
              </c:tx>
              <c:showSerName val="1"/>
            </c:dLbl>
            <c:txPr>
              <a:bodyPr/>
              <a:lstStyle/>
              <a:p>
                <a:pPr>
                  <a:defRPr sz="450" baseline="0"/>
                </a:pPr>
                <a:endParaRPr lang="ja-JP"/>
              </a:p>
            </c:txPr>
            <c:showSerName val="1"/>
          </c:dLbls>
          <c:xVal>
            <c:numRef>
              <c:f>合計特殊出生率!$AX$25</c:f>
              <c:numCache>
                <c:formatCode>General</c:formatCode>
                <c:ptCount val="1"/>
                <c:pt idx="0">
                  <c:v>42</c:v>
                </c:pt>
              </c:numCache>
            </c:numRef>
          </c:xVal>
          <c:yVal>
            <c:numRef>
              <c:f>合計特殊出生率!$AV$25</c:f>
              <c:numCache>
                <c:formatCode>0.00_ </c:formatCode>
                <c:ptCount val="1"/>
                <c:pt idx="0">
                  <c:v>1.47</c:v>
                </c:pt>
              </c:numCache>
            </c:numRef>
          </c:yVal>
        </c:ser>
        <c:ser>
          <c:idx val="18"/>
          <c:order val="18"/>
          <c:tx>
            <c:strRef>
              <c:f>合計特殊出生率!$AU$26</c:f>
              <c:strCache>
                <c:ptCount val="1"/>
                <c:pt idx="0">
                  <c:v>福　井</c:v>
                </c:pt>
              </c:strCache>
            </c:strRef>
          </c:tx>
          <c:spPr>
            <a:ln w="28575">
              <a:noFill/>
            </a:ln>
          </c:spPr>
          <c:marker>
            <c:symbol val="none"/>
          </c:marker>
          <c:dLbls>
            <c:dLbl>
              <c:idx val="0"/>
              <c:layout>
                <c:manualLayout>
                  <c:x val="-1.366591983606763E-2"/>
                  <c:y val="-2.3100607868966989E-3"/>
                </c:manualLayout>
              </c:layout>
              <c:tx>
                <c:rich>
                  <a:bodyPr/>
                  <a:lstStyle/>
                  <a:p>
                    <a:r>
                      <a:rPr lang="ja-JP" altLang="en-US" dirty="0" smtClean="0"/>
                      <a:t>福井</a:t>
                    </a:r>
                    <a:endParaRPr lang="ja-JP" altLang="en-US" dirty="0"/>
                  </a:p>
                </c:rich>
              </c:tx>
              <c:showSerName val="1"/>
            </c:dLbl>
            <c:txPr>
              <a:bodyPr/>
              <a:lstStyle/>
              <a:p>
                <a:pPr>
                  <a:defRPr sz="500" baseline="0"/>
                </a:pPr>
                <a:endParaRPr lang="ja-JP"/>
              </a:p>
            </c:txPr>
            <c:showSerName val="1"/>
          </c:dLbls>
          <c:xVal>
            <c:numRef>
              <c:f>合計特殊出生率!$AX$26</c:f>
              <c:numCache>
                <c:formatCode>General</c:formatCode>
                <c:ptCount val="1"/>
                <c:pt idx="0">
                  <c:v>27.2</c:v>
                </c:pt>
              </c:numCache>
            </c:numRef>
          </c:xVal>
          <c:yVal>
            <c:numRef>
              <c:f>合計特殊出生率!$AV$26</c:f>
              <c:numCache>
                <c:formatCode>0.00_ </c:formatCode>
                <c:ptCount val="1"/>
                <c:pt idx="0">
                  <c:v>1.6</c:v>
                </c:pt>
              </c:numCache>
            </c:numRef>
          </c:yVal>
        </c:ser>
        <c:ser>
          <c:idx val="19"/>
          <c:order val="19"/>
          <c:tx>
            <c:strRef>
              <c:f>合計特殊出生率!$AU$27</c:f>
              <c:strCache>
                <c:ptCount val="1"/>
                <c:pt idx="0">
                  <c:v>山　梨</c:v>
                </c:pt>
              </c:strCache>
            </c:strRef>
          </c:tx>
          <c:spPr>
            <a:ln w="28575">
              <a:noFill/>
            </a:ln>
          </c:spPr>
          <c:marker>
            <c:symbol val="none"/>
          </c:marker>
          <c:dLbls>
            <c:dLbl>
              <c:idx val="0"/>
              <c:layout>
                <c:manualLayout>
                  <c:x val="-3.67436025626783E-2"/>
                  <c:y val="1.5117367911501874E-2"/>
                </c:manualLayout>
              </c:layout>
              <c:tx>
                <c:rich>
                  <a:bodyPr/>
                  <a:lstStyle/>
                  <a:p>
                    <a:r>
                      <a:rPr lang="ja-JP" altLang="en-US" dirty="0" smtClean="0"/>
                      <a:t>山梨</a:t>
                    </a:r>
                    <a:endParaRPr lang="ja-JP" altLang="en-US" dirty="0"/>
                  </a:p>
                </c:rich>
              </c:tx>
              <c:dLblPos val="r"/>
              <c:showSerName val="1"/>
            </c:dLbl>
            <c:txPr>
              <a:bodyPr/>
              <a:lstStyle/>
              <a:p>
                <a:pPr>
                  <a:defRPr sz="500" baseline="0"/>
                </a:pPr>
                <a:endParaRPr lang="ja-JP"/>
              </a:p>
            </c:txPr>
            <c:dLblPos val="r"/>
            <c:showSerName val="1"/>
          </c:dLbls>
          <c:xVal>
            <c:numRef>
              <c:f>合計特殊出生率!$AX$27</c:f>
              <c:numCache>
                <c:formatCode>General</c:formatCode>
                <c:ptCount val="1"/>
                <c:pt idx="0">
                  <c:v>29.8</c:v>
                </c:pt>
              </c:numCache>
            </c:numRef>
          </c:xVal>
          <c:yVal>
            <c:numRef>
              <c:f>合計特殊出生率!$AV$27</c:f>
              <c:numCache>
                <c:formatCode>0.00_ </c:formatCode>
                <c:ptCount val="1"/>
                <c:pt idx="0">
                  <c:v>1.43</c:v>
                </c:pt>
              </c:numCache>
            </c:numRef>
          </c:yVal>
        </c:ser>
        <c:ser>
          <c:idx val="20"/>
          <c:order val="20"/>
          <c:tx>
            <c:strRef>
              <c:f>合計特殊出生率!$AU$28</c:f>
              <c:strCache>
                <c:ptCount val="1"/>
                <c:pt idx="0">
                  <c:v>長　野</c:v>
                </c:pt>
              </c:strCache>
            </c:strRef>
          </c:tx>
          <c:spPr>
            <a:ln w="28575">
              <a:noFill/>
            </a:ln>
          </c:spPr>
          <c:marker>
            <c:symbol val="none"/>
          </c:marker>
          <c:dLbls>
            <c:dLbl>
              <c:idx val="0"/>
              <c:layout>
                <c:manualLayout>
                  <c:x val="-1.3820609438457504E-2"/>
                  <c:y val="0"/>
                </c:manualLayout>
              </c:layout>
              <c:tx>
                <c:rich>
                  <a:bodyPr/>
                  <a:lstStyle/>
                  <a:p>
                    <a:r>
                      <a:rPr lang="ja-JP" altLang="en-US" dirty="0" smtClean="0"/>
                      <a:t>長野</a:t>
                    </a:r>
                    <a:endParaRPr lang="ja-JP" altLang="en-US" dirty="0"/>
                  </a:p>
                </c:rich>
              </c:tx>
              <c:showSerName val="1"/>
            </c:dLbl>
            <c:txPr>
              <a:bodyPr/>
              <a:lstStyle/>
              <a:p>
                <a:pPr>
                  <a:defRPr sz="500" baseline="0"/>
                </a:pPr>
                <a:endParaRPr lang="ja-JP"/>
              </a:p>
            </c:txPr>
            <c:showSerName val="1"/>
          </c:dLbls>
          <c:xVal>
            <c:numRef>
              <c:f>合計特殊出生率!$AX$28</c:f>
              <c:numCache>
                <c:formatCode>General</c:formatCode>
                <c:ptCount val="1"/>
                <c:pt idx="0">
                  <c:v>72.099999999999994</c:v>
                </c:pt>
              </c:numCache>
            </c:numRef>
          </c:xVal>
          <c:yVal>
            <c:numRef>
              <c:f>合計特殊出生率!$AV$28</c:f>
              <c:numCache>
                <c:formatCode>0.00_ </c:formatCode>
                <c:ptCount val="1"/>
                <c:pt idx="0">
                  <c:v>1.51</c:v>
                </c:pt>
              </c:numCache>
            </c:numRef>
          </c:yVal>
        </c:ser>
        <c:ser>
          <c:idx val="21"/>
          <c:order val="21"/>
          <c:tx>
            <c:strRef>
              <c:f>合計特殊出生率!$AU$29</c:f>
              <c:strCache>
                <c:ptCount val="1"/>
                <c:pt idx="0">
                  <c:v>岐　阜</c:v>
                </c:pt>
              </c:strCache>
            </c:strRef>
          </c:tx>
          <c:spPr>
            <a:ln w="28575">
              <a:noFill/>
            </a:ln>
          </c:spPr>
          <c:marker>
            <c:symbol val="none"/>
          </c:marker>
          <c:dLbls>
            <c:dLbl>
              <c:idx val="0"/>
              <c:layout>
                <c:manualLayout>
                  <c:x val="-1.3588575034872718E-2"/>
                  <c:y val="0"/>
                </c:manualLayout>
              </c:layout>
              <c:tx>
                <c:rich>
                  <a:bodyPr/>
                  <a:lstStyle/>
                  <a:p>
                    <a:r>
                      <a:rPr lang="ja-JP" altLang="en-US" dirty="0" smtClean="0"/>
                      <a:t>岐阜</a:t>
                    </a:r>
                    <a:endParaRPr lang="ja-JP" altLang="en-US" dirty="0"/>
                  </a:p>
                </c:rich>
              </c:tx>
              <c:showSerName val="1"/>
            </c:dLbl>
            <c:txPr>
              <a:bodyPr/>
              <a:lstStyle/>
              <a:p>
                <a:pPr>
                  <a:defRPr sz="500" baseline="0"/>
                </a:pPr>
                <a:endParaRPr lang="ja-JP"/>
              </a:p>
            </c:txPr>
            <c:showSerName val="1"/>
          </c:dLbls>
          <c:xVal>
            <c:numRef>
              <c:f>合計特殊出生率!$AX$29</c:f>
              <c:numCache>
                <c:formatCode>General</c:formatCode>
                <c:ptCount val="1"/>
                <c:pt idx="0">
                  <c:v>73.099999999999994</c:v>
                </c:pt>
              </c:numCache>
            </c:numRef>
          </c:xVal>
          <c:yVal>
            <c:numRef>
              <c:f>合計特殊出生率!$AV$29</c:f>
              <c:numCache>
                <c:formatCode>0.00_ </c:formatCode>
                <c:ptCount val="1"/>
                <c:pt idx="0">
                  <c:v>1.45</c:v>
                </c:pt>
              </c:numCache>
            </c:numRef>
          </c:yVal>
        </c:ser>
        <c:ser>
          <c:idx val="22"/>
          <c:order val="22"/>
          <c:tx>
            <c:strRef>
              <c:f>合計特殊出生率!$AU$30</c:f>
              <c:strCache>
                <c:ptCount val="1"/>
                <c:pt idx="0">
                  <c:v>静　岡</c:v>
                </c:pt>
              </c:strCache>
            </c:strRef>
          </c:tx>
          <c:spPr>
            <a:ln w="28575">
              <a:noFill/>
            </a:ln>
          </c:spPr>
          <c:marker>
            <c:symbol val="none"/>
          </c:marker>
          <c:dLbls>
            <c:dLbl>
              <c:idx val="0"/>
              <c:layout>
                <c:manualLayout>
                  <c:x val="-1.4697441025071274E-2"/>
                  <c:y val="0"/>
                </c:manualLayout>
              </c:layout>
              <c:tx>
                <c:rich>
                  <a:bodyPr/>
                  <a:lstStyle/>
                  <a:p>
                    <a:r>
                      <a:rPr lang="ja-JP" altLang="en-US" sz="600" dirty="0" smtClean="0"/>
                      <a:t>静</a:t>
                    </a:r>
                    <a:r>
                      <a:rPr lang="ja-JP" altLang="en-US" dirty="0" smtClean="0"/>
                      <a:t>岡</a:t>
                    </a:r>
                    <a:endParaRPr lang="ja-JP" altLang="en-US" dirty="0"/>
                  </a:p>
                </c:rich>
              </c:tx>
              <c:showSerName val="1"/>
            </c:dLbl>
            <c:txPr>
              <a:bodyPr/>
              <a:lstStyle/>
              <a:p>
                <a:pPr>
                  <a:defRPr sz="600" baseline="0"/>
                </a:pPr>
                <a:endParaRPr lang="ja-JP"/>
              </a:p>
            </c:txPr>
            <c:showSerName val="1"/>
          </c:dLbls>
          <c:xVal>
            <c:numRef>
              <c:f>合計特殊出生率!$AX$30</c:f>
              <c:numCache>
                <c:formatCode>General</c:formatCode>
                <c:ptCount val="1"/>
                <c:pt idx="0">
                  <c:v>134.30000000000001</c:v>
                </c:pt>
              </c:numCache>
            </c:numRef>
          </c:xVal>
          <c:yVal>
            <c:numRef>
              <c:f>合計特殊出生率!$AV$30</c:f>
              <c:numCache>
                <c:formatCode>0.00_ </c:formatCode>
                <c:ptCount val="1"/>
                <c:pt idx="0">
                  <c:v>1.52</c:v>
                </c:pt>
              </c:numCache>
            </c:numRef>
          </c:yVal>
        </c:ser>
        <c:ser>
          <c:idx val="23"/>
          <c:order val="23"/>
          <c:tx>
            <c:strRef>
              <c:f>合計特殊出生率!$AU$31</c:f>
              <c:strCache>
                <c:ptCount val="1"/>
                <c:pt idx="0">
                  <c:v>愛　知</c:v>
                </c:pt>
              </c:strCache>
            </c:strRef>
          </c:tx>
          <c:spPr>
            <a:ln w="28575">
              <a:noFill/>
            </a:ln>
          </c:spPr>
          <c:marker>
            <c:symbol val="none"/>
          </c:marker>
          <c:dLbls>
            <c:dLbl>
              <c:idx val="0"/>
              <c:layout>
                <c:manualLayout>
                  <c:x val="-1.2247867520892738E-2"/>
                  <c:y val="-5.039122637167299E-3"/>
                </c:manualLayout>
              </c:layout>
              <c:tx>
                <c:rich>
                  <a:bodyPr/>
                  <a:lstStyle/>
                  <a:p>
                    <a:r>
                      <a:rPr lang="ja-JP" altLang="en-US" sz="600" dirty="0" smtClean="0"/>
                      <a:t>愛</a:t>
                    </a:r>
                    <a:r>
                      <a:rPr lang="ja-JP" altLang="en-US" dirty="0" smtClean="0"/>
                      <a:t>知</a:t>
                    </a:r>
                    <a:endParaRPr lang="ja-JP" altLang="en-US" dirty="0"/>
                  </a:p>
                </c:rich>
              </c:tx>
              <c:showSerName val="1"/>
            </c:dLbl>
            <c:txPr>
              <a:bodyPr/>
              <a:lstStyle/>
              <a:p>
                <a:pPr>
                  <a:defRPr sz="600" baseline="0"/>
                </a:pPr>
                <a:endParaRPr lang="ja-JP"/>
              </a:p>
            </c:txPr>
            <c:showSerName val="1"/>
          </c:dLbls>
          <c:xVal>
            <c:numRef>
              <c:f>合計特殊出生率!$AX$31</c:f>
              <c:numCache>
                <c:formatCode>General</c:formatCode>
                <c:ptCount val="1"/>
                <c:pt idx="0">
                  <c:v>302.5</c:v>
                </c:pt>
              </c:numCache>
            </c:numRef>
          </c:xVal>
          <c:yVal>
            <c:numRef>
              <c:f>合計特殊出生率!$AV$31</c:f>
              <c:numCache>
                <c:formatCode>0.00_ </c:formatCode>
                <c:ptCount val="1"/>
                <c:pt idx="0">
                  <c:v>1.46</c:v>
                </c:pt>
              </c:numCache>
            </c:numRef>
          </c:yVal>
        </c:ser>
        <c:ser>
          <c:idx val="24"/>
          <c:order val="24"/>
          <c:tx>
            <c:strRef>
              <c:f>合計特殊出生率!$AU$32</c:f>
              <c:strCache>
                <c:ptCount val="1"/>
                <c:pt idx="0">
                  <c:v>三　重</c:v>
                </c:pt>
              </c:strCache>
            </c:strRef>
          </c:tx>
          <c:spPr>
            <a:ln w="28575">
              <a:noFill/>
            </a:ln>
          </c:spPr>
          <c:marker>
            <c:symbol val="none"/>
          </c:marker>
          <c:dLbls>
            <c:dLbl>
              <c:idx val="0"/>
              <c:layout>
                <c:manualLayout>
                  <c:x val="-4.8887893629102938E-2"/>
                  <c:y val="0"/>
                </c:manualLayout>
              </c:layout>
              <c:tx>
                <c:rich>
                  <a:bodyPr/>
                  <a:lstStyle/>
                  <a:p>
                    <a:r>
                      <a:rPr lang="ja-JP" altLang="en-US" dirty="0" smtClean="0"/>
                      <a:t>三重</a:t>
                    </a:r>
                    <a:endParaRPr lang="ja-JP" altLang="en-US" dirty="0"/>
                  </a:p>
                </c:rich>
              </c:tx>
              <c:showSerName val="1"/>
            </c:dLbl>
            <c:txPr>
              <a:bodyPr/>
              <a:lstStyle/>
              <a:p>
                <a:pPr>
                  <a:defRPr sz="500" baseline="0"/>
                </a:pPr>
                <a:endParaRPr lang="ja-JP"/>
              </a:p>
            </c:txPr>
            <c:showSerName val="1"/>
          </c:dLbls>
          <c:xVal>
            <c:numRef>
              <c:f>合計特殊出生率!$AX$32</c:f>
              <c:numCache>
                <c:formatCode>General</c:formatCode>
                <c:ptCount val="1"/>
                <c:pt idx="0">
                  <c:v>66.2</c:v>
                </c:pt>
              </c:numCache>
            </c:numRef>
          </c:xVal>
          <c:yVal>
            <c:numRef>
              <c:f>合計特殊出生率!$AV$32</c:f>
              <c:numCache>
                <c:formatCode>0.00_ </c:formatCode>
                <c:ptCount val="1"/>
                <c:pt idx="0">
                  <c:v>1.47</c:v>
                </c:pt>
              </c:numCache>
            </c:numRef>
          </c:yVal>
        </c:ser>
        <c:ser>
          <c:idx val="25"/>
          <c:order val="25"/>
          <c:tx>
            <c:strRef>
              <c:f>合計特殊出生率!$AU$33</c:f>
              <c:strCache>
                <c:ptCount val="1"/>
                <c:pt idx="0">
                  <c:v>滋　賀</c:v>
                </c:pt>
              </c:strCache>
            </c:strRef>
          </c:tx>
          <c:spPr>
            <a:ln w="28575">
              <a:noFill/>
            </a:ln>
          </c:spPr>
          <c:marker>
            <c:symbol val="none"/>
          </c:marker>
          <c:dLbls>
            <c:dLbl>
              <c:idx val="0"/>
              <c:layout>
                <c:manualLayout>
                  <c:x val="-1.7147014529249834E-2"/>
                  <c:y val="-1.0078642055644559E-2"/>
                </c:manualLayout>
              </c:layout>
              <c:tx>
                <c:rich>
                  <a:bodyPr/>
                  <a:lstStyle/>
                  <a:p>
                    <a:r>
                      <a:rPr lang="ja-JP" altLang="en-US" smtClean="0"/>
                      <a:t>滋賀</a:t>
                    </a:r>
                    <a:endParaRPr lang="ja-JP" altLang="en-US"/>
                  </a:p>
                </c:rich>
              </c:tx>
              <c:showSerName val="1"/>
            </c:dLbl>
            <c:txPr>
              <a:bodyPr/>
              <a:lstStyle/>
              <a:p>
                <a:pPr>
                  <a:defRPr sz="500" baseline="0"/>
                </a:pPr>
                <a:endParaRPr lang="ja-JP"/>
              </a:p>
            </c:txPr>
            <c:showSerName val="1"/>
          </c:dLbls>
          <c:xVal>
            <c:numRef>
              <c:f>合計特殊出生率!$AX$33</c:f>
              <c:numCache>
                <c:formatCode>General</c:formatCode>
                <c:ptCount val="1"/>
                <c:pt idx="0">
                  <c:v>54.9</c:v>
                </c:pt>
              </c:numCache>
            </c:numRef>
          </c:xVal>
          <c:yVal>
            <c:numRef>
              <c:f>合計特殊出生率!$AV$33</c:f>
              <c:numCache>
                <c:formatCode>0.00_ </c:formatCode>
                <c:ptCount val="1"/>
                <c:pt idx="0">
                  <c:v>1.53</c:v>
                </c:pt>
              </c:numCache>
            </c:numRef>
          </c:yVal>
        </c:ser>
        <c:ser>
          <c:idx val="26"/>
          <c:order val="26"/>
          <c:tx>
            <c:strRef>
              <c:f>合計特殊出生率!$AU$34</c:f>
              <c:strCache>
                <c:ptCount val="1"/>
                <c:pt idx="0">
                  <c:v>京　都</c:v>
                </c:pt>
              </c:strCache>
            </c:strRef>
          </c:tx>
          <c:spPr>
            <a:ln w="28575">
              <a:noFill/>
            </a:ln>
          </c:spPr>
          <c:marker>
            <c:symbol val="circle"/>
            <c:size val="2"/>
          </c:marker>
          <c:dLbls>
            <c:dLbl>
              <c:idx val="0"/>
              <c:layout>
                <c:manualLayout>
                  <c:x val="-1.4697441025071274E-2"/>
                  <c:y val="9.2382847800193303E-17"/>
                </c:manualLayout>
              </c:layout>
              <c:tx>
                <c:rich>
                  <a:bodyPr/>
                  <a:lstStyle/>
                  <a:p>
                    <a:r>
                      <a:rPr lang="ja-JP" altLang="en-US" sz="600" dirty="0" smtClean="0"/>
                      <a:t>京</a:t>
                    </a:r>
                    <a:r>
                      <a:rPr lang="ja-JP" altLang="en-US" dirty="0" smtClean="0"/>
                      <a:t>都</a:t>
                    </a:r>
                    <a:endParaRPr lang="ja-JP" altLang="en-US" dirty="0"/>
                  </a:p>
                </c:rich>
              </c:tx>
              <c:showSerName val="1"/>
            </c:dLbl>
            <c:txPr>
              <a:bodyPr/>
              <a:lstStyle/>
              <a:p>
                <a:pPr>
                  <a:defRPr sz="600" baseline="0"/>
                </a:pPr>
                <a:endParaRPr lang="ja-JP"/>
              </a:p>
            </c:txPr>
            <c:showSerName val="1"/>
          </c:dLbls>
          <c:xVal>
            <c:numRef>
              <c:f>合計特殊出生率!$AX$34</c:f>
              <c:numCache>
                <c:formatCode>General</c:formatCode>
                <c:ptCount val="1"/>
                <c:pt idx="0">
                  <c:v>101.5</c:v>
                </c:pt>
              </c:numCache>
            </c:numRef>
          </c:xVal>
          <c:yVal>
            <c:numRef>
              <c:f>合計特殊出生率!$AV$34</c:f>
              <c:numCache>
                <c:formatCode>0.00_ </c:formatCode>
                <c:ptCount val="1"/>
                <c:pt idx="0">
                  <c:v>1.23</c:v>
                </c:pt>
              </c:numCache>
            </c:numRef>
          </c:yVal>
        </c:ser>
        <c:ser>
          <c:idx val="27"/>
          <c:order val="27"/>
          <c:tx>
            <c:strRef>
              <c:f>合計特殊出生率!$AU$35</c:f>
              <c:strCache>
                <c:ptCount val="1"/>
                <c:pt idx="0">
                  <c:v>大　阪</c:v>
                </c:pt>
              </c:strCache>
            </c:strRef>
          </c:tx>
          <c:spPr>
            <a:ln w="28575">
              <a:noFill/>
            </a:ln>
          </c:spPr>
          <c:marker>
            <c:symbol val="none"/>
          </c:marker>
          <c:dLbls>
            <c:dLbl>
              <c:idx val="0"/>
              <c:layout>
                <c:manualLayout>
                  <c:x val="-1.7147014529249834E-2"/>
                  <c:y val="-1.0078245274334598E-2"/>
                </c:manualLayout>
              </c:layout>
              <c:tx>
                <c:rich>
                  <a:bodyPr/>
                  <a:lstStyle/>
                  <a:p>
                    <a:r>
                      <a:rPr lang="ja-JP" altLang="en-US" sz="600" dirty="0" smtClean="0"/>
                      <a:t>大</a:t>
                    </a:r>
                    <a:r>
                      <a:rPr lang="ja-JP" altLang="en-US" dirty="0" smtClean="0"/>
                      <a:t>阪</a:t>
                    </a:r>
                    <a:endParaRPr lang="ja-JP" altLang="en-US" dirty="0"/>
                  </a:p>
                </c:rich>
              </c:tx>
              <c:showSerName val="1"/>
            </c:dLbl>
            <c:txPr>
              <a:bodyPr/>
              <a:lstStyle/>
              <a:p>
                <a:pPr>
                  <a:defRPr sz="600" baseline="0"/>
                </a:pPr>
                <a:endParaRPr lang="ja-JP"/>
              </a:p>
            </c:txPr>
            <c:showSerName val="1"/>
          </c:dLbls>
          <c:xVal>
            <c:numRef>
              <c:f>合計特殊出生率!$AX$35</c:f>
              <c:numCache>
                <c:formatCode>General</c:formatCode>
                <c:ptCount val="1"/>
                <c:pt idx="0">
                  <c:v>350.5</c:v>
                </c:pt>
              </c:numCache>
            </c:numRef>
          </c:xVal>
          <c:yVal>
            <c:numRef>
              <c:f>合計特殊出生率!$AV$35</c:f>
              <c:numCache>
                <c:formatCode>0.00_ </c:formatCode>
                <c:ptCount val="1"/>
                <c:pt idx="0">
                  <c:v>1.3</c:v>
                </c:pt>
              </c:numCache>
            </c:numRef>
          </c:yVal>
        </c:ser>
        <c:ser>
          <c:idx val="28"/>
          <c:order val="28"/>
          <c:tx>
            <c:strRef>
              <c:f>合計特殊出生率!$AU$36</c:f>
              <c:strCache>
                <c:ptCount val="1"/>
                <c:pt idx="0">
                  <c:v>兵　庫</c:v>
                </c:pt>
              </c:strCache>
            </c:strRef>
          </c:tx>
          <c:spPr>
            <a:ln w="28575">
              <a:noFill/>
            </a:ln>
          </c:spPr>
          <c:marker>
            <c:symbol val="none"/>
          </c:marker>
          <c:dLbls>
            <c:dLbl>
              <c:idx val="0"/>
              <c:layout>
                <c:manualLayout>
                  <c:x val="-3.184445555432109E-2"/>
                  <c:y val="-2.0156490548669196E-2"/>
                </c:manualLayout>
              </c:layout>
              <c:tx>
                <c:rich>
                  <a:bodyPr/>
                  <a:lstStyle/>
                  <a:p>
                    <a:r>
                      <a:rPr lang="ja-JP" altLang="en-US" sz="600" dirty="0" smtClean="0"/>
                      <a:t>兵</a:t>
                    </a:r>
                    <a:r>
                      <a:rPr lang="ja-JP" altLang="en-US" dirty="0" smtClean="0"/>
                      <a:t>庫</a:t>
                    </a:r>
                    <a:endParaRPr lang="ja-JP" altLang="en-US" dirty="0"/>
                  </a:p>
                </c:rich>
              </c:tx>
              <c:showSerName val="1"/>
            </c:dLbl>
            <c:txPr>
              <a:bodyPr/>
              <a:lstStyle/>
              <a:p>
                <a:pPr>
                  <a:defRPr sz="600" baseline="0"/>
                </a:pPr>
                <a:endParaRPr lang="ja-JP"/>
              </a:p>
            </c:txPr>
            <c:showSerName val="1"/>
          </c:dLbls>
          <c:xVal>
            <c:numRef>
              <c:f>合計特殊出生率!$AX$36</c:f>
              <c:numCache>
                <c:formatCode>General</c:formatCode>
                <c:ptCount val="1"/>
                <c:pt idx="0">
                  <c:v>207.7</c:v>
                </c:pt>
              </c:numCache>
            </c:numRef>
          </c:xVal>
          <c:yVal>
            <c:numRef>
              <c:f>合計特殊出生率!$AV$36</c:f>
              <c:numCache>
                <c:formatCode>0.00_ </c:formatCode>
                <c:ptCount val="1"/>
                <c:pt idx="0">
                  <c:v>1.4</c:v>
                </c:pt>
              </c:numCache>
            </c:numRef>
          </c:yVal>
        </c:ser>
        <c:ser>
          <c:idx val="29"/>
          <c:order val="29"/>
          <c:tx>
            <c:strRef>
              <c:f>合計特殊出生率!$AU$37</c:f>
              <c:strCache>
                <c:ptCount val="1"/>
                <c:pt idx="0">
                  <c:v>奈　良</c:v>
                </c:pt>
              </c:strCache>
            </c:strRef>
          </c:tx>
          <c:spPr>
            <a:ln w="28575">
              <a:noFill/>
            </a:ln>
          </c:spPr>
          <c:marker>
            <c:symbol val="none"/>
          </c:marker>
          <c:dLbls>
            <c:dLbl>
              <c:idx val="0"/>
              <c:layout>
                <c:manualLayout>
                  <c:x val="-1.3588575034872718E-2"/>
                  <c:y val="5.039122637167299E-3"/>
                </c:manualLayout>
              </c:layout>
              <c:tx>
                <c:rich>
                  <a:bodyPr/>
                  <a:lstStyle/>
                  <a:p>
                    <a:r>
                      <a:rPr lang="ja-JP" altLang="en-US" sz="600" dirty="0" smtClean="0"/>
                      <a:t>奈</a:t>
                    </a:r>
                    <a:r>
                      <a:rPr lang="ja-JP" altLang="en-US" dirty="0" smtClean="0"/>
                      <a:t>良</a:t>
                    </a:r>
                    <a:endParaRPr lang="ja-JP" altLang="en-US" dirty="0"/>
                  </a:p>
                </c:rich>
              </c:tx>
              <c:showSerName val="1"/>
            </c:dLbl>
            <c:txPr>
              <a:bodyPr/>
              <a:lstStyle/>
              <a:p>
                <a:pPr>
                  <a:defRPr sz="600" baseline="0"/>
                </a:pPr>
                <a:endParaRPr lang="ja-JP"/>
              </a:p>
            </c:txPr>
            <c:showSerName val="1"/>
          </c:dLbls>
          <c:xVal>
            <c:numRef>
              <c:f>合計特殊出生率!$AX$37</c:f>
              <c:numCache>
                <c:formatCode>General</c:formatCode>
                <c:ptCount val="1"/>
                <c:pt idx="0">
                  <c:v>49.6</c:v>
                </c:pt>
              </c:numCache>
            </c:numRef>
          </c:xVal>
          <c:yVal>
            <c:numRef>
              <c:f>合計特殊出生率!$AV$37</c:f>
              <c:numCache>
                <c:formatCode>0.00_ </c:formatCode>
                <c:ptCount val="1"/>
                <c:pt idx="0">
                  <c:v>1.32</c:v>
                </c:pt>
              </c:numCache>
            </c:numRef>
          </c:yVal>
        </c:ser>
        <c:ser>
          <c:idx val="30"/>
          <c:order val="30"/>
          <c:tx>
            <c:strRef>
              <c:f>合計特殊出生率!$AU$38</c:f>
              <c:strCache>
                <c:ptCount val="1"/>
                <c:pt idx="0">
                  <c:v>和歌山</c:v>
                </c:pt>
              </c:strCache>
            </c:strRef>
          </c:tx>
          <c:spPr>
            <a:ln w="28575">
              <a:noFill/>
            </a:ln>
          </c:spPr>
          <c:marker>
            <c:symbol val="none"/>
          </c:marker>
          <c:dLbls>
            <c:dLbl>
              <c:idx val="0"/>
              <c:layout>
                <c:manualLayout>
                  <c:x val="-4.5174764532335911E-2"/>
                  <c:y val="1.5117367911501874E-2"/>
                </c:manualLayout>
              </c:layout>
              <c:dLblPos val="r"/>
              <c:showSerName val="1"/>
            </c:dLbl>
            <c:txPr>
              <a:bodyPr/>
              <a:lstStyle/>
              <a:p>
                <a:pPr>
                  <a:defRPr sz="500" baseline="0"/>
                </a:pPr>
                <a:endParaRPr lang="ja-JP"/>
              </a:p>
            </c:txPr>
            <c:dLblPos val="l"/>
            <c:showSerName val="1"/>
          </c:dLbls>
          <c:xVal>
            <c:numRef>
              <c:f>合計特殊出生率!$AX$38</c:f>
              <c:numCache>
                <c:formatCode>General</c:formatCode>
                <c:ptCount val="1"/>
                <c:pt idx="0">
                  <c:v>32.300000000000004</c:v>
                </c:pt>
              </c:numCache>
            </c:numRef>
          </c:xVal>
          <c:yVal>
            <c:numRef>
              <c:f>合計特殊出生率!$AV$38</c:f>
              <c:numCache>
                <c:formatCode>0.00_ </c:formatCode>
                <c:ptCount val="1"/>
                <c:pt idx="0">
                  <c:v>1.53</c:v>
                </c:pt>
              </c:numCache>
            </c:numRef>
          </c:yVal>
        </c:ser>
        <c:ser>
          <c:idx val="31"/>
          <c:order val="31"/>
          <c:tx>
            <c:strRef>
              <c:f>合計特殊出生率!$AU$39</c:f>
              <c:strCache>
                <c:ptCount val="1"/>
                <c:pt idx="0">
                  <c:v>鳥　取</c:v>
                </c:pt>
              </c:strCache>
            </c:strRef>
          </c:tx>
          <c:spPr>
            <a:ln w="28575">
              <a:noFill/>
            </a:ln>
          </c:spPr>
          <c:marker>
            <c:symbol val="none"/>
          </c:marker>
          <c:dLbls>
            <c:dLbl>
              <c:idx val="0"/>
              <c:layout>
                <c:manualLayout>
                  <c:x val="-4.566506499277858E-2"/>
                  <c:y val="-3.9678131001317467E-7"/>
                </c:manualLayout>
              </c:layout>
              <c:tx>
                <c:rich>
                  <a:bodyPr/>
                  <a:lstStyle/>
                  <a:p>
                    <a:r>
                      <a:rPr lang="ja-JP" altLang="en-US" dirty="0" smtClean="0"/>
                      <a:t>鳥取</a:t>
                    </a:r>
                    <a:endParaRPr lang="ja-JP" altLang="en-US" dirty="0"/>
                  </a:p>
                </c:rich>
              </c:tx>
              <c:showSerName val="1"/>
            </c:dLbl>
            <c:txPr>
              <a:bodyPr/>
              <a:lstStyle/>
              <a:p>
                <a:pPr>
                  <a:defRPr sz="500" baseline="0"/>
                </a:pPr>
                <a:endParaRPr lang="ja-JP"/>
              </a:p>
            </c:txPr>
            <c:showSerName val="1"/>
          </c:dLbls>
          <c:xVal>
            <c:numRef>
              <c:f>合計特殊出生率!$AX$39</c:f>
              <c:numCache>
                <c:formatCode>General</c:formatCode>
                <c:ptCount val="1"/>
                <c:pt idx="0">
                  <c:v>19</c:v>
                </c:pt>
              </c:numCache>
            </c:numRef>
          </c:xVal>
          <c:yVal>
            <c:numRef>
              <c:f>合計特殊出生率!$AV$39</c:f>
              <c:numCache>
                <c:formatCode>0.00_ </c:formatCode>
                <c:ptCount val="1"/>
                <c:pt idx="0">
                  <c:v>1.57</c:v>
                </c:pt>
              </c:numCache>
            </c:numRef>
          </c:yVal>
        </c:ser>
        <c:ser>
          <c:idx val="32"/>
          <c:order val="32"/>
          <c:tx>
            <c:strRef>
              <c:f>合計特殊出生率!$AU$40</c:f>
              <c:strCache>
                <c:ptCount val="1"/>
                <c:pt idx="0">
                  <c:v>島　根</c:v>
                </c:pt>
              </c:strCache>
            </c:strRef>
          </c:tx>
          <c:spPr>
            <a:ln w="28575">
              <a:noFill/>
            </a:ln>
          </c:spPr>
          <c:marker>
            <c:symbol val="none"/>
          </c:marker>
          <c:dLbls>
            <c:dLbl>
              <c:idx val="0"/>
              <c:layout>
                <c:manualLayout>
                  <c:x val="-4.0467532928440207E-2"/>
                  <c:y val="-2.0184265240370116E-2"/>
                </c:manualLayout>
              </c:layout>
              <c:tx>
                <c:rich>
                  <a:bodyPr/>
                  <a:lstStyle/>
                  <a:p>
                    <a:r>
                      <a:rPr lang="ja-JP" altLang="en-US" sz="600" dirty="0" smtClean="0"/>
                      <a:t>島</a:t>
                    </a:r>
                    <a:r>
                      <a:rPr lang="ja-JP" altLang="en-US" dirty="0" smtClean="0"/>
                      <a:t>根</a:t>
                    </a:r>
                    <a:endParaRPr lang="ja-JP" altLang="en-US" dirty="0"/>
                  </a:p>
                </c:rich>
              </c:tx>
              <c:dLblPos val="r"/>
              <c:showSerName val="1"/>
            </c:dLbl>
            <c:txPr>
              <a:bodyPr/>
              <a:lstStyle/>
              <a:p>
                <a:pPr>
                  <a:defRPr sz="600" baseline="0"/>
                </a:pPr>
                <a:endParaRPr lang="ja-JP"/>
              </a:p>
            </c:txPr>
            <c:dLblPos val="t"/>
            <c:showSerName val="1"/>
          </c:dLbls>
          <c:xVal>
            <c:numRef>
              <c:f>合計特殊出生率!$AX$40</c:f>
              <c:numCache>
                <c:formatCode>General</c:formatCode>
                <c:ptCount val="1"/>
                <c:pt idx="0">
                  <c:v>21.6</c:v>
                </c:pt>
              </c:numCache>
            </c:numRef>
          </c:xVal>
          <c:yVal>
            <c:numRef>
              <c:f>合計特殊出生率!$AV$40</c:f>
              <c:numCache>
                <c:formatCode>0.00_ </c:formatCode>
                <c:ptCount val="1"/>
                <c:pt idx="0">
                  <c:v>1.6800000000000062</c:v>
                </c:pt>
              </c:numCache>
            </c:numRef>
          </c:yVal>
        </c:ser>
        <c:ser>
          <c:idx val="33"/>
          <c:order val="33"/>
          <c:tx>
            <c:strRef>
              <c:f>合計特殊出生率!$AU$41</c:f>
              <c:strCache>
                <c:ptCount val="1"/>
                <c:pt idx="0">
                  <c:v>岡　山</c:v>
                </c:pt>
              </c:strCache>
            </c:strRef>
          </c:tx>
          <c:spPr>
            <a:ln w="28575">
              <a:noFill/>
            </a:ln>
          </c:spPr>
          <c:marker>
            <c:symbol val="none"/>
          </c:marker>
          <c:dLbls>
            <c:dLbl>
              <c:idx val="0"/>
              <c:layout>
                <c:manualLayout>
                  <c:x val="-1.4852130627461161E-2"/>
                  <c:y val="-5.039122637167299E-3"/>
                </c:manualLayout>
              </c:layout>
              <c:tx>
                <c:rich>
                  <a:bodyPr/>
                  <a:lstStyle/>
                  <a:p>
                    <a:r>
                      <a:rPr lang="ja-JP" altLang="en-US" dirty="0" smtClean="0"/>
                      <a:t>岡山</a:t>
                    </a:r>
                    <a:endParaRPr lang="ja-JP" altLang="en-US" dirty="0"/>
                  </a:p>
                </c:rich>
              </c:tx>
              <c:showSerName val="1"/>
            </c:dLbl>
            <c:txPr>
              <a:bodyPr/>
              <a:lstStyle/>
              <a:p>
                <a:pPr>
                  <a:defRPr sz="500" baseline="0"/>
                </a:pPr>
                <a:endParaRPr lang="ja-JP"/>
              </a:p>
            </c:txPr>
            <c:showSerName val="1"/>
          </c:dLbls>
          <c:xVal>
            <c:numRef>
              <c:f>合計特殊出生率!$AX$41</c:f>
              <c:numCache>
                <c:formatCode>General</c:formatCode>
                <c:ptCount val="1"/>
                <c:pt idx="0">
                  <c:v>68.7</c:v>
                </c:pt>
              </c:numCache>
            </c:numRef>
          </c:xVal>
          <c:yVal>
            <c:numRef>
              <c:f>合計特殊出生率!$AV$41</c:f>
              <c:numCache>
                <c:formatCode>0.00_ </c:formatCode>
                <c:ptCount val="1"/>
                <c:pt idx="0">
                  <c:v>1.47</c:v>
                </c:pt>
              </c:numCache>
            </c:numRef>
          </c:yVal>
        </c:ser>
        <c:ser>
          <c:idx val="34"/>
          <c:order val="34"/>
          <c:tx>
            <c:strRef>
              <c:f>合計特殊出生率!$AU$42</c:f>
              <c:strCache>
                <c:ptCount val="1"/>
                <c:pt idx="0">
                  <c:v>広　島</c:v>
                </c:pt>
              </c:strCache>
            </c:strRef>
          </c:tx>
          <c:spPr>
            <a:ln w="28575">
              <a:noFill/>
            </a:ln>
          </c:spPr>
          <c:marker>
            <c:symbol val="none"/>
          </c:marker>
          <c:dLbls>
            <c:dLbl>
              <c:idx val="0"/>
              <c:layout>
                <c:manualLayout>
                  <c:x val="-1.366591983606763E-2"/>
                  <c:y val="0"/>
                </c:manualLayout>
              </c:layout>
              <c:tx>
                <c:rich>
                  <a:bodyPr/>
                  <a:lstStyle/>
                  <a:p>
                    <a:r>
                      <a:rPr lang="ja-JP" altLang="en-US" sz="600" dirty="0" smtClean="0"/>
                      <a:t>広</a:t>
                    </a:r>
                    <a:r>
                      <a:rPr lang="ja-JP" altLang="en-US" dirty="0" smtClean="0"/>
                      <a:t>島</a:t>
                    </a:r>
                    <a:endParaRPr lang="ja-JP" altLang="en-US" dirty="0"/>
                  </a:p>
                </c:rich>
              </c:tx>
              <c:showSerName val="1"/>
            </c:dLbl>
            <c:txPr>
              <a:bodyPr/>
              <a:lstStyle/>
              <a:p>
                <a:pPr>
                  <a:defRPr sz="600" baseline="0"/>
                </a:pPr>
                <a:endParaRPr lang="ja-JP"/>
              </a:p>
            </c:txPr>
            <c:showSerName val="1"/>
          </c:dLbls>
          <c:xVal>
            <c:numRef>
              <c:f>合計特殊出生率!$AX$42</c:f>
              <c:numCache>
                <c:formatCode>General</c:formatCode>
                <c:ptCount val="1"/>
                <c:pt idx="0">
                  <c:v>103.5</c:v>
                </c:pt>
              </c:numCache>
            </c:numRef>
          </c:xVal>
          <c:yVal>
            <c:numRef>
              <c:f>合計特殊出生率!$AV$42</c:f>
              <c:numCache>
                <c:formatCode>0.00_ </c:formatCode>
                <c:ptCount val="1"/>
                <c:pt idx="0">
                  <c:v>1.54</c:v>
                </c:pt>
              </c:numCache>
            </c:numRef>
          </c:yVal>
        </c:ser>
        <c:ser>
          <c:idx val="35"/>
          <c:order val="35"/>
          <c:tx>
            <c:strRef>
              <c:f>合計特殊出生率!$AU$43</c:f>
              <c:strCache>
                <c:ptCount val="1"/>
                <c:pt idx="0">
                  <c:v>山　口</c:v>
                </c:pt>
              </c:strCache>
            </c:strRef>
          </c:tx>
          <c:spPr>
            <a:ln w="28575">
              <a:noFill/>
            </a:ln>
          </c:spPr>
          <c:marker>
            <c:symbol val="none"/>
          </c:marker>
          <c:dLbls>
            <c:dLbl>
              <c:idx val="0"/>
              <c:layout>
                <c:manualLayout>
                  <c:x val="-2.1091985149798181E-2"/>
                  <c:y val="8.1867887695018047E-3"/>
                </c:manualLayout>
              </c:layout>
              <c:tx>
                <c:rich>
                  <a:bodyPr/>
                  <a:lstStyle/>
                  <a:p>
                    <a:pPr>
                      <a:lnSpc>
                        <a:spcPts val="400"/>
                      </a:lnSpc>
                      <a:defRPr sz="450" baseline="0"/>
                    </a:pPr>
                    <a:r>
                      <a:rPr lang="ja-JP" altLang="en-US" sz="450" dirty="0" smtClean="0"/>
                      <a:t>山口愛媛</a:t>
                    </a:r>
                    <a:endParaRPr lang="ja-JP" altLang="en-US" sz="450" dirty="0"/>
                  </a:p>
                </c:rich>
              </c:tx>
              <c:spPr/>
              <c:showSerName val="1"/>
            </c:dLbl>
            <c:txPr>
              <a:bodyPr/>
              <a:lstStyle/>
              <a:p>
                <a:pPr>
                  <a:defRPr sz="500" baseline="0"/>
                </a:pPr>
                <a:endParaRPr lang="ja-JP"/>
              </a:p>
            </c:txPr>
            <c:showSerName val="1"/>
          </c:dLbls>
          <c:xVal>
            <c:numRef>
              <c:f>合計特殊出生率!$AX$43</c:f>
              <c:numCache>
                <c:formatCode>General</c:formatCode>
                <c:ptCount val="1"/>
                <c:pt idx="0">
                  <c:v>46.1</c:v>
                </c:pt>
              </c:numCache>
            </c:numRef>
          </c:xVal>
          <c:yVal>
            <c:numRef>
              <c:f>合計特殊出生率!$AV$43</c:f>
              <c:numCache>
                <c:formatCode>0.00_ </c:formatCode>
                <c:ptCount val="1"/>
                <c:pt idx="0">
                  <c:v>1.52</c:v>
                </c:pt>
              </c:numCache>
            </c:numRef>
          </c:yVal>
        </c:ser>
        <c:ser>
          <c:idx val="36"/>
          <c:order val="36"/>
          <c:tx>
            <c:strRef>
              <c:f>合計特殊出生率!$AU$44</c:f>
              <c:strCache>
                <c:ptCount val="1"/>
                <c:pt idx="0">
                  <c:v>徳　島</c:v>
                </c:pt>
              </c:strCache>
            </c:strRef>
          </c:tx>
          <c:spPr>
            <a:ln w="28575">
              <a:noFill/>
            </a:ln>
          </c:spPr>
          <c:marker>
            <c:symbol val="none"/>
          </c:marker>
          <c:dLbls>
            <c:dLbl>
              <c:idx val="0"/>
              <c:layout>
                <c:manualLayout>
                  <c:x val="-4.2283110518584341E-2"/>
                  <c:y val="-2.3304156681003697E-2"/>
                </c:manualLayout>
              </c:layout>
              <c:tx>
                <c:rich>
                  <a:bodyPr/>
                  <a:lstStyle/>
                  <a:p>
                    <a:r>
                      <a:rPr lang="ja-JP" altLang="en-US" dirty="0" smtClean="0"/>
                      <a:t>徳島</a:t>
                    </a:r>
                    <a:endParaRPr lang="ja-JP" altLang="en-US" dirty="0"/>
                  </a:p>
                </c:rich>
              </c:tx>
              <c:dLblPos val="r"/>
              <c:showSerName val="1"/>
            </c:dLbl>
            <c:txPr>
              <a:bodyPr/>
              <a:lstStyle/>
              <a:p>
                <a:pPr>
                  <a:defRPr sz="500" baseline="0"/>
                </a:pPr>
                <a:endParaRPr lang="ja-JP"/>
              </a:p>
            </c:txPr>
            <c:dLblPos val="l"/>
            <c:showSerName val="1"/>
          </c:dLbls>
          <c:xVal>
            <c:numRef>
              <c:f>合計特殊出生率!$AX$44</c:f>
              <c:numCache>
                <c:formatCode>General</c:formatCode>
                <c:ptCount val="1"/>
                <c:pt idx="0">
                  <c:v>25.4</c:v>
                </c:pt>
              </c:numCache>
            </c:numRef>
          </c:xVal>
          <c:yVal>
            <c:numRef>
              <c:f>合計特殊出生率!$AV$44</c:f>
              <c:numCache>
                <c:formatCode>0.00_ </c:formatCode>
                <c:ptCount val="1"/>
                <c:pt idx="0">
                  <c:v>1.44</c:v>
                </c:pt>
              </c:numCache>
            </c:numRef>
          </c:yVal>
        </c:ser>
        <c:ser>
          <c:idx val="37"/>
          <c:order val="37"/>
          <c:tx>
            <c:strRef>
              <c:f>合計特殊出生率!$AU$45</c:f>
              <c:strCache>
                <c:ptCount val="1"/>
                <c:pt idx="0">
                  <c:v>香　川</c:v>
                </c:pt>
              </c:strCache>
            </c:strRef>
          </c:tx>
          <c:spPr>
            <a:ln w="28575">
              <a:noFill/>
            </a:ln>
          </c:spPr>
          <c:marker>
            <c:symbol val="none"/>
          </c:marker>
          <c:dLbls>
            <c:dLbl>
              <c:idx val="0"/>
              <c:layout>
                <c:manualLayout>
                  <c:x val="-1.8487722043229765E-2"/>
                  <c:y val="-1.0078245274334598E-2"/>
                </c:manualLayout>
              </c:layout>
              <c:tx>
                <c:rich>
                  <a:bodyPr/>
                  <a:lstStyle/>
                  <a:p>
                    <a:r>
                      <a:rPr lang="ja-JP" altLang="en-US" dirty="0" smtClean="0"/>
                      <a:t>香川</a:t>
                    </a:r>
                    <a:endParaRPr lang="ja-JP" altLang="en-US" dirty="0"/>
                  </a:p>
                </c:rich>
              </c:tx>
              <c:showSerName val="1"/>
            </c:dLbl>
            <c:txPr>
              <a:bodyPr/>
              <a:lstStyle/>
              <a:p>
                <a:pPr>
                  <a:defRPr sz="500" baseline="0"/>
                </a:pPr>
                <a:endParaRPr lang="ja-JP"/>
              </a:p>
            </c:txPr>
            <c:showSerName val="1"/>
          </c:dLbls>
          <c:xVal>
            <c:numRef>
              <c:f>合計特殊出生率!$AX$45</c:f>
              <c:numCache>
                <c:formatCode>General</c:formatCode>
                <c:ptCount val="1"/>
                <c:pt idx="0">
                  <c:v>33.5</c:v>
                </c:pt>
              </c:numCache>
            </c:numRef>
          </c:xVal>
          <c:yVal>
            <c:numRef>
              <c:f>合計特殊出生率!$AV$45</c:f>
              <c:numCache>
                <c:formatCode>0.00_ </c:formatCode>
                <c:ptCount val="1"/>
                <c:pt idx="0">
                  <c:v>1.56</c:v>
                </c:pt>
              </c:numCache>
            </c:numRef>
          </c:yVal>
        </c:ser>
        <c:ser>
          <c:idx val="38"/>
          <c:order val="38"/>
          <c:tx>
            <c:strRef>
              <c:f>合計特殊出生率!$AU$46</c:f>
              <c:strCache>
                <c:ptCount val="1"/>
                <c:pt idx="0">
                  <c:v>愛　媛</c:v>
                </c:pt>
              </c:strCache>
            </c:strRef>
          </c:tx>
          <c:spPr>
            <a:ln w="28575">
              <a:noFill/>
            </a:ln>
          </c:spPr>
          <c:marker>
            <c:symbol val="none"/>
          </c:marker>
          <c:dLbls>
            <c:dLbl>
              <c:idx val="0"/>
              <c:delete val="1"/>
            </c:dLbl>
            <c:txPr>
              <a:bodyPr/>
              <a:lstStyle/>
              <a:p>
                <a:pPr>
                  <a:defRPr sz="500" baseline="0"/>
                </a:pPr>
                <a:endParaRPr lang="ja-JP"/>
              </a:p>
            </c:txPr>
            <c:showSerName val="1"/>
          </c:dLbls>
          <c:xVal>
            <c:numRef>
              <c:f>合計特殊出生率!$AX$46</c:f>
              <c:numCache>
                <c:formatCode>General</c:formatCode>
                <c:ptCount val="1"/>
                <c:pt idx="0">
                  <c:v>46.8</c:v>
                </c:pt>
              </c:numCache>
            </c:numRef>
          </c:xVal>
          <c:yVal>
            <c:numRef>
              <c:f>合計特殊出生率!$AV$46</c:f>
              <c:numCache>
                <c:formatCode>0.00_ </c:formatCode>
                <c:ptCount val="1"/>
                <c:pt idx="0">
                  <c:v>1.52</c:v>
                </c:pt>
              </c:numCache>
            </c:numRef>
          </c:yVal>
        </c:ser>
        <c:ser>
          <c:idx val="39"/>
          <c:order val="39"/>
          <c:tx>
            <c:strRef>
              <c:f>合計特殊出生率!$AU$47</c:f>
              <c:strCache>
                <c:ptCount val="1"/>
                <c:pt idx="0">
                  <c:v>高　知</c:v>
                </c:pt>
              </c:strCache>
            </c:strRef>
          </c:tx>
          <c:spPr>
            <a:ln w="28575">
              <a:noFill/>
            </a:ln>
          </c:spPr>
          <c:marker>
            <c:symbol val="none"/>
          </c:marker>
          <c:dLbls>
            <c:dLbl>
              <c:idx val="0"/>
              <c:layout>
                <c:manualLayout>
                  <c:x val="-5.0817848942710103E-2"/>
                  <c:y val="0"/>
                </c:manualLayout>
              </c:layout>
              <c:tx>
                <c:rich>
                  <a:bodyPr/>
                  <a:lstStyle/>
                  <a:p>
                    <a:r>
                      <a:rPr lang="ja-JP" altLang="en-US" dirty="0" smtClean="0"/>
                      <a:t>高知</a:t>
                    </a:r>
                    <a:endParaRPr lang="ja-JP" altLang="en-US" dirty="0"/>
                  </a:p>
                </c:rich>
              </c:tx>
              <c:dLblPos val="r"/>
              <c:showSerName val="1"/>
            </c:dLbl>
            <c:txPr>
              <a:bodyPr/>
              <a:lstStyle/>
              <a:p>
                <a:pPr>
                  <a:defRPr sz="500" baseline="0"/>
                </a:pPr>
                <a:endParaRPr lang="ja-JP"/>
              </a:p>
            </c:txPr>
            <c:showSerName val="1"/>
          </c:dLbls>
          <c:xVal>
            <c:numRef>
              <c:f>合計特殊出生率!$AX$47</c:f>
              <c:numCache>
                <c:formatCode>General</c:formatCode>
                <c:ptCount val="1"/>
                <c:pt idx="0">
                  <c:v>23.8</c:v>
                </c:pt>
              </c:numCache>
            </c:numRef>
          </c:xVal>
          <c:yVal>
            <c:numRef>
              <c:f>合計特殊出生率!$AV$47</c:f>
              <c:numCache>
                <c:formatCode>0.00_ </c:formatCode>
                <c:ptCount val="1"/>
                <c:pt idx="0">
                  <c:v>1.43</c:v>
                </c:pt>
              </c:numCache>
            </c:numRef>
          </c:yVal>
        </c:ser>
        <c:ser>
          <c:idx val="40"/>
          <c:order val="40"/>
          <c:tx>
            <c:strRef>
              <c:f>合計特殊出生率!$AU$48</c:f>
              <c:strCache>
                <c:ptCount val="1"/>
                <c:pt idx="0">
                  <c:v>福　岡</c:v>
                </c:pt>
              </c:strCache>
            </c:strRef>
          </c:tx>
          <c:spPr>
            <a:ln w="28575">
              <a:noFill/>
            </a:ln>
          </c:spPr>
          <c:marker>
            <c:symbol val="none"/>
          </c:marker>
          <c:dLbls>
            <c:dLbl>
              <c:idx val="0"/>
              <c:layout>
                <c:manualLayout>
                  <c:x val="-3.9193176066856801E-2"/>
                  <c:y val="-2.0156490548669196E-2"/>
                </c:manualLayout>
              </c:layout>
              <c:tx>
                <c:rich>
                  <a:bodyPr/>
                  <a:lstStyle/>
                  <a:p>
                    <a:r>
                      <a:rPr lang="ja-JP" altLang="en-US" sz="600" dirty="0" smtClean="0"/>
                      <a:t>福</a:t>
                    </a:r>
                    <a:r>
                      <a:rPr lang="ja-JP" altLang="en-US" dirty="0" smtClean="0"/>
                      <a:t>岡</a:t>
                    </a:r>
                    <a:endParaRPr lang="ja-JP" altLang="en-US" dirty="0"/>
                  </a:p>
                </c:rich>
              </c:tx>
              <c:showSerName val="1"/>
            </c:dLbl>
            <c:txPr>
              <a:bodyPr/>
              <a:lstStyle/>
              <a:p>
                <a:pPr>
                  <a:defRPr sz="600" baseline="0"/>
                </a:pPr>
                <a:endParaRPr lang="ja-JP"/>
              </a:p>
            </c:txPr>
            <c:showSerName val="1"/>
          </c:dLbls>
          <c:xVal>
            <c:numRef>
              <c:f>合計特殊出生率!$AX$48</c:f>
              <c:numCache>
                <c:formatCode>General</c:formatCode>
                <c:ptCount val="1"/>
                <c:pt idx="0">
                  <c:v>191.6</c:v>
                </c:pt>
              </c:numCache>
            </c:numRef>
          </c:xVal>
          <c:yVal>
            <c:numRef>
              <c:f>合計特殊出生率!$AV$48</c:f>
              <c:numCache>
                <c:formatCode>0.00_ </c:formatCode>
                <c:ptCount val="1"/>
                <c:pt idx="0">
                  <c:v>1.43</c:v>
                </c:pt>
              </c:numCache>
            </c:numRef>
          </c:yVal>
        </c:ser>
        <c:ser>
          <c:idx val="41"/>
          <c:order val="41"/>
          <c:tx>
            <c:strRef>
              <c:f>合計特殊出生率!$AU$49</c:f>
              <c:strCache>
                <c:ptCount val="1"/>
                <c:pt idx="0">
                  <c:v>佐　賀</c:v>
                </c:pt>
              </c:strCache>
            </c:strRef>
          </c:tx>
          <c:spPr>
            <a:ln w="28575">
              <a:noFill/>
            </a:ln>
          </c:spPr>
          <c:marker>
            <c:symbol val="none"/>
          </c:marker>
          <c:dLbls>
            <c:dLbl>
              <c:idx val="0"/>
              <c:layout>
                <c:manualLayout>
                  <c:x val="-5.0564212001135769E-2"/>
                  <c:y val="-1.3226704969289148E-2"/>
                </c:manualLayout>
              </c:layout>
              <c:tx>
                <c:rich>
                  <a:bodyPr/>
                  <a:lstStyle/>
                  <a:p>
                    <a:r>
                      <a:rPr lang="ja-JP" altLang="en-US" sz="600" dirty="0" smtClean="0"/>
                      <a:t>佐</a:t>
                    </a:r>
                    <a:r>
                      <a:rPr lang="ja-JP" altLang="en-US" dirty="0" smtClean="0"/>
                      <a:t>賀</a:t>
                    </a:r>
                    <a:endParaRPr lang="ja-JP" altLang="en-US" dirty="0"/>
                  </a:p>
                </c:rich>
              </c:tx>
              <c:showSerName val="1"/>
            </c:dLbl>
            <c:txPr>
              <a:bodyPr/>
              <a:lstStyle/>
              <a:p>
                <a:pPr>
                  <a:defRPr sz="600" baseline="0"/>
                </a:pPr>
                <a:endParaRPr lang="ja-JP"/>
              </a:p>
            </c:txPr>
            <c:showSerName val="1"/>
          </c:dLbls>
          <c:xVal>
            <c:numRef>
              <c:f>合計特殊出生率!$AX$49</c:f>
              <c:numCache>
                <c:formatCode>General</c:formatCode>
                <c:ptCount val="1"/>
                <c:pt idx="0">
                  <c:v>28.1</c:v>
                </c:pt>
              </c:numCache>
            </c:numRef>
          </c:xVal>
          <c:yVal>
            <c:numRef>
              <c:f>合計特殊出生率!$AV$49</c:f>
              <c:numCache>
                <c:formatCode>0.00_ </c:formatCode>
                <c:ptCount val="1"/>
                <c:pt idx="0">
                  <c:v>1.61</c:v>
                </c:pt>
              </c:numCache>
            </c:numRef>
          </c:yVal>
        </c:ser>
        <c:ser>
          <c:idx val="42"/>
          <c:order val="42"/>
          <c:tx>
            <c:strRef>
              <c:f>合計特殊出生率!$AU$50</c:f>
              <c:strCache>
                <c:ptCount val="1"/>
                <c:pt idx="0">
                  <c:v>長　崎</c:v>
                </c:pt>
              </c:strCache>
            </c:strRef>
          </c:tx>
          <c:spPr>
            <a:ln w="28575">
              <a:noFill/>
            </a:ln>
          </c:spPr>
          <c:marker>
            <c:symbol val="none"/>
          </c:marker>
          <c:dLbls>
            <c:dLbl>
              <c:idx val="0"/>
              <c:layout>
                <c:manualLayout>
                  <c:x val="-3.3494542273080775E-2"/>
                  <c:y val="-1.5118161474121919E-2"/>
                </c:manualLayout>
              </c:layout>
              <c:tx>
                <c:rich>
                  <a:bodyPr/>
                  <a:lstStyle/>
                  <a:p>
                    <a:r>
                      <a:rPr lang="ja-JP" altLang="en-US" sz="600" dirty="0" smtClean="0"/>
                      <a:t>長</a:t>
                    </a:r>
                    <a:r>
                      <a:rPr lang="ja-JP" altLang="en-US" dirty="0" smtClean="0"/>
                      <a:t>崎</a:t>
                    </a:r>
                    <a:endParaRPr lang="ja-JP" altLang="en-US" dirty="0"/>
                  </a:p>
                </c:rich>
              </c:tx>
              <c:showSerName val="1"/>
            </c:dLbl>
            <c:txPr>
              <a:bodyPr/>
              <a:lstStyle/>
              <a:p>
                <a:pPr>
                  <a:defRPr sz="600" baseline="0"/>
                </a:pPr>
                <a:endParaRPr lang="ja-JP"/>
              </a:p>
            </c:txPr>
            <c:showSerName val="1"/>
          </c:dLbls>
          <c:xVal>
            <c:numRef>
              <c:f>合計特殊出生率!$AX$50</c:f>
              <c:numCache>
                <c:formatCode>General</c:formatCode>
                <c:ptCount val="1"/>
                <c:pt idx="0">
                  <c:v>44.8</c:v>
                </c:pt>
              </c:numCache>
            </c:numRef>
          </c:xVal>
          <c:yVal>
            <c:numRef>
              <c:f>合計特殊出生率!$AV$50</c:f>
              <c:numCache>
                <c:formatCode>0.00_ </c:formatCode>
                <c:ptCount val="1"/>
                <c:pt idx="0">
                  <c:v>1.6300000000000001</c:v>
                </c:pt>
              </c:numCache>
            </c:numRef>
          </c:yVal>
        </c:ser>
        <c:ser>
          <c:idx val="43"/>
          <c:order val="43"/>
          <c:tx>
            <c:strRef>
              <c:f>合計特殊出生率!$AU$51</c:f>
              <c:strCache>
                <c:ptCount val="1"/>
                <c:pt idx="0">
                  <c:v>熊　本</c:v>
                </c:pt>
              </c:strCache>
            </c:strRef>
          </c:tx>
          <c:spPr>
            <a:ln w="28575">
              <a:noFill/>
            </a:ln>
          </c:spPr>
          <c:marker>
            <c:symbol val="none"/>
          </c:marker>
          <c:dLbls>
            <c:dLbl>
              <c:idx val="0"/>
              <c:layout>
                <c:manualLayout>
                  <c:x val="-1.3588575034872718E-2"/>
                  <c:y val="5.039122637167299E-3"/>
                </c:manualLayout>
              </c:layout>
              <c:tx>
                <c:rich>
                  <a:bodyPr/>
                  <a:lstStyle/>
                  <a:p>
                    <a:r>
                      <a:rPr lang="ja-JP" altLang="en-US" sz="600" dirty="0" smtClean="0"/>
                      <a:t>熊</a:t>
                    </a:r>
                    <a:r>
                      <a:rPr lang="ja-JP" altLang="en-US" dirty="0" smtClean="0"/>
                      <a:t>本</a:t>
                    </a:r>
                    <a:endParaRPr lang="ja-JP" altLang="en-US" dirty="0"/>
                  </a:p>
                </c:rich>
              </c:tx>
              <c:showSerName val="1"/>
            </c:dLbl>
            <c:txPr>
              <a:bodyPr/>
              <a:lstStyle/>
              <a:p>
                <a:pPr>
                  <a:defRPr sz="600" baseline="0"/>
                </a:pPr>
                <a:endParaRPr lang="ja-JP"/>
              </a:p>
            </c:txPr>
            <c:showSerName val="1"/>
          </c:dLbls>
          <c:xVal>
            <c:numRef>
              <c:f>合計特殊出生率!$AX$51</c:f>
              <c:numCache>
                <c:formatCode>General</c:formatCode>
                <c:ptCount val="1"/>
                <c:pt idx="0">
                  <c:v>60.1</c:v>
                </c:pt>
              </c:numCache>
            </c:numRef>
          </c:xVal>
          <c:yVal>
            <c:numRef>
              <c:f>合計特殊出生率!$AV$51</c:f>
              <c:numCache>
                <c:formatCode>0.00_ </c:formatCode>
                <c:ptCount val="1"/>
                <c:pt idx="0">
                  <c:v>1.62</c:v>
                </c:pt>
              </c:numCache>
            </c:numRef>
          </c:yVal>
        </c:ser>
        <c:ser>
          <c:idx val="44"/>
          <c:order val="44"/>
          <c:tx>
            <c:strRef>
              <c:f>合計特殊出生率!$AU$52</c:f>
              <c:strCache>
                <c:ptCount val="1"/>
                <c:pt idx="0">
                  <c:v>大　分</c:v>
                </c:pt>
              </c:strCache>
            </c:strRef>
          </c:tx>
          <c:spPr>
            <a:ln w="28575">
              <a:noFill/>
            </a:ln>
          </c:spPr>
          <c:marker>
            <c:symbol val="none"/>
          </c:marker>
          <c:dLbls>
            <c:dLbl>
              <c:idx val="0"/>
              <c:layout>
                <c:manualLayout>
                  <c:x val="-2.1478516275969414E-2"/>
                  <c:y val="-1.2807307124605202E-2"/>
                </c:manualLayout>
              </c:layout>
              <c:tx>
                <c:rich>
                  <a:bodyPr/>
                  <a:lstStyle/>
                  <a:p>
                    <a:r>
                      <a:rPr lang="ja-JP" altLang="en-US" dirty="0" smtClean="0"/>
                      <a:t>大分</a:t>
                    </a:r>
                    <a:endParaRPr lang="ja-JP" altLang="en-US" dirty="0"/>
                  </a:p>
                </c:rich>
              </c:tx>
              <c:showSerName val="1"/>
            </c:dLbl>
            <c:txPr>
              <a:bodyPr/>
              <a:lstStyle/>
              <a:p>
                <a:pPr>
                  <a:defRPr sz="500" baseline="0"/>
                </a:pPr>
                <a:endParaRPr lang="ja-JP"/>
              </a:p>
            </c:txPr>
            <c:showSerName val="1"/>
          </c:dLbls>
          <c:xVal>
            <c:numRef>
              <c:f>合計特殊出生率!$AX$52</c:f>
              <c:numCache>
                <c:formatCode>General</c:formatCode>
                <c:ptCount val="1"/>
                <c:pt idx="0">
                  <c:v>39.1</c:v>
                </c:pt>
              </c:numCache>
            </c:numRef>
          </c:xVal>
          <c:yVal>
            <c:numRef>
              <c:f>合計特殊出生率!$AV$52</c:f>
              <c:numCache>
                <c:formatCode>0.00_ </c:formatCode>
                <c:ptCount val="1"/>
                <c:pt idx="0">
                  <c:v>1.53</c:v>
                </c:pt>
              </c:numCache>
            </c:numRef>
          </c:yVal>
        </c:ser>
        <c:ser>
          <c:idx val="45"/>
          <c:order val="45"/>
          <c:tx>
            <c:strRef>
              <c:f>合計特殊出生率!$AU$53</c:f>
              <c:strCache>
                <c:ptCount val="1"/>
                <c:pt idx="0">
                  <c:v>宮　崎</c:v>
                </c:pt>
              </c:strCache>
            </c:strRef>
          </c:tx>
          <c:spPr>
            <a:ln w="28575">
              <a:noFill/>
            </a:ln>
          </c:spPr>
          <c:marker>
            <c:symbol val="none"/>
          </c:marker>
          <c:dLbls>
            <c:dLbl>
              <c:idx val="0"/>
              <c:layout>
                <c:manualLayout>
                  <c:x val="-2.8363360861138887E-2"/>
                  <c:y val="-2.0156490548669196E-2"/>
                </c:manualLayout>
              </c:layout>
              <c:tx>
                <c:rich>
                  <a:bodyPr/>
                  <a:lstStyle/>
                  <a:p>
                    <a:r>
                      <a:rPr lang="ja-JP" altLang="en-US" sz="600" dirty="0" smtClean="0"/>
                      <a:t>宮</a:t>
                    </a:r>
                    <a:r>
                      <a:rPr lang="ja-JP" altLang="en-US" dirty="0" smtClean="0"/>
                      <a:t>崎</a:t>
                    </a:r>
                    <a:endParaRPr lang="ja-JP" altLang="en-US" dirty="0"/>
                  </a:p>
                </c:rich>
              </c:tx>
              <c:showSerName val="1"/>
            </c:dLbl>
            <c:txPr>
              <a:bodyPr/>
              <a:lstStyle/>
              <a:p>
                <a:pPr>
                  <a:defRPr sz="600" baseline="0"/>
                </a:pPr>
                <a:endParaRPr lang="ja-JP"/>
              </a:p>
            </c:txPr>
            <c:showSerName val="1"/>
          </c:dLbls>
          <c:xVal>
            <c:numRef>
              <c:f>合計特殊出生率!$AX$53</c:f>
              <c:numCache>
                <c:formatCode>General</c:formatCode>
                <c:ptCount val="1"/>
                <c:pt idx="0">
                  <c:v>36.1</c:v>
                </c:pt>
              </c:numCache>
            </c:numRef>
          </c:xVal>
          <c:yVal>
            <c:numRef>
              <c:f>合計特殊出生率!$AV$53</c:f>
              <c:numCache>
                <c:formatCode>0.00_ </c:formatCode>
                <c:ptCount val="1"/>
                <c:pt idx="0">
                  <c:v>1.6700000000000021</c:v>
                </c:pt>
              </c:numCache>
            </c:numRef>
          </c:yVal>
        </c:ser>
        <c:ser>
          <c:idx val="46"/>
          <c:order val="46"/>
          <c:tx>
            <c:strRef>
              <c:f>合計特殊出生率!$AU$54</c:f>
              <c:strCache>
                <c:ptCount val="1"/>
                <c:pt idx="0">
                  <c:v>鹿児島</c:v>
                </c:pt>
              </c:strCache>
            </c:strRef>
          </c:tx>
          <c:spPr>
            <a:ln w="28575">
              <a:noFill/>
            </a:ln>
          </c:spPr>
          <c:marker>
            <c:symbol val="none"/>
          </c:marker>
          <c:dLbls>
            <c:dLbl>
              <c:idx val="0"/>
              <c:layout>
                <c:manualLayout>
                  <c:x val="-1.4852323507264599E-2"/>
                  <c:y val="-1.826503404383643E-2"/>
                </c:manualLayout>
              </c:layout>
              <c:showSerName val="1"/>
            </c:dLbl>
            <c:txPr>
              <a:bodyPr/>
              <a:lstStyle/>
              <a:p>
                <a:pPr>
                  <a:defRPr sz="600" baseline="0"/>
                </a:pPr>
                <a:endParaRPr lang="ja-JP"/>
              </a:p>
            </c:txPr>
            <c:showSerName val="1"/>
          </c:dLbls>
          <c:xVal>
            <c:numRef>
              <c:f>合計特殊出生率!$AX$54</c:f>
              <c:numCache>
                <c:formatCode>General</c:formatCode>
                <c:ptCount val="1"/>
                <c:pt idx="0">
                  <c:v>54.1</c:v>
                </c:pt>
              </c:numCache>
            </c:numRef>
          </c:xVal>
          <c:yVal>
            <c:numRef>
              <c:f>合計特殊出生率!$AV$54</c:f>
              <c:numCache>
                <c:formatCode>0.00_ </c:formatCode>
                <c:ptCount val="1"/>
                <c:pt idx="0">
                  <c:v>1.6400000000000001</c:v>
                </c:pt>
              </c:numCache>
            </c:numRef>
          </c:yVal>
        </c:ser>
        <c:ser>
          <c:idx val="47"/>
          <c:order val="47"/>
          <c:tx>
            <c:strRef>
              <c:f>合計特殊出生率!$AU$55</c:f>
              <c:strCache>
                <c:ptCount val="1"/>
                <c:pt idx="0">
                  <c:v>沖　縄</c:v>
                </c:pt>
              </c:strCache>
            </c:strRef>
          </c:tx>
          <c:spPr>
            <a:ln w="28575">
              <a:noFill/>
            </a:ln>
          </c:spPr>
          <c:marker>
            <c:symbol val="none"/>
          </c:marker>
          <c:dLbls>
            <c:dLbl>
              <c:idx val="0"/>
              <c:layout>
                <c:manualLayout>
                  <c:x val="-1.2248060400696216E-2"/>
                  <c:y val="-2.0156490548669196E-2"/>
                </c:manualLayout>
              </c:layout>
              <c:tx>
                <c:rich>
                  <a:bodyPr/>
                  <a:lstStyle/>
                  <a:p>
                    <a:r>
                      <a:rPr lang="ja-JP" altLang="en-US" sz="600" dirty="0" smtClean="0"/>
                      <a:t>沖</a:t>
                    </a:r>
                    <a:r>
                      <a:rPr lang="ja-JP" altLang="en-US" dirty="0" smtClean="0"/>
                      <a:t>縄</a:t>
                    </a:r>
                    <a:endParaRPr lang="ja-JP" altLang="en-US" dirty="0"/>
                  </a:p>
                </c:rich>
              </c:tx>
              <c:showSerName val="1"/>
            </c:dLbl>
            <c:txPr>
              <a:bodyPr/>
              <a:lstStyle/>
              <a:p>
                <a:pPr>
                  <a:defRPr sz="600" baseline="0"/>
                </a:pPr>
                <a:endParaRPr lang="ja-JP"/>
              </a:p>
            </c:txPr>
            <c:showSerName val="1"/>
          </c:dLbls>
          <c:xVal>
            <c:numRef>
              <c:f>合計特殊出生率!$AX$55</c:f>
              <c:numCache>
                <c:formatCode>General</c:formatCode>
                <c:ptCount val="1"/>
                <c:pt idx="0">
                  <c:v>54.2</c:v>
                </c:pt>
              </c:numCache>
            </c:numRef>
          </c:xVal>
          <c:yVal>
            <c:numRef>
              <c:f>合計特殊出生率!$AV$55</c:f>
              <c:numCache>
                <c:formatCode>0.00_ </c:formatCode>
                <c:ptCount val="1"/>
                <c:pt idx="0">
                  <c:v>1.9000000000000001</c:v>
                </c:pt>
              </c:numCache>
            </c:numRef>
          </c:yVal>
        </c:ser>
        <c:ser>
          <c:idx val="48"/>
          <c:order val="48"/>
          <c:tx>
            <c:v>人口規模</c:v>
          </c:tx>
          <c:spPr>
            <a:ln w="28575">
              <a:noFill/>
            </a:ln>
          </c:spPr>
          <c:marker>
            <c:symbol val="circle"/>
            <c:size val="3"/>
            <c:spPr>
              <a:solidFill>
                <a:srgbClr val="00B853"/>
              </a:solidFill>
              <a:ln w="3175">
                <a:solidFill>
                  <a:srgbClr val="006600"/>
                </a:solidFill>
              </a:ln>
            </c:spPr>
          </c:marker>
          <c:dPt>
            <c:idx val="0"/>
            <c:marker>
              <c:symbol val="circle"/>
              <c:size val="5"/>
              <c:spPr>
                <a:solidFill>
                  <a:srgbClr val="FF0000"/>
                </a:solidFill>
                <a:ln w="3175">
                  <a:solidFill>
                    <a:srgbClr val="FF0000"/>
                  </a:solidFill>
                </a:ln>
              </c:spPr>
            </c:marker>
          </c:dPt>
          <c:dPt>
            <c:idx val="13"/>
            <c:marker>
              <c:symbol val="circle"/>
              <c:size val="4"/>
            </c:marker>
          </c:dPt>
          <c:dPt>
            <c:idx val="47"/>
            <c:marker>
              <c:symbol val="circle"/>
              <c:size val="4"/>
            </c:marker>
          </c:dPt>
          <c:dLbls>
            <c:delete val="1"/>
          </c:dLbls>
          <c:trendline>
            <c:trendlineType val="linear"/>
            <c:dispRSqr val="1"/>
            <c:dispEq val="1"/>
            <c:trendlineLbl>
              <c:layout>
                <c:manualLayout>
                  <c:x val="-5.3077242960658695E-2"/>
                  <c:y val="4.4664878505562847E-2"/>
                </c:manualLayout>
              </c:layout>
              <c:tx>
                <c:rich>
                  <a:bodyPr/>
                  <a:lstStyle/>
                  <a:p>
                    <a:pPr>
                      <a:lnSpc>
                        <a:spcPts val="800"/>
                      </a:lnSpc>
                      <a:defRPr sz="700"/>
                    </a:pPr>
                    <a:r>
                      <a:rPr lang="en-US" altLang="en-US" baseline="0" dirty="0"/>
                      <a:t>y = -0.0007x + </a:t>
                    </a:r>
                    <a:r>
                      <a:rPr lang="en-US" altLang="en-US" sz="700" baseline="0" dirty="0"/>
                      <a:t>1.5326</a:t>
                    </a:r>
                    <a:r>
                      <a:rPr lang="en-US" altLang="en-US" baseline="0" dirty="0"/>
                      <a:t>
R² = 0.3578</a:t>
                    </a:r>
                    <a:endParaRPr lang="en-US" altLang="en-US" dirty="0"/>
                  </a:p>
                </c:rich>
              </c:tx>
              <c:numFmt formatCode="General" sourceLinked="0"/>
            </c:trendlineLbl>
          </c:trendline>
          <c:xVal>
            <c:numRef>
              <c:f>合計特殊出生率!$AX$8:$AX$55</c:f>
              <c:numCache>
                <c:formatCode>General</c:formatCode>
                <c:ptCount val="48"/>
                <c:pt idx="0">
                  <c:v>102.6</c:v>
                </c:pt>
                <c:pt idx="1">
                  <c:v>194.4</c:v>
                </c:pt>
                <c:pt idx="2">
                  <c:v>44.4</c:v>
                </c:pt>
                <c:pt idx="3">
                  <c:v>42.2</c:v>
                </c:pt>
                <c:pt idx="4">
                  <c:v>88.4</c:v>
                </c:pt>
                <c:pt idx="5">
                  <c:v>31.8</c:v>
                </c:pt>
                <c:pt idx="6">
                  <c:v>36.6</c:v>
                </c:pt>
                <c:pt idx="7">
                  <c:v>64.8</c:v>
                </c:pt>
                <c:pt idx="8">
                  <c:v>107.8</c:v>
                </c:pt>
                <c:pt idx="9">
                  <c:v>73.5</c:v>
                </c:pt>
                <c:pt idx="10">
                  <c:v>71.400000000000006</c:v>
                </c:pt>
                <c:pt idx="11">
                  <c:v>290.10000000000002</c:v>
                </c:pt>
                <c:pt idx="12">
                  <c:v>243.2</c:v>
                </c:pt>
                <c:pt idx="13">
                  <c:v>598.20000000000005</c:v>
                </c:pt>
                <c:pt idx="14">
                  <c:v>381.4</c:v>
                </c:pt>
                <c:pt idx="15">
                  <c:v>78.900000000000006</c:v>
                </c:pt>
                <c:pt idx="16">
                  <c:v>37.1</c:v>
                </c:pt>
                <c:pt idx="17">
                  <c:v>42</c:v>
                </c:pt>
                <c:pt idx="18">
                  <c:v>27.2</c:v>
                </c:pt>
                <c:pt idx="19">
                  <c:v>29.8</c:v>
                </c:pt>
                <c:pt idx="20">
                  <c:v>72.099999999999994</c:v>
                </c:pt>
                <c:pt idx="21">
                  <c:v>73.099999999999994</c:v>
                </c:pt>
                <c:pt idx="22">
                  <c:v>134.30000000000001</c:v>
                </c:pt>
                <c:pt idx="23">
                  <c:v>302.5</c:v>
                </c:pt>
                <c:pt idx="24">
                  <c:v>66.2</c:v>
                </c:pt>
                <c:pt idx="25">
                  <c:v>54.9</c:v>
                </c:pt>
                <c:pt idx="26">
                  <c:v>101.5</c:v>
                </c:pt>
                <c:pt idx="27">
                  <c:v>350.5</c:v>
                </c:pt>
                <c:pt idx="28">
                  <c:v>207.7</c:v>
                </c:pt>
                <c:pt idx="29">
                  <c:v>49.6</c:v>
                </c:pt>
                <c:pt idx="30">
                  <c:v>32.300000000000004</c:v>
                </c:pt>
                <c:pt idx="31">
                  <c:v>19</c:v>
                </c:pt>
                <c:pt idx="32">
                  <c:v>21.6</c:v>
                </c:pt>
                <c:pt idx="33">
                  <c:v>68.7</c:v>
                </c:pt>
                <c:pt idx="34">
                  <c:v>103.5</c:v>
                </c:pt>
                <c:pt idx="35">
                  <c:v>46.1</c:v>
                </c:pt>
                <c:pt idx="36">
                  <c:v>25.4</c:v>
                </c:pt>
                <c:pt idx="37">
                  <c:v>33.5</c:v>
                </c:pt>
                <c:pt idx="38">
                  <c:v>46.8</c:v>
                </c:pt>
                <c:pt idx="39">
                  <c:v>23.8</c:v>
                </c:pt>
                <c:pt idx="40">
                  <c:v>191.6</c:v>
                </c:pt>
                <c:pt idx="41">
                  <c:v>28.1</c:v>
                </c:pt>
                <c:pt idx="42">
                  <c:v>44.8</c:v>
                </c:pt>
                <c:pt idx="43">
                  <c:v>60.1</c:v>
                </c:pt>
                <c:pt idx="44">
                  <c:v>39.1</c:v>
                </c:pt>
                <c:pt idx="45">
                  <c:v>36.1</c:v>
                </c:pt>
                <c:pt idx="46">
                  <c:v>54.1</c:v>
                </c:pt>
                <c:pt idx="47">
                  <c:v>54.2</c:v>
                </c:pt>
              </c:numCache>
            </c:numRef>
          </c:xVal>
          <c:yVal>
            <c:numRef>
              <c:f>合計特殊出生率!$AV$8:$AV$55</c:f>
              <c:numCache>
                <c:formatCode>0.00_ </c:formatCode>
                <c:ptCount val="48"/>
                <c:pt idx="0">
                  <c:v>1.41</c:v>
                </c:pt>
                <c:pt idx="1">
                  <c:v>1.26</c:v>
                </c:pt>
                <c:pt idx="2">
                  <c:v>1.36</c:v>
                </c:pt>
                <c:pt idx="3">
                  <c:v>1.44</c:v>
                </c:pt>
                <c:pt idx="4">
                  <c:v>1.3</c:v>
                </c:pt>
                <c:pt idx="5">
                  <c:v>1.37</c:v>
                </c:pt>
                <c:pt idx="6">
                  <c:v>1.44</c:v>
                </c:pt>
                <c:pt idx="7">
                  <c:v>1.41</c:v>
                </c:pt>
                <c:pt idx="8">
                  <c:v>1.41</c:v>
                </c:pt>
                <c:pt idx="9">
                  <c:v>1.43</c:v>
                </c:pt>
                <c:pt idx="10">
                  <c:v>1.3900000000000001</c:v>
                </c:pt>
                <c:pt idx="11">
                  <c:v>1.29</c:v>
                </c:pt>
                <c:pt idx="12">
                  <c:v>1.31</c:v>
                </c:pt>
                <c:pt idx="13">
                  <c:v>1.0900000000000001</c:v>
                </c:pt>
                <c:pt idx="14">
                  <c:v>1.3</c:v>
                </c:pt>
                <c:pt idx="15">
                  <c:v>1.43</c:v>
                </c:pt>
                <c:pt idx="16">
                  <c:v>1.42</c:v>
                </c:pt>
                <c:pt idx="17">
                  <c:v>1.47</c:v>
                </c:pt>
                <c:pt idx="18">
                  <c:v>1.6</c:v>
                </c:pt>
                <c:pt idx="19">
                  <c:v>1.43</c:v>
                </c:pt>
                <c:pt idx="20">
                  <c:v>1.51</c:v>
                </c:pt>
                <c:pt idx="21">
                  <c:v>1.45</c:v>
                </c:pt>
                <c:pt idx="22">
                  <c:v>1.52</c:v>
                </c:pt>
                <c:pt idx="23">
                  <c:v>1.46</c:v>
                </c:pt>
                <c:pt idx="24">
                  <c:v>1.47</c:v>
                </c:pt>
                <c:pt idx="25">
                  <c:v>1.53</c:v>
                </c:pt>
                <c:pt idx="26">
                  <c:v>1.23</c:v>
                </c:pt>
                <c:pt idx="27">
                  <c:v>1.3</c:v>
                </c:pt>
                <c:pt idx="28">
                  <c:v>1.4</c:v>
                </c:pt>
                <c:pt idx="29">
                  <c:v>1.32</c:v>
                </c:pt>
                <c:pt idx="30">
                  <c:v>1.53</c:v>
                </c:pt>
                <c:pt idx="31">
                  <c:v>1.57</c:v>
                </c:pt>
                <c:pt idx="32">
                  <c:v>1.6800000000000062</c:v>
                </c:pt>
                <c:pt idx="33">
                  <c:v>1.47</c:v>
                </c:pt>
                <c:pt idx="34">
                  <c:v>1.54</c:v>
                </c:pt>
                <c:pt idx="35">
                  <c:v>1.52</c:v>
                </c:pt>
                <c:pt idx="36">
                  <c:v>1.44</c:v>
                </c:pt>
                <c:pt idx="37">
                  <c:v>1.56</c:v>
                </c:pt>
                <c:pt idx="38">
                  <c:v>1.52</c:v>
                </c:pt>
                <c:pt idx="39">
                  <c:v>1.43</c:v>
                </c:pt>
                <c:pt idx="40">
                  <c:v>1.43</c:v>
                </c:pt>
                <c:pt idx="41">
                  <c:v>1.61</c:v>
                </c:pt>
                <c:pt idx="42">
                  <c:v>1.6300000000000001</c:v>
                </c:pt>
                <c:pt idx="43">
                  <c:v>1.62</c:v>
                </c:pt>
                <c:pt idx="44">
                  <c:v>1.53</c:v>
                </c:pt>
                <c:pt idx="45">
                  <c:v>1.6700000000000021</c:v>
                </c:pt>
                <c:pt idx="46">
                  <c:v>1.6400000000000001</c:v>
                </c:pt>
                <c:pt idx="47">
                  <c:v>1.9000000000000001</c:v>
                </c:pt>
              </c:numCache>
            </c:numRef>
          </c:yVal>
        </c:ser>
        <c:dLbls>
          <c:showVal val="1"/>
        </c:dLbls>
        <c:axId val="200999680"/>
        <c:axId val="201001600"/>
      </c:scatterChart>
      <c:valAx>
        <c:axId val="200999680"/>
        <c:scaling>
          <c:orientation val="minMax"/>
          <c:max val="600"/>
        </c:scaling>
        <c:axPos val="b"/>
        <c:numFmt formatCode="General" sourceLinked="1"/>
        <c:tickLblPos val="nextTo"/>
        <c:spPr>
          <a:ln w="25400">
            <a:solidFill>
              <a:srgbClr val="0000FF"/>
            </a:solidFill>
          </a:ln>
        </c:spPr>
        <c:txPr>
          <a:bodyPr/>
          <a:lstStyle/>
          <a:p>
            <a:pPr>
              <a:defRPr sz="800" baseline="0"/>
            </a:pPr>
            <a:endParaRPr lang="ja-JP"/>
          </a:p>
        </c:txPr>
        <c:crossAx val="201001600"/>
        <c:crossesAt val="1"/>
        <c:crossBetween val="midCat"/>
        <c:dispUnits>
          <c:builtInUnit val="hundreds"/>
        </c:dispUnits>
      </c:valAx>
      <c:valAx>
        <c:axId val="201001600"/>
        <c:scaling>
          <c:orientation val="minMax"/>
          <c:min val="1"/>
        </c:scaling>
        <c:axPos val="l"/>
        <c:majorGridlines>
          <c:spPr>
            <a:ln w="3175">
              <a:prstDash val="sysDash"/>
            </a:ln>
          </c:spPr>
        </c:majorGridlines>
        <c:numFmt formatCode="0.00_ " sourceLinked="1"/>
        <c:tickLblPos val="nextTo"/>
        <c:spPr>
          <a:ln w="25400">
            <a:solidFill>
              <a:srgbClr val="0000FF"/>
            </a:solidFill>
          </a:ln>
        </c:spPr>
        <c:txPr>
          <a:bodyPr/>
          <a:lstStyle/>
          <a:p>
            <a:pPr>
              <a:defRPr sz="800" baseline="0">
                <a:latin typeface="+mn-ea"/>
                <a:ea typeface="+mn-ea"/>
              </a:defRPr>
            </a:pPr>
            <a:endParaRPr lang="ja-JP"/>
          </a:p>
        </c:txPr>
        <c:crossAx val="200999680"/>
        <c:crossesAt val="0"/>
        <c:crossBetween val="midCat"/>
      </c:valAx>
    </c:plotArea>
    <c:plotVisOnly val="1"/>
    <c:dispBlanksAs val="gap"/>
  </c:chart>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8.8722892458738378E-2"/>
          <c:y val="0.10238988632940833"/>
          <c:w val="0.86679791668335304"/>
          <c:h val="0.79969080012130866"/>
        </c:manualLayout>
      </c:layout>
      <c:scatterChart>
        <c:scatterStyle val="lineMarker"/>
        <c:ser>
          <c:idx val="0"/>
          <c:order val="0"/>
          <c:tx>
            <c:strRef>
              <c:f>合計特殊出生率!$AU$8</c:f>
              <c:strCache>
                <c:ptCount val="1"/>
                <c:pt idx="0">
                  <c:v>全　国</c:v>
                </c:pt>
              </c:strCache>
            </c:strRef>
          </c:tx>
          <c:spPr>
            <a:ln w="28575">
              <a:noFill/>
            </a:ln>
          </c:spPr>
          <c:marker>
            <c:symbol val="none"/>
          </c:marker>
          <c:dLbls>
            <c:dLbl>
              <c:idx val="0"/>
              <c:layout>
                <c:manualLayout>
                  <c:x val="-4.1811480464151576E-2"/>
                  <c:y val="-2.3177604890747844E-2"/>
                </c:manualLayout>
              </c:layout>
              <c:tx>
                <c:rich>
                  <a:bodyPr/>
                  <a:lstStyle/>
                  <a:p>
                    <a:r>
                      <a:rPr lang="ja-JP" altLang="en-US" b="1" dirty="0" smtClean="0">
                        <a:solidFill>
                          <a:srgbClr val="FF0000"/>
                        </a:solidFill>
                      </a:rPr>
                      <a:t>全</a:t>
                    </a:r>
                    <a:r>
                      <a:rPr lang="ja-JP" altLang="en-US" dirty="0" smtClean="0"/>
                      <a:t>国</a:t>
                    </a:r>
                    <a:endParaRPr lang="ja-JP" altLang="en-US" dirty="0"/>
                  </a:p>
                </c:rich>
              </c:tx>
              <c:showSerName val="1"/>
            </c:dLbl>
            <c:spPr>
              <a:ln>
                <a:noFill/>
              </a:ln>
            </c:spPr>
            <c:txPr>
              <a:bodyPr/>
              <a:lstStyle/>
              <a:p>
                <a:pPr>
                  <a:defRPr sz="600" b="1" baseline="0">
                    <a:solidFill>
                      <a:srgbClr val="FF0000"/>
                    </a:solidFill>
                  </a:defRPr>
                </a:pPr>
                <a:endParaRPr lang="ja-JP"/>
              </a:p>
            </c:txPr>
            <c:showSerName val="1"/>
          </c:dLbls>
          <c:xVal>
            <c:numRef>
              <c:f>合計特殊出生率!$BF$8</c:f>
              <c:numCache>
                <c:formatCode>General</c:formatCode>
                <c:ptCount val="1"/>
                <c:pt idx="0">
                  <c:v>24.1</c:v>
                </c:pt>
              </c:numCache>
            </c:numRef>
          </c:xVal>
          <c:yVal>
            <c:numRef>
              <c:f>合計特殊出生率!$AV$8</c:f>
              <c:numCache>
                <c:formatCode>0.00_ </c:formatCode>
                <c:ptCount val="1"/>
                <c:pt idx="0">
                  <c:v>1.41</c:v>
                </c:pt>
              </c:numCache>
            </c:numRef>
          </c:yVal>
        </c:ser>
        <c:ser>
          <c:idx val="1"/>
          <c:order val="1"/>
          <c:tx>
            <c:strRef>
              <c:f>合計特殊出生率!$AU$9</c:f>
              <c:strCache>
                <c:ptCount val="1"/>
                <c:pt idx="0">
                  <c:v>北海道</c:v>
                </c:pt>
              </c:strCache>
            </c:strRef>
          </c:tx>
          <c:spPr>
            <a:ln w="28575">
              <a:noFill/>
            </a:ln>
          </c:spPr>
          <c:marker>
            <c:symbol val="none"/>
          </c:marker>
          <c:dLbls>
            <c:dLbl>
              <c:idx val="0"/>
              <c:layout>
                <c:manualLayout>
                  <c:x val="-4.7673436211190572E-2"/>
                  <c:y val="2.6454352294189552E-2"/>
                </c:manualLayout>
              </c:layout>
              <c:showSerName val="1"/>
            </c:dLbl>
            <c:txPr>
              <a:bodyPr/>
              <a:lstStyle/>
              <a:p>
                <a:pPr>
                  <a:defRPr sz="600" baseline="0"/>
                </a:pPr>
                <a:endParaRPr lang="ja-JP"/>
              </a:p>
            </c:txPr>
            <c:showSerName val="1"/>
          </c:dLbls>
          <c:xVal>
            <c:numRef>
              <c:f>合計特殊出生率!$BF$9</c:f>
              <c:numCache>
                <c:formatCode>0.0_ </c:formatCode>
                <c:ptCount val="1"/>
                <c:pt idx="0">
                  <c:v>26</c:v>
                </c:pt>
              </c:numCache>
            </c:numRef>
          </c:xVal>
          <c:yVal>
            <c:numRef>
              <c:f>合計特殊出生率!$AV$9</c:f>
              <c:numCache>
                <c:formatCode>0.00_ </c:formatCode>
                <c:ptCount val="1"/>
                <c:pt idx="0">
                  <c:v>1.26</c:v>
                </c:pt>
              </c:numCache>
            </c:numRef>
          </c:yVal>
        </c:ser>
        <c:ser>
          <c:idx val="2"/>
          <c:order val="2"/>
          <c:tx>
            <c:strRef>
              <c:f>合計特殊出生率!$AU$10</c:f>
              <c:strCache>
                <c:ptCount val="1"/>
                <c:pt idx="0">
                  <c:v>青　森</c:v>
                </c:pt>
              </c:strCache>
            </c:strRef>
          </c:tx>
          <c:spPr>
            <a:ln w="28575">
              <a:noFill/>
            </a:ln>
          </c:spPr>
          <c:marker>
            <c:symbol val="none"/>
          </c:marker>
          <c:dLbls>
            <c:dLbl>
              <c:idx val="0"/>
              <c:layout>
                <c:manualLayout>
                  <c:x val="-4.1316978049698617E-2"/>
                  <c:y val="2.6455393845128385E-2"/>
                </c:manualLayout>
              </c:layout>
              <c:tx>
                <c:rich>
                  <a:bodyPr/>
                  <a:lstStyle/>
                  <a:p>
                    <a:r>
                      <a:rPr lang="ja-JP" altLang="en-US" sz="600" smtClean="0"/>
                      <a:t>青</a:t>
                    </a:r>
                    <a:r>
                      <a:rPr lang="ja-JP" altLang="en-US" smtClean="0"/>
                      <a:t>森</a:t>
                    </a:r>
                    <a:endParaRPr lang="ja-JP" altLang="en-US"/>
                  </a:p>
                </c:rich>
              </c:tx>
              <c:showSerName val="1"/>
            </c:dLbl>
            <c:txPr>
              <a:bodyPr/>
              <a:lstStyle/>
              <a:p>
                <a:pPr>
                  <a:defRPr sz="600" baseline="0"/>
                </a:pPr>
                <a:endParaRPr lang="ja-JP"/>
              </a:p>
            </c:txPr>
            <c:showSerName val="1"/>
          </c:dLbls>
          <c:xVal>
            <c:numRef>
              <c:f>合計特殊出生率!$BF$10</c:f>
              <c:numCache>
                <c:formatCode>0.0_ </c:formatCode>
                <c:ptCount val="1"/>
                <c:pt idx="0">
                  <c:v>27</c:v>
                </c:pt>
              </c:numCache>
            </c:numRef>
          </c:xVal>
          <c:yVal>
            <c:numRef>
              <c:f>合計特殊出生率!$AV$10</c:f>
              <c:numCache>
                <c:formatCode>0.00_ </c:formatCode>
                <c:ptCount val="1"/>
                <c:pt idx="0">
                  <c:v>1.36</c:v>
                </c:pt>
              </c:numCache>
            </c:numRef>
          </c:yVal>
        </c:ser>
        <c:ser>
          <c:idx val="3"/>
          <c:order val="3"/>
          <c:tx>
            <c:strRef>
              <c:f>合計特殊出生率!$AU$11</c:f>
              <c:strCache>
                <c:ptCount val="1"/>
                <c:pt idx="0">
                  <c:v>岩　手</c:v>
                </c:pt>
              </c:strCache>
            </c:strRef>
          </c:tx>
          <c:spPr>
            <a:ln w="28575">
              <a:noFill/>
            </a:ln>
          </c:spPr>
          <c:marker>
            <c:symbol val="none"/>
          </c:marker>
          <c:dLbls>
            <c:dLbl>
              <c:idx val="0"/>
              <c:layout>
                <c:manualLayout>
                  <c:x val="-3.6497331288589285E-2"/>
                  <c:y val="-1.7242181424286223E-2"/>
                </c:manualLayout>
              </c:layout>
              <c:tx>
                <c:rich>
                  <a:bodyPr/>
                  <a:lstStyle/>
                  <a:p>
                    <a:r>
                      <a:rPr lang="ja-JP" altLang="en-US" dirty="0" smtClean="0"/>
                      <a:t>岩手</a:t>
                    </a:r>
                    <a:endParaRPr lang="ja-JP" altLang="en-US" dirty="0"/>
                  </a:p>
                </c:rich>
              </c:tx>
              <c:dLblPos val="r"/>
              <c:showSerName val="1"/>
            </c:dLbl>
            <c:txPr>
              <a:bodyPr/>
              <a:lstStyle/>
              <a:p>
                <a:pPr>
                  <a:defRPr sz="500" baseline="0"/>
                </a:pPr>
                <a:endParaRPr lang="ja-JP"/>
              </a:p>
            </c:txPr>
            <c:dLblPos val="t"/>
            <c:showSerName val="1"/>
          </c:dLbls>
          <c:xVal>
            <c:numRef>
              <c:f>合計特殊出生率!$BF$11</c:f>
              <c:numCache>
                <c:formatCode>0.0_ </c:formatCode>
                <c:ptCount val="1"/>
                <c:pt idx="0">
                  <c:v>27.9</c:v>
                </c:pt>
              </c:numCache>
            </c:numRef>
          </c:xVal>
          <c:yVal>
            <c:numRef>
              <c:f>合計特殊出生率!$AV$11</c:f>
              <c:numCache>
                <c:formatCode>0.00_ </c:formatCode>
                <c:ptCount val="1"/>
                <c:pt idx="0">
                  <c:v>1.44</c:v>
                </c:pt>
              </c:numCache>
            </c:numRef>
          </c:yVal>
        </c:ser>
        <c:ser>
          <c:idx val="4"/>
          <c:order val="4"/>
          <c:tx>
            <c:strRef>
              <c:f>合計特殊出生率!$AU$12</c:f>
              <c:strCache>
                <c:ptCount val="1"/>
                <c:pt idx="0">
                  <c:v>宮　城</c:v>
                </c:pt>
              </c:strCache>
            </c:strRef>
          </c:tx>
          <c:spPr>
            <a:ln w="28575">
              <a:noFill/>
            </a:ln>
          </c:spPr>
          <c:marker>
            <c:symbol val="none"/>
          </c:marker>
          <c:dLbls>
            <c:dLbl>
              <c:idx val="0"/>
              <c:layout>
                <c:manualLayout>
                  <c:x val="-4.8285558127056941E-2"/>
                  <c:y val="2.7504076123674011E-2"/>
                </c:manualLayout>
              </c:layout>
              <c:tx>
                <c:rich>
                  <a:bodyPr/>
                  <a:lstStyle/>
                  <a:p>
                    <a:r>
                      <a:rPr lang="ja-JP" altLang="en-US" sz="600" dirty="0" smtClean="0"/>
                      <a:t>宮</a:t>
                    </a:r>
                    <a:r>
                      <a:rPr lang="ja-JP" altLang="en-US" dirty="0" smtClean="0"/>
                      <a:t>城</a:t>
                    </a:r>
                    <a:endParaRPr lang="ja-JP" altLang="en-US" dirty="0"/>
                  </a:p>
                </c:rich>
              </c:tx>
              <c:showSerName val="1"/>
            </c:dLbl>
            <c:txPr>
              <a:bodyPr/>
              <a:lstStyle/>
              <a:p>
                <a:pPr>
                  <a:defRPr sz="600" baseline="0"/>
                </a:pPr>
                <a:endParaRPr lang="ja-JP"/>
              </a:p>
            </c:txPr>
            <c:showSerName val="1"/>
          </c:dLbls>
          <c:xVal>
            <c:numRef>
              <c:f>合計特殊出生率!$BF$12</c:f>
              <c:numCache>
                <c:formatCode>0.0_ </c:formatCode>
                <c:ptCount val="1"/>
                <c:pt idx="0">
                  <c:v>23</c:v>
                </c:pt>
              </c:numCache>
            </c:numRef>
          </c:xVal>
          <c:yVal>
            <c:numRef>
              <c:f>合計特殊出生率!$AV$12</c:f>
              <c:numCache>
                <c:formatCode>0.00_ </c:formatCode>
                <c:ptCount val="1"/>
                <c:pt idx="0">
                  <c:v>1.3</c:v>
                </c:pt>
              </c:numCache>
            </c:numRef>
          </c:yVal>
        </c:ser>
        <c:ser>
          <c:idx val="5"/>
          <c:order val="5"/>
          <c:tx>
            <c:strRef>
              <c:f>合計特殊出生率!$AU$13</c:f>
              <c:strCache>
                <c:ptCount val="1"/>
                <c:pt idx="0">
                  <c:v>秋　田</c:v>
                </c:pt>
              </c:strCache>
            </c:strRef>
          </c:tx>
          <c:spPr>
            <a:ln w="28575">
              <a:noFill/>
            </a:ln>
          </c:spPr>
          <c:marker>
            <c:symbol val="none"/>
          </c:marker>
          <c:dLbls>
            <c:dLbl>
              <c:idx val="0"/>
              <c:layout>
                <c:manualLayout>
                  <c:x val="-2.8604061726714387E-2"/>
                  <c:y val="2.6455393845128385E-2"/>
                </c:manualLayout>
              </c:layout>
              <c:tx>
                <c:rich>
                  <a:bodyPr/>
                  <a:lstStyle/>
                  <a:p>
                    <a:r>
                      <a:rPr lang="ja-JP" altLang="en-US" sz="600" smtClean="0"/>
                      <a:t>秋</a:t>
                    </a:r>
                    <a:r>
                      <a:rPr lang="ja-JP" altLang="en-US" smtClean="0"/>
                      <a:t>田</a:t>
                    </a:r>
                    <a:endParaRPr lang="ja-JP" altLang="en-US" dirty="0"/>
                  </a:p>
                </c:rich>
              </c:tx>
              <c:showSerName val="1"/>
            </c:dLbl>
            <c:txPr>
              <a:bodyPr/>
              <a:lstStyle/>
              <a:p>
                <a:pPr>
                  <a:defRPr sz="600" baseline="0"/>
                </a:pPr>
                <a:endParaRPr lang="ja-JP"/>
              </a:p>
            </c:txPr>
            <c:showSerName val="1"/>
          </c:dLbls>
          <c:xVal>
            <c:numRef>
              <c:f>合計特殊出生率!$BF$13</c:f>
              <c:numCache>
                <c:formatCode>0.0_ </c:formatCode>
                <c:ptCount val="1"/>
                <c:pt idx="0">
                  <c:v>30.7</c:v>
                </c:pt>
              </c:numCache>
            </c:numRef>
          </c:xVal>
          <c:yVal>
            <c:numRef>
              <c:f>合計特殊出生率!$AV$13</c:f>
              <c:numCache>
                <c:formatCode>0.00_ </c:formatCode>
                <c:ptCount val="1"/>
                <c:pt idx="0">
                  <c:v>1.37</c:v>
                </c:pt>
              </c:numCache>
            </c:numRef>
          </c:yVal>
        </c:ser>
        <c:ser>
          <c:idx val="6"/>
          <c:order val="6"/>
          <c:tx>
            <c:strRef>
              <c:f>合計特殊出生率!$AU$14</c:f>
              <c:strCache>
                <c:ptCount val="1"/>
                <c:pt idx="0">
                  <c:v>山　形</c:v>
                </c:pt>
              </c:strCache>
            </c:strRef>
          </c:tx>
          <c:spPr>
            <a:ln w="28575">
              <a:noFill/>
            </a:ln>
          </c:spPr>
          <c:marker>
            <c:symbol val="none"/>
          </c:marker>
          <c:dLbls>
            <c:dLbl>
              <c:idx val="0"/>
              <c:layout>
                <c:manualLayout>
                  <c:x val="-2.5425832645968354E-2"/>
                  <c:y val="-1.7636929230085578E-2"/>
                </c:manualLayout>
              </c:layout>
              <c:tx>
                <c:rich>
                  <a:bodyPr/>
                  <a:lstStyle/>
                  <a:p>
                    <a:r>
                      <a:rPr lang="ja-JP" altLang="en-US" smtClean="0"/>
                      <a:t>山形</a:t>
                    </a:r>
                    <a:endParaRPr lang="ja-JP" altLang="en-US"/>
                  </a:p>
                </c:rich>
              </c:tx>
              <c:showSerName val="1"/>
            </c:dLbl>
            <c:txPr>
              <a:bodyPr/>
              <a:lstStyle/>
              <a:p>
                <a:pPr>
                  <a:defRPr sz="500" baseline="0"/>
                </a:pPr>
                <a:endParaRPr lang="ja-JP"/>
              </a:p>
            </c:txPr>
            <c:showSerName val="1"/>
          </c:dLbls>
          <c:xVal>
            <c:numRef>
              <c:f>合計特殊出生率!$BF$14</c:f>
              <c:numCache>
                <c:formatCode>0.0_ </c:formatCode>
                <c:ptCount val="1"/>
                <c:pt idx="0">
                  <c:v>28.3</c:v>
                </c:pt>
              </c:numCache>
            </c:numRef>
          </c:xVal>
          <c:yVal>
            <c:numRef>
              <c:f>合計特殊出生率!$AV$14</c:f>
              <c:numCache>
                <c:formatCode>0.00_ </c:formatCode>
                <c:ptCount val="1"/>
                <c:pt idx="0">
                  <c:v>1.44</c:v>
                </c:pt>
              </c:numCache>
            </c:numRef>
          </c:yVal>
        </c:ser>
        <c:ser>
          <c:idx val="7"/>
          <c:order val="7"/>
          <c:tx>
            <c:strRef>
              <c:f>合計特殊出生率!$AU$15</c:f>
              <c:strCache>
                <c:ptCount val="1"/>
                <c:pt idx="0">
                  <c:v>福　島</c:v>
                </c:pt>
              </c:strCache>
            </c:strRef>
          </c:tx>
          <c:spPr>
            <a:ln w="28575">
              <a:noFill/>
            </a:ln>
          </c:spPr>
          <c:marker>
            <c:symbol val="none"/>
          </c:marker>
          <c:dLbls>
            <c:dLbl>
              <c:idx val="0"/>
              <c:layout>
                <c:manualLayout>
                  <c:x val="-4.1316978049698617E-2"/>
                  <c:y val="2.2045814353960719E-2"/>
                </c:manualLayout>
              </c:layout>
              <c:tx>
                <c:rich>
                  <a:bodyPr/>
                  <a:lstStyle/>
                  <a:p>
                    <a:r>
                      <a:rPr lang="ja-JP" altLang="en-US" smtClean="0"/>
                      <a:t>福島</a:t>
                    </a:r>
                    <a:endParaRPr lang="ja-JP" altLang="en-US"/>
                  </a:p>
                </c:rich>
              </c:tx>
              <c:showSerName val="1"/>
            </c:dLbl>
            <c:txPr>
              <a:bodyPr/>
              <a:lstStyle/>
              <a:p>
                <a:pPr>
                  <a:defRPr sz="500" baseline="0"/>
                </a:pPr>
                <a:endParaRPr lang="ja-JP"/>
              </a:p>
            </c:txPr>
            <c:showSerName val="1"/>
          </c:dLbls>
          <c:xVal>
            <c:numRef>
              <c:f>合計特殊出生率!$BF$15</c:f>
              <c:numCache>
                <c:formatCode>0.0_ </c:formatCode>
                <c:ptCount val="1"/>
                <c:pt idx="0">
                  <c:v>26</c:v>
                </c:pt>
              </c:numCache>
            </c:numRef>
          </c:xVal>
          <c:yVal>
            <c:numRef>
              <c:f>合計特殊出生率!$AV$15</c:f>
              <c:numCache>
                <c:formatCode>0.00_ </c:formatCode>
                <c:ptCount val="1"/>
                <c:pt idx="0">
                  <c:v>1.41</c:v>
                </c:pt>
              </c:numCache>
            </c:numRef>
          </c:yVal>
        </c:ser>
        <c:ser>
          <c:idx val="8"/>
          <c:order val="8"/>
          <c:tx>
            <c:strRef>
              <c:f>合計特殊出生率!$AU$16</c:f>
              <c:strCache>
                <c:ptCount val="1"/>
                <c:pt idx="0">
                  <c:v>茨　城</c:v>
                </c:pt>
              </c:strCache>
            </c:strRef>
          </c:tx>
          <c:spPr>
            <a:ln w="28575">
              <a:noFill/>
            </a:ln>
          </c:spPr>
          <c:marker>
            <c:symbol val="none"/>
          </c:marker>
          <c:dLbls>
            <c:dLbl>
              <c:idx val="0"/>
              <c:layout>
                <c:manualLayout>
                  <c:x val="-6.6742810695666802E-2"/>
                  <c:y val="-2.6455393845128385E-2"/>
                </c:manualLayout>
              </c:layout>
              <c:tx>
                <c:rich>
                  <a:bodyPr/>
                  <a:lstStyle/>
                  <a:p>
                    <a:r>
                      <a:rPr lang="ja-JP" altLang="en-US" smtClean="0"/>
                      <a:t>茨城</a:t>
                    </a:r>
                    <a:endParaRPr lang="ja-JP" altLang="en-US"/>
                  </a:p>
                </c:rich>
              </c:tx>
              <c:dLblPos val="r"/>
              <c:showSerName val="1"/>
            </c:dLbl>
            <c:txPr>
              <a:bodyPr/>
              <a:lstStyle/>
              <a:p>
                <a:pPr>
                  <a:defRPr sz="500" baseline="0"/>
                </a:pPr>
                <a:endParaRPr lang="ja-JP"/>
              </a:p>
            </c:txPr>
            <c:dLblPos val="l"/>
            <c:showSerName val="1"/>
          </c:dLbls>
          <c:xVal>
            <c:numRef>
              <c:f>合計特殊出生率!$BF$16</c:f>
              <c:numCache>
                <c:formatCode>0.0_ </c:formatCode>
                <c:ptCount val="1"/>
                <c:pt idx="0">
                  <c:v>23.8</c:v>
                </c:pt>
              </c:numCache>
            </c:numRef>
          </c:xVal>
          <c:yVal>
            <c:numRef>
              <c:f>合計特殊出生率!$AV$16</c:f>
              <c:numCache>
                <c:formatCode>0.00_ </c:formatCode>
                <c:ptCount val="1"/>
                <c:pt idx="0">
                  <c:v>1.41</c:v>
                </c:pt>
              </c:numCache>
            </c:numRef>
          </c:yVal>
        </c:ser>
        <c:ser>
          <c:idx val="9"/>
          <c:order val="9"/>
          <c:tx>
            <c:strRef>
              <c:f>合計特殊出生率!$AU$17</c:f>
              <c:strCache>
                <c:ptCount val="1"/>
                <c:pt idx="0">
                  <c:v>栃　木</c:v>
                </c:pt>
              </c:strCache>
            </c:strRef>
          </c:tx>
          <c:spPr>
            <a:ln w="28575">
              <a:noFill/>
            </a:ln>
          </c:spPr>
          <c:marker>
            <c:symbol val="none"/>
          </c:marker>
          <c:dLbls>
            <c:dLbl>
              <c:idx val="0"/>
              <c:layout>
                <c:manualLayout>
                  <c:x val="-6.3564581614920734E-2"/>
                  <c:y val="-1.3227696922564158E-2"/>
                </c:manualLayout>
              </c:layout>
              <c:tx>
                <c:rich>
                  <a:bodyPr/>
                  <a:lstStyle/>
                  <a:p>
                    <a:r>
                      <a:rPr lang="ja-JP" altLang="en-US" smtClean="0"/>
                      <a:t>栃木</a:t>
                    </a:r>
                    <a:endParaRPr lang="ja-JP" altLang="en-US"/>
                  </a:p>
                </c:rich>
              </c:tx>
              <c:dLblPos val="r"/>
              <c:showSerName val="1"/>
            </c:dLbl>
            <c:txPr>
              <a:bodyPr/>
              <a:lstStyle/>
              <a:p>
                <a:pPr>
                  <a:defRPr sz="500" baseline="0"/>
                </a:pPr>
                <a:endParaRPr lang="ja-JP"/>
              </a:p>
            </c:txPr>
            <c:dLblPos val="l"/>
            <c:showSerName val="1"/>
          </c:dLbls>
          <c:xVal>
            <c:numRef>
              <c:f>合計特殊出生率!$BF$17</c:f>
              <c:numCache>
                <c:formatCode>0.0_ </c:formatCode>
                <c:ptCount val="1"/>
                <c:pt idx="0">
                  <c:v>23.2</c:v>
                </c:pt>
              </c:numCache>
            </c:numRef>
          </c:xVal>
          <c:yVal>
            <c:numRef>
              <c:f>合計特殊出生率!$AV$17</c:f>
              <c:numCache>
                <c:formatCode>0.00_ </c:formatCode>
                <c:ptCount val="1"/>
                <c:pt idx="0">
                  <c:v>1.43</c:v>
                </c:pt>
              </c:numCache>
            </c:numRef>
          </c:yVal>
        </c:ser>
        <c:ser>
          <c:idx val="10"/>
          <c:order val="10"/>
          <c:tx>
            <c:strRef>
              <c:f>合計特殊出生率!$AU$18</c:f>
              <c:strCache>
                <c:ptCount val="1"/>
                <c:pt idx="0">
                  <c:v>群　馬</c:v>
                </c:pt>
              </c:strCache>
            </c:strRef>
          </c:tx>
          <c:spPr>
            <a:ln w="28575">
              <a:noFill/>
            </a:ln>
          </c:spPr>
          <c:marker>
            <c:symbol val="none"/>
          </c:marker>
          <c:dLbls>
            <c:dLbl>
              <c:idx val="0"/>
              <c:layout>
                <c:manualLayout>
                  <c:x val="-3.8138748968952453E-2"/>
                  <c:y val="2.2046161537606974E-2"/>
                </c:manualLayout>
              </c:layout>
              <c:tx>
                <c:rich>
                  <a:bodyPr/>
                  <a:lstStyle/>
                  <a:p>
                    <a:r>
                      <a:rPr lang="ja-JP" altLang="en-US" smtClean="0"/>
                      <a:t>群馬</a:t>
                    </a:r>
                    <a:endParaRPr lang="ja-JP" altLang="en-US"/>
                  </a:p>
                </c:rich>
              </c:tx>
              <c:showSerName val="1"/>
            </c:dLbl>
            <c:txPr>
              <a:bodyPr/>
              <a:lstStyle/>
              <a:p>
                <a:pPr>
                  <a:defRPr sz="500" baseline="0"/>
                </a:pPr>
                <a:endParaRPr lang="ja-JP"/>
              </a:p>
            </c:txPr>
            <c:showSerName val="1"/>
          </c:dLbls>
          <c:xVal>
            <c:numRef>
              <c:f>合計特殊出生率!$BF$18</c:f>
              <c:numCache>
                <c:formatCode>0.0_ </c:formatCode>
                <c:ptCount val="1"/>
                <c:pt idx="0">
                  <c:v>24.9</c:v>
                </c:pt>
              </c:numCache>
            </c:numRef>
          </c:xVal>
          <c:yVal>
            <c:numRef>
              <c:f>合計特殊出生率!$AV$18</c:f>
              <c:numCache>
                <c:formatCode>0.00_ </c:formatCode>
                <c:ptCount val="1"/>
                <c:pt idx="0">
                  <c:v>1.3900000000000001</c:v>
                </c:pt>
              </c:numCache>
            </c:numRef>
          </c:yVal>
        </c:ser>
        <c:ser>
          <c:idx val="11"/>
          <c:order val="11"/>
          <c:tx>
            <c:strRef>
              <c:f>合計特殊出生率!$AU$19</c:f>
              <c:strCache>
                <c:ptCount val="1"/>
                <c:pt idx="0">
                  <c:v>埼　玉</c:v>
                </c:pt>
              </c:strCache>
            </c:strRef>
          </c:tx>
          <c:spPr>
            <a:ln w="28575">
              <a:noFill/>
            </a:ln>
          </c:spPr>
          <c:marker>
            <c:symbol val="none"/>
          </c:marker>
          <c:dLbls>
            <c:dLbl>
              <c:idx val="0"/>
              <c:layout>
                <c:manualLayout>
                  <c:x val="-4.1316978049698617E-2"/>
                  <c:y val="2.2046161537607016E-2"/>
                </c:manualLayout>
              </c:layout>
              <c:tx>
                <c:rich>
                  <a:bodyPr/>
                  <a:lstStyle/>
                  <a:p>
                    <a:r>
                      <a:rPr lang="ja-JP" altLang="en-US" sz="600" smtClean="0"/>
                      <a:t>埼</a:t>
                    </a:r>
                    <a:r>
                      <a:rPr lang="ja-JP" altLang="en-US" smtClean="0"/>
                      <a:t>玉</a:t>
                    </a:r>
                    <a:endParaRPr lang="ja-JP" altLang="en-US"/>
                  </a:p>
                </c:rich>
              </c:tx>
              <c:showSerName val="1"/>
            </c:dLbl>
            <c:txPr>
              <a:bodyPr/>
              <a:lstStyle/>
              <a:p>
                <a:pPr>
                  <a:defRPr sz="600" baseline="0"/>
                </a:pPr>
                <a:endParaRPr lang="ja-JP"/>
              </a:p>
            </c:txPr>
            <c:showSerName val="1"/>
          </c:dLbls>
          <c:xVal>
            <c:numRef>
              <c:f>合計特殊出生率!$BF$19</c:f>
              <c:numCache>
                <c:formatCode>0.0_ </c:formatCode>
                <c:ptCount val="1"/>
                <c:pt idx="0">
                  <c:v>22</c:v>
                </c:pt>
              </c:numCache>
            </c:numRef>
          </c:xVal>
          <c:yVal>
            <c:numRef>
              <c:f>合計特殊出生率!$AV$19</c:f>
              <c:numCache>
                <c:formatCode>0.00_ </c:formatCode>
                <c:ptCount val="1"/>
                <c:pt idx="0">
                  <c:v>1.29</c:v>
                </c:pt>
              </c:numCache>
            </c:numRef>
          </c:yVal>
        </c:ser>
        <c:ser>
          <c:idx val="12"/>
          <c:order val="12"/>
          <c:tx>
            <c:strRef>
              <c:f>合計特殊出生率!$AU$20</c:f>
              <c:strCache>
                <c:ptCount val="1"/>
                <c:pt idx="0">
                  <c:v>千　葉</c:v>
                </c:pt>
              </c:strCache>
            </c:strRef>
          </c:tx>
          <c:spPr>
            <a:ln w="28575">
              <a:noFill/>
            </a:ln>
          </c:spPr>
          <c:marker>
            <c:symbol val="none"/>
          </c:marker>
          <c:dLbls>
            <c:dLbl>
              <c:idx val="0"/>
              <c:layout>
                <c:manualLayout>
                  <c:x val="-4.1929099965564855E-2"/>
                  <c:y val="-1.8685423841795386E-2"/>
                </c:manualLayout>
              </c:layout>
              <c:tx>
                <c:rich>
                  <a:bodyPr/>
                  <a:lstStyle/>
                  <a:p>
                    <a:r>
                      <a:rPr lang="ja-JP" altLang="en-US" sz="600" dirty="0" smtClean="0"/>
                      <a:t>千</a:t>
                    </a:r>
                    <a:r>
                      <a:rPr lang="ja-JP" altLang="en-US" dirty="0" smtClean="0"/>
                      <a:t>葉</a:t>
                    </a:r>
                    <a:endParaRPr lang="ja-JP" altLang="en-US" dirty="0"/>
                  </a:p>
                </c:rich>
              </c:tx>
              <c:showSerName val="1"/>
            </c:dLbl>
            <c:txPr>
              <a:bodyPr/>
              <a:lstStyle/>
              <a:p>
                <a:pPr>
                  <a:defRPr sz="600" baseline="0"/>
                </a:pPr>
                <a:endParaRPr lang="ja-JP"/>
              </a:p>
            </c:txPr>
            <c:showSerName val="1"/>
          </c:dLbls>
          <c:xVal>
            <c:numRef>
              <c:f>合計特殊出生率!$BF$20</c:f>
              <c:numCache>
                <c:formatCode>0.0_ </c:formatCode>
                <c:ptCount val="1"/>
                <c:pt idx="0">
                  <c:v>23.2</c:v>
                </c:pt>
              </c:numCache>
            </c:numRef>
          </c:xVal>
          <c:yVal>
            <c:numRef>
              <c:f>合計特殊出生率!$AV$20</c:f>
              <c:numCache>
                <c:formatCode>0.00_ </c:formatCode>
                <c:ptCount val="1"/>
                <c:pt idx="0">
                  <c:v>1.31</c:v>
                </c:pt>
              </c:numCache>
            </c:numRef>
          </c:yVal>
        </c:ser>
        <c:ser>
          <c:idx val="13"/>
          <c:order val="13"/>
          <c:tx>
            <c:strRef>
              <c:f>合計特殊出生率!$AU$21</c:f>
              <c:strCache>
                <c:ptCount val="1"/>
                <c:pt idx="0">
                  <c:v>東　京</c:v>
                </c:pt>
              </c:strCache>
            </c:strRef>
          </c:tx>
          <c:spPr>
            <a:ln w="28575">
              <a:noFill/>
            </a:ln>
          </c:spPr>
          <c:marker>
            <c:symbol val="none"/>
          </c:marker>
          <c:dLbls>
            <c:dLbl>
              <c:idx val="0"/>
              <c:layout>
                <c:manualLayout>
                  <c:x val="-4.1316978049698617E-2"/>
                  <c:y val="-2.2046161537606974E-2"/>
                </c:manualLayout>
              </c:layout>
              <c:tx>
                <c:rich>
                  <a:bodyPr/>
                  <a:lstStyle/>
                  <a:p>
                    <a:r>
                      <a:rPr lang="ja-JP" altLang="en-US" sz="600" smtClean="0"/>
                      <a:t>東</a:t>
                    </a:r>
                    <a:r>
                      <a:rPr lang="ja-JP" altLang="en-US" smtClean="0"/>
                      <a:t>京</a:t>
                    </a:r>
                    <a:endParaRPr lang="ja-JP" altLang="en-US"/>
                  </a:p>
                </c:rich>
              </c:tx>
              <c:showSerName val="1"/>
            </c:dLbl>
            <c:txPr>
              <a:bodyPr/>
              <a:lstStyle/>
              <a:p>
                <a:pPr>
                  <a:defRPr sz="600" baseline="0"/>
                </a:pPr>
                <a:endParaRPr lang="ja-JP"/>
              </a:p>
            </c:txPr>
            <c:showSerName val="1"/>
          </c:dLbls>
          <c:xVal>
            <c:numRef>
              <c:f>合計特殊出生率!$BF$21</c:f>
              <c:numCache>
                <c:formatCode>0.0_ </c:formatCode>
                <c:ptCount val="1"/>
                <c:pt idx="0">
                  <c:v>21.3</c:v>
                </c:pt>
              </c:numCache>
            </c:numRef>
          </c:xVal>
          <c:yVal>
            <c:numRef>
              <c:f>合計特殊出生率!$AV$21</c:f>
              <c:numCache>
                <c:formatCode>0.00_ </c:formatCode>
                <c:ptCount val="1"/>
                <c:pt idx="0">
                  <c:v>1.0900000000000001</c:v>
                </c:pt>
              </c:numCache>
            </c:numRef>
          </c:yVal>
        </c:ser>
        <c:ser>
          <c:idx val="14"/>
          <c:order val="14"/>
          <c:tx>
            <c:strRef>
              <c:f>合計特殊出生率!$AU$22</c:f>
              <c:strCache>
                <c:ptCount val="1"/>
                <c:pt idx="0">
                  <c:v>神奈川</c:v>
                </c:pt>
              </c:strCache>
            </c:strRef>
          </c:tx>
          <c:spPr>
            <a:ln w="28575">
              <a:noFill/>
            </a:ln>
          </c:spPr>
          <c:marker>
            <c:symbol val="none"/>
          </c:marker>
          <c:dLbls>
            <c:dLbl>
              <c:idx val="0"/>
              <c:layout>
                <c:manualLayout>
                  <c:x val="-4.7673436211190572E-2"/>
                  <c:y val="-1.7636929230085578E-2"/>
                </c:manualLayout>
              </c:layout>
              <c:showSerName val="1"/>
            </c:dLbl>
            <c:txPr>
              <a:bodyPr/>
              <a:lstStyle/>
              <a:p>
                <a:pPr>
                  <a:defRPr sz="600" baseline="0"/>
                </a:pPr>
                <a:endParaRPr lang="ja-JP"/>
              </a:p>
            </c:txPr>
            <c:showSerName val="1"/>
          </c:dLbls>
          <c:xVal>
            <c:numRef>
              <c:f>合計特殊出生率!$BF$22</c:f>
              <c:numCache>
                <c:formatCode>0.0_ </c:formatCode>
                <c:ptCount val="1"/>
                <c:pt idx="0">
                  <c:v>21.5</c:v>
                </c:pt>
              </c:numCache>
            </c:numRef>
          </c:xVal>
          <c:yVal>
            <c:numRef>
              <c:f>合計特殊出生率!$AV$22</c:f>
              <c:numCache>
                <c:formatCode>0.00_ </c:formatCode>
                <c:ptCount val="1"/>
                <c:pt idx="0">
                  <c:v>1.3</c:v>
                </c:pt>
              </c:numCache>
            </c:numRef>
          </c:yVal>
        </c:ser>
        <c:ser>
          <c:idx val="15"/>
          <c:order val="15"/>
          <c:tx>
            <c:strRef>
              <c:f>合計特殊出生率!$AU$23</c:f>
              <c:strCache>
                <c:ptCount val="1"/>
                <c:pt idx="0">
                  <c:v>新　潟</c:v>
                </c:pt>
              </c:strCache>
            </c:strRef>
          </c:tx>
          <c:spPr>
            <a:ln w="28575">
              <a:noFill/>
            </a:ln>
          </c:spPr>
          <c:marker>
            <c:symbol val="none"/>
          </c:marker>
          <c:dLbls>
            <c:dLbl>
              <c:idx val="0"/>
              <c:layout>
                <c:manualLayout>
                  <c:x val="-4.1316978049698617E-2"/>
                  <c:y val="-1.7636929230085578E-2"/>
                </c:manualLayout>
              </c:layout>
              <c:tx>
                <c:rich>
                  <a:bodyPr/>
                  <a:lstStyle/>
                  <a:p>
                    <a:r>
                      <a:rPr lang="ja-JP" altLang="en-US" smtClean="0"/>
                      <a:t>新潟</a:t>
                    </a:r>
                    <a:endParaRPr lang="ja-JP" altLang="en-US"/>
                  </a:p>
                </c:rich>
              </c:tx>
              <c:showSerName val="1"/>
            </c:dLbl>
            <c:txPr>
              <a:bodyPr/>
              <a:lstStyle/>
              <a:p>
                <a:pPr>
                  <a:defRPr sz="500" baseline="0"/>
                </a:pPr>
                <a:endParaRPr lang="ja-JP"/>
              </a:p>
            </c:txPr>
            <c:showSerName val="1"/>
          </c:dLbls>
          <c:xVal>
            <c:numRef>
              <c:f>合計特殊出生率!$BF$23</c:f>
              <c:numCache>
                <c:formatCode>0.0_ </c:formatCode>
                <c:ptCount val="1"/>
                <c:pt idx="0">
                  <c:v>27.2</c:v>
                </c:pt>
              </c:numCache>
            </c:numRef>
          </c:xVal>
          <c:yVal>
            <c:numRef>
              <c:f>合計特殊出生率!$AV$23</c:f>
              <c:numCache>
                <c:formatCode>0.00_ </c:formatCode>
                <c:ptCount val="1"/>
                <c:pt idx="0">
                  <c:v>1.43</c:v>
                </c:pt>
              </c:numCache>
            </c:numRef>
          </c:yVal>
        </c:ser>
        <c:ser>
          <c:idx val="16"/>
          <c:order val="16"/>
          <c:tx>
            <c:strRef>
              <c:f>合計特殊出生率!$AU$24</c:f>
              <c:strCache>
                <c:ptCount val="1"/>
                <c:pt idx="0">
                  <c:v>富　山</c:v>
                </c:pt>
              </c:strCache>
            </c:strRef>
          </c:tx>
          <c:spPr>
            <a:ln w="28575">
              <a:noFill/>
            </a:ln>
          </c:spPr>
          <c:marker>
            <c:symbol val="none"/>
          </c:marker>
          <c:dLbls>
            <c:dLbl>
              <c:idx val="0"/>
              <c:layout>
                <c:manualLayout>
                  <c:x val="-3.8138748968952453E-2"/>
                  <c:y val="2.6455393845128385E-2"/>
                </c:manualLayout>
              </c:layout>
              <c:tx>
                <c:rich>
                  <a:bodyPr/>
                  <a:lstStyle/>
                  <a:p>
                    <a:r>
                      <a:rPr lang="ja-JP" altLang="en-US" smtClean="0"/>
                      <a:t>富山</a:t>
                    </a:r>
                    <a:endParaRPr lang="ja-JP" altLang="en-US" dirty="0"/>
                  </a:p>
                </c:rich>
              </c:tx>
              <c:showSerName val="1"/>
            </c:dLbl>
            <c:txPr>
              <a:bodyPr/>
              <a:lstStyle/>
              <a:p>
                <a:pPr>
                  <a:defRPr sz="500" baseline="0"/>
                </a:pPr>
                <a:endParaRPr lang="ja-JP"/>
              </a:p>
            </c:txPr>
            <c:showSerName val="1"/>
          </c:dLbls>
          <c:xVal>
            <c:numRef>
              <c:f>合計特殊出生率!$BF$24</c:f>
              <c:numCache>
                <c:formatCode>0.0_ </c:formatCode>
                <c:ptCount val="1"/>
                <c:pt idx="0">
                  <c:v>27.6</c:v>
                </c:pt>
              </c:numCache>
            </c:numRef>
          </c:xVal>
          <c:yVal>
            <c:numRef>
              <c:f>合計特殊出生率!$AV$24</c:f>
              <c:numCache>
                <c:formatCode>0.00_ </c:formatCode>
                <c:ptCount val="1"/>
                <c:pt idx="0">
                  <c:v>1.42</c:v>
                </c:pt>
              </c:numCache>
            </c:numRef>
          </c:yVal>
        </c:ser>
        <c:ser>
          <c:idx val="17"/>
          <c:order val="17"/>
          <c:tx>
            <c:strRef>
              <c:f>合計特殊出生率!$AU$25</c:f>
              <c:strCache>
                <c:ptCount val="1"/>
                <c:pt idx="0">
                  <c:v>石　川</c:v>
                </c:pt>
              </c:strCache>
            </c:strRef>
          </c:tx>
          <c:spPr>
            <a:ln w="28575">
              <a:noFill/>
            </a:ln>
          </c:spPr>
          <c:marker>
            <c:symbol val="none"/>
          </c:marker>
          <c:dLbls>
            <c:dLbl>
              <c:idx val="0"/>
              <c:layout>
                <c:manualLayout>
                  <c:x val="-4.7673436211190572E-2"/>
                  <c:y val="-1.3227696922564158E-2"/>
                </c:manualLayout>
              </c:layout>
              <c:tx>
                <c:rich>
                  <a:bodyPr/>
                  <a:lstStyle/>
                  <a:p>
                    <a:r>
                      <a:rPr lang="ja-JP" altLang="en-US" smtClean="0"/>
                      <a:t>石川</a:t>
                    </a:r>
                    <a:endParaRPr lang="ja-JP" altLang="en-US" dirty="0"/>
                  </a:p>
                </c:rich>
              </c:tx>
              <c:dLblPos val="r"/>
              <c:showSerName val="1"/>
            </c:dLbl>
            <c:txPr>
              <a:bodyPr/>
              <a:lstStyle/>
              <a:p>
                <a:pPr>
                  <a:defRPr sz="500" baseline="0"/>
                </a:pPr>
                <a:endParaRPr lang="ja-JP"/>
              </a:p>
            </c:txPr>
            <c:dLblPos val="r"/>
            <c:showSerName val="1"/>
          </c:dLbls>
          <c:xVal>
            <c:numRef>
              <c:f>合計特殊出生率!$BF$25</c:f>
              <c:numCache>
                <c:formatCode>0.0_ </c:formatCode>
                <c:ptCount val="1"/>
                <c:pt idx="0">
                  <c:v>25</c:v>
                </c:pt>
              </c:numCache>
            </c:numRef>
          </c:xVal>
          <c:yVal>
            <c:numRef>
              <c:f>合計特殊出生率!$AV$25</c:f>
              <c:numCache>
                <c:formatCode>0.00_ </c:formatCode>
                <c:ptCount val="1"/>
                <c:pt idx="0">
                  <c:v>1.47</c:v>
                </c:pt>
              </c:numCache>
            </c:numRef>
          </c:yVal>
        </c:ser>
        <c:ser>
          <c:idx val="18"/>
          <c:order val="18"/>
          <c:tx>
            <c:strRef>
              <c:f>合計特殊出生率!$AU$26</c:f>
              <c:strCache>
                <c:ptCount val="1"/>
                <c:pt idx="0">
                  <c:v>福　井</c:v>
                </c:pt>
              </c:strCache>
            </c:strRef>
          </c:tx>
          <c:spPr>
            <a:ln w="28575">
              <a:noFill/>
            </a:ln>
          </c:spPr>
          <c:marker>
            <c:symbol val="none"/>
          </c:marker>
          <c:dLbls>
            <c:dLbl>
              <c:idx val="0"/>
              <c:layout>
                <c:manualLayout>
                  <c:x val="-4.4495207130444664E-2"/>
                  <c:y val="-2.2046161537606974E-2"/>
                </c:manualLayout>
              </c:layout>
              <c:tx>
                <c:rich>
                  <a:bodyPr/>
                  <a:lstStyle/>
                  <a:p>
                    <a:r>
                      <a:rPr lang="ja-JP" altLang="en-US" sz="600" smtClean="0"/>
                      <a:t>福</a:t>
                    </a:r>
                    <a:r>
                      <a:rPr lang="ja-JP" altLang="en-US" smtClean="0"/>
                      <a:t>井</a:t>
                    </a:r>
                    <a:endParaRPr lang="ja-JP" altLang="en-US"/>
                  </a:p>
                </c:rich>
              </c:tx>
              <c:showSerName val="1"/>
            </c:dLbl>
            <c:txPr>
              <a:bodyPr/>
              <a:lstStyle/>
              <a:p>
                <a:pPr>
                  <a:defRPr sz="600" baseline="0"/>
                </a:pPr>
                <a:endParaRPr lang="ja-JP"/>
              </a:p>
            </c:txPr>
            <c:showSerName val="1"/>
          </c:dLbls>
          <c:xVal>
            <c:numRef>
              <c:f>合計特殊出生率!$BF$26</c:f>
              <c:numCache>
                <c:formatCode>0.0_ </c:formatCode>
                <c:ptCount val="1"/>
                <c:pt idx="0">
                  <c:v>26</c:v>
                </c:pt>
              </c:numCache>
            </c:numRef>
          </c:xVal>
          <c:yVal>
            <c:numRef>
              <c:f>合計特殊出生率!$AV$26</c:f>
              <c:numCache>
                <c:formatCode>0.00_ </c:formatCode>
                <c:ptCount val="1"/>
                <c:pt idx="0">
                  <c:v>1.6</c:v>
                </c:pt>
              </c:numCache>
            </c:numRef>
          </c:yVal>
        </c:ser>
        <c:ser>
          <c:idx val="19"/>
          <c:order val="19"/>
          <c:tx>
            <c:strRef>
              <c:f>合計特殊出生率!$AU$27</c:f>
              <c:strCache>
                <c:ptCount val="1"/>
                <c:pt idx="0">
                  <c:v>山　梨</c:v>
                </c:pt>
              </c:strCache>
            </c:strRef>
          </c:tx>
          <c:spPr>
            <a:ln w="28575">
              <a:noFill/>
            </a:ln>
          </c:spPr>
          <c:marker>
            <c:symbol val="none"/>
          </c:marker>
          <c:dLbls>
            <c:dLbl>
              <c:idx val="0"/>
              <c:layout>
                <c:manualLayout>
                  <c:x val="-1.9069374484476247E-2"/>
                  <c:y val="0"/>
                </c:manualLayout>
              </c:layout>
              <c:tx>
                <c:rich>
                  <a:bodyPr/>
                  <a:lstStyle/>
                  <a:p>
                    <a:r>
                      <a:rPr lang="ja-JP" altLang="en-US" smtClean="0"/>
                      <a:t>山梨</a:t>
                    </a:r>
                    <a:endParaRPr lang="ja-JP" altLang="en-US" dirty="0"/>
                  </a:p>
                </c:rich>
              </c:tx>
              <c:dLblPos val="r"/>
              <c:showSerName val="1"/>
            </c:dLbl>
            <c:txPr>
              <a:bodyPr/>
              <a:lstStyle/>
              <a:p>
                <a:pPr>
                  <a:defRPr sz="500" baseline="0"/>
                </a:pPr>
                <a:endParaRPr lang="ja-JP"/>
              </a:p>
            </c:txPr>
            <c:dLblPos val="r"/>
            <c:showSerName val="1"/>
          </c:dLbls>
          <c:xVal>
            <c:numRef>
              <c:f>合計特殊出生率!$BF$27</c:f>
              <c:numCache>
                <c:formatCode>0.0_ </c:formatCode>
                <c:ptCount val="1"/>
                <c:pt idx="0">
                  <c:v>25.6</c:v>
                </c:pt>
              </c:numCache>
            </c:numRef>
          </c:xVal>
          <c:yVal>
            <c:numRef>
              <c:f>合計特殊出生率!$AV$27</c:f>
              <c:numCache>
                <c:formatCode>0.00_ </c:formatCode>
                <c:ptCount val="1"/>
                <c:pt idx="0">
                  <c:v>1.43</c:v>
                </c:pt>
              </c:numCache>
            </c:numRef>
          </c:yVal>
        </c:ser>
        <c:ser>
          <c:idx val="20"/>
          <c:order val="20"/>
          <c:tx>
            <c:strRef>
              <c:f>合計特殊出生率!$AU$28</c:f>
              <c:strCache>
                <c:ptCount val="1"/>
                <c:pt idx="0">
                  <c:v>長　野</c:v>
                </c:pt>
              </c:strCache>
            </c:strRef>
          </c:tx>
          <c:spPr>
            <a:ln w="28575">
              <a:noFill/>
            </a:ln>
          </c:spPr>
          <c:marker>
            <c:symbol val="none"/>
          </c:marker>
          <c:dLbls>
            <c:dLbl>
              <c:idx val="0"/>
              <c:layout>
                <c:manualLayout>
                  <c:x val="-6.3564581614920804E-2"/>
                  <c:y val="0"/>
                </c:manualLayout>
              </c:layout>
              <c:tx>
                <c:rich>
                  <a:bodyPr/>
                  <a:lstStyle/>
                  <a:p>
                    <a:pPr>
                      <a:defRPr sz="500" baseline="0"/>
                    </a:pPr>
                    <a:r>
                      <a:rPr lang="ja-JP" altLang="en-US" smtClean="0"/>
                      <a:t>長野</a:t>
                    </a:r>
                    <a:endParaRPr lang="ja-JP" altLang="en-US" dirty="0"/>
                  </a:p>
                </c:rich>
              </c:tx>
              <c:spPr/>
              <c:showSerName val="1"/>
            </c:dLbl>
            <c:txPr>
              <a:bodyPr/>
              <a:lstStyle/>
              <a:p>
                <a:pPr>
                  <a:defRPr sz="700" baseline="0"/>
                </a:pPr>
                <a:endParaRPr lang="ja-JP"/>
              </a:p>
            </c:txPr>
            <c:showSerName val="1"/>
          </c:dLbls>
          <c:xVal>
            <c:numRef>
              <c:f>合計特殊出生率!$BF$28</c:f>
              <c:numCache>
                <c:formatCode>0.0_ </c:formatCode>
                <c:ptCount val="1"/>
                <c:pt idx="0">
                  <c:v>27.4</c:v>
                </c:pt>
              </c:numCache>
            </c:numRef>
          </c:xVal>
          <c:yVal>
            <c:numRef>
              <c:f>合計特殊出生率!$AV$28</c:f>
              <c:numCache>
                <c:formatCode>0.00_ </c:formatCode>
                <c:ptCount val="1"/>
                <c:pt idx="0">
                  <c:v>1.51</c:v>
                </c:pt>
              </c:numCache>
            </c:numRef>
          </c:yVal>
        </c:ser>
        <c:ser>
          <c:idx val="21"/>
          <c:order val="21"/>
          <c:tx>
            <c:strRef>
              <c:f>合計特殊出生率!$AU$29</c:f>
              <c:strCache>
                <c:ptCount val="1"/>
                <c:pt idx="0">
                  <c:v>岐　阜</c:v>
                </c:pt>
              </c:strCache>
            </c:strRef>
          </c:tx>
          <c:spPr>
            <a:ln w="28575">
              <a:noFill/>
            </a:ln>
          </c:spPr>
          <c:marker>
            <c:symbol val="none"/>
          </c:marker>
          <c:dLbls>
            <c:dLbl>
              <c:idx val="0"/>
              <c:layout>
                <c:manualLayout>
                  <c:x val="-2.2247603565222349E-2"/>
                  <c:y val="0"/>
                </c:manualLayout>
              </c:layout>
              <c:tx>
                <c:rich>
                  <a:bodyPr/>
                  <a:lstStyle/>
                  <a:p>
                    <a:r>
                      <a:rPr lang="ja-JP" altLang="en-US" smtClean="0"/>
                      <a:t>岐阜</a:t>
                    </a:r>
                    <a:endParaRPr lang="ja-JP" altLang="en-US" dirty="0"/>
                  </a:p>
                </c:rich>
              </c:tx>
              <c:dLblPos val="r"/>
              <c:showSerName val="1"/>
            </c:dLbl>
            <c:txPr>
              <a:bodyPr/>
              <a:lstStyle/>
              <a:p>
                <a:pPr>
                  <a:defRPr sz="500" baseline="0"/>
                </a:pPr>
                <a:endParaRPr lang="ja-JP"/>
              </a:p>
            </c:txPr>
            <c:dLblPos val="r"/>
            <c:showSerName val="1"/>
          </c:dLbls>
          <c:xVal>
            <c:numRef>
              <c:f>合計特殊出生率!$BF$29</c:f>
              <c:numCache>
                <c:formatCode>0.0_ </c:formatCode>
                <c:ptCount val="1"/>
                <c:pt idx="0">
                  <c:v>25.2</c:v>
                </c:pt>
              </c:numCache>
            </c:numRef>
          </c:xVal>
          <c:yVal>
            <c:numRef>
              <c:f>合計特殊出生率!$AV$29</c:f>
              <c:numCache>
                <c:formatCode>0.00_ </c:formatCode>
                <c:ptCount val="1"/>
                <c:pt idx="0">
                  <c:v>1.45</c:v>
                </c:pt>
              </c:numCache>
            </c:numRef>
          </c:yVal>
        </c:ser>
        <c:ser>
          <c:idx val="22"/>
          <c:order val="22"/>
          <c:tx>
            <c:strRef>
              <c:f>合計特殊出生率!$AU$30</c:f>
              <c:strCache>
                <c:ptCount val="1"/>
                <c:pt idx="0">
                  <c:v>静　岡</c:v>
                </c:pt>
              </c:strCache>
            </c:strRef>
          </c:tx>
          <c:spPr>
            <a:ln w="28575">
              <a:noFill/>
            </a:ln>
          </c:spPr>
          <c:marker>
            <c:symbol val="none"/>
          </c:marker>
          <c:dLbls>
            <c:dLbl>
              <c:idx val="0"/>
              <c:layout>
                <c:manualLayout>
                  <c:x val="-6.3564581614920804E-2"/>
                  <c:y val="-4.4092323075214032E-3"/>
                </c:manualLayout>
              </c:layout>
              <c:tx>
                <c:rich>
                  <a:bodyPr/>
                  <a:lstStyle/>
                  <a:p>
                    <a:r>
                      <a:rPr lang="ja-JP" altLang="en-US" smtClean="0"/>
                      <a:t>静岡</a:t>
                    </a:r>
                    <a:endParaRPr lang="ja-JP" altLang="en-US"/>
                  </a:p>
                </c:rich>
              </c:tx>
              <c:showSerName val="1"/>
            </c:dLbl>
            <c:txPr>
              <a:bodyPr/>
              <a:lstStyle/>
              <a:p>
                <a:pPr>
                  <a:defRPr sz="500" baseline="0"/>
                </a:pPr>
                <a:endParaRPr lang="ja-JP"/>
              </a:p>
            </c:txPr>
            <c:showSerName val="1"/>
          </c:dLbls>
          <c:xVal>
            <c:numRef>
              <c:f>合計特殊出生率!$BF$30</c:f>
              <c:numCache>
                <c:formatCode>0.0_ </c:formatCode>
                <c:ptCount val="1"/>
                <c:pt idx="0">
                  <c:v>25</c:v>
                </c:pt>
              </c:numCache>
            </c:numRef>
          </c:xVal>
          <c:yVal>
            <c:numRef>
              <c:f>合計特殊出生率!$AV$30</c:f>
              <c:numCache>
                <c:formatCode>0.00_ </c:formatCode>
                <c:ptCount val="1"/>
                <c:pt idx="0">
                  <c:v>1.52</c:v>
                </c:pt>
              </c:numCache>
            </c:numRef>
          </c:yVal>
        </c:ser>
        <c:ser>
          <c:idx val="23"/>
          <c:order val="23"/>
          <c:tx>
            <c:strRef>
              <c:f>合計特殊出生率!$AU$31</c:f>
              <c:strCache>
                <c:ptCount val="1"/>
                <c:pt idx="0">
                  <c:v>愛　知</c:v>
                </c:pt>
              </c:strCache>
            </c:strRef>
          </c:tx>
          <c:spPr>
            <a:ln w="28575">
              <a:noFill/>
            </a:ln>
          </c:spPr>
          <c:marker>
            <c:symbol val="none"/>
          </c:marker>
          <c:dLbls>
            <c:dLbl>
              <c:idx val="0"/>
              <c:layout>
                <c:manualLayout>
                  <c:x val="-4.7673436211190572E-2"/>
                  <c:y val="-1.7636929230085578E-2"/>
                </c:manualLayout>
              </c:layout>
              <c:tx>
                <c:rich>
                  <a:bodyPr/>
                  <a:lstStyle/>
                  <a:p>
                    <a:r>
                      <a:rPr lang="ja-JP" altLang="en-US" sz="600" smtClean="0"/>
                      <a:t>愛</a:t>
                    </a:r>
                    <a:r>
                      <a:rPr lang="ja-JP" altLang="en-US" smtClean="0"/>
                      <a:t>知</a:t>
                    </a:r>
                    <a:endParaRPr lang="ja-JP" altLang="en-US"/>
                  </a:p>
                </c:rich>
              </c:tx>
              <c:showSerName val="1"/>
            </c:dLbl>
            <c:txPr>
              <a:bodyPr/>
              <a:lstStyle/>
              <a:p>
                <a:pPr>
                  <a:defRPr sz="600" baseline="0"/>
                </a:pPr>
                <a:endParaRPr lang="ja-JP"/>
              </a:p>
            </c:txPr>
            <c:showSerName val="1"/>
          </c:dLbls>
          <c:xVal>
            <c:numRef>
              <c:f>合計特殊出生率!$BF$31</c:f>
              <c:numCache>
                <c:formatCode>0.0_ </c:formatCode>
                <c:ptCount val="1"/>
                <c:pt idx="0">
                  <c:v>21.4</c:v>
                </c:pt>
              </c:numCache>
            </c:numRef>
          </c:xVal>
          <c:yVal>
            <c:numRef>
              <c:f>合計特殊出生率!$AV$31</c:f>
              <c:numCache>
                <c:formatCode>0.00_ </c:formatCode>
                <c:ptCount val="1"/>
                <c:pt idx="0">
                  <c:v>1.46</c:v>
                </c:pt>
              </c:numCache>
            </c:numRef>
          </c:yVal>
        </c:ser>
        <c:ser>
          <c:idx val="24"/>
          <c:order val="24"/>
          <c:tx>
            <c:strRef>
              <c:f>合計特殊出生率!$AU$32</c:f>
              <c:strCache>
                <c:ptCount val="1"/>
                <c:pt idx="0">
                  <c:v>三　重</c:v>
                </c:pt>
              </c:strCache>
            </c:strRef>
          </c:tx>
          <c:spPr>
            <a:ln w="28575">
              <a:noFill/>
            </a:ln>
          </c:spPr>
          <c:marker>
            <c:symbol val="none"/>
          </c:marker>
          <c:dLbls>
            <c:dLbl>
              <c:idx val="0"/>
              <c:layout>
                <c:manualLayout>
                  <c:x val="-2.2247603565222339E-2"/>
                  <c:y val="-1.3227696922564158E-2"/>
                </c:manualLayout>
              </c:layout>
              <c:tx>
                <c:rich>
                  <a:bodyPr/>
                  <a:lstStyle/>
                  <a:p>
                    <a:r>
                      <a:rPr lang="ja-JP" altLang="en-US" dirty="0" smtClean="0"/>
                      <a:t>三重</a:t>
                    </a:r>
                    <a:endParaRPr lang="ja-JP" altLang="en-US" dirty="0"/>
                  </a:p>
                </c:rich>
              </c:tx>
              <c:showSerName val="1"/>
            </c:dLbl>
            <c:txPr>
              <a:bodyPr/>
              <a:lstStyle/>
              <a:p>
                <a:pPr>
                  <a:defRPr sz="500" baseline="0"/>
                </a:pPr>
                <a:endParaRPr lang="ja-JP"/>
              </a:p>
            </c:txPr>
            <c:showSerName val="1"/>
          </c:dLbls>
          <c:xVal>
            <c:numRef>
              <c:f>合計特殊出生率!$BF$32</c:f>
              <c:numCache>
                <c:formatCode>0.0_ </c:formatCode>
                <c:ptCount val="1"/>
                <c:pt idx="0">
                  <c:v>25.3</c:v>
                </c:pt>
              </c:numCache>
            </c:numRef>
          </c:xVal>
          <c:yVal>
            <c:numRef>
              <c:f>合計特殊出生率!$AV$32</c:f>
              <c:numCache>
                <c:formatCode>0.00_ </c:formatCode>
                <c:ptCount val="1"/>
                <c:pt idx="0">
                  <c:v>1.47</c:v>
                </c:pt>
              </c:numCache>
            </c:numRef>
          </c:yVal>
        </c:ser>
        <c:ser>
          <c:idx val="25"/>
          <c:order val="25"/>
          <c:tx>
            <c:strRef>
              <c:f>合計特殊出生率!$AU$33</c:f>
              <c:strCache>
                <c:ptCount val="1"/>
                <c:pt idx="0">
                  <c:v>滋　賀</c:v>
                </c:pt>
              </c:strCache>
            </c:strRef>
          </c:tx>
          <c:spPr>
            <a:ln w="28575">
              <a:noFill/>
            </a:ln>
          </c:spPr>
          <c:marker>
            <c:symbol val="none"/>
          </c:marker>
          <c:dLbls>
            <c:dLbl>
              <c:idx val="0"/>
              <c:layout>
                <c:manualLayout>
                  <c:x val="-4.4495207130444664E-2"/>
                  <c:y val="-2.2046161537606974E-2"/>
                </c:manualLayout>
              </c:layout>
              <c:tx>
                <c:rich>
                  <a:bodyPr/>
                  <a:lstStyle/>
                  <a:p>
                    <a:r>
                      <a:rPr lang="ja-JP" altLang="en-US" sz="600" smtClean="0"/>
                      <a:t>滋</a:t>
                    </a:r>
                    <a:r>
                      <a:rPr lang="ja-JP" altLang="en-US" smtClean="0"/>
                      <a:t>賀</a:t>
                    </a:r>
                    <a:endParaRPr lang="ja-JP" altLang="en-US"/>
                  </a:p>
                </c:rich>
              </c:tx>
              <c:showSerName val="1"/>
            </c:dLbl>
            <c:txPr>
              <a:bodyPr/>
              <a:lstStyle/>
              <a:p>
                <a:pPr>
                  <a:defRPr sz="600" baseline="0"/>
                </a:pPr>
                <a:endParaRPr lang="ja-JP"/>
              </a:p>
            </c:txPr>
            <c:showSerName val="1"/>
          </c:dLbls>
          <c:xVal>
            <c:numRef>
              <c:f>合計特殊出生率!$BF$33</c:f>
              <c:numCache>
                <c:formatCode>0.0_ </c:formatCode>
                <c:ptCount val="1"/>
                <c:pt idx="0">
                  <c:v>21.6</c:v>
                </c:pt>
              </c:numCache>
            </c:numRef>
          </c:xVal>
          <c:yVal>
            <c:numRef>
              <c:f>合計特殊出生率!$AV$33</c:f>
              <c:numCache>
                <c:formatCode>0.00_ </c:formatCode>
                <c:ptCount val="1"/>
                <c:pt idx="0">
                  <c:v>1.53</c:v>
                </c:pt>
              </c:numCache>
            </c:numRef>
          </c:yVal>
        </c:ser>
        <c:ser>
          <c:idx val="26"/>
          <c:order val="26"/>
          <c:tx>
            <c:strRef>
              <c:f>合計特殊出生率!$AU$34</c:f>
              <c:strCache>
                <c:ptCount val="1"/>
                <c:pt idx="0">
                  <c:v>京　都</c:v>
                </c:pt>
              </c:strCache>
            </c:strRef>
          </c:tx>
          <c:spPr>
            <a:ln w="28575">
              <a:noFill/>
            </a:ln>
          </c:spPr>
          <c:marker>
            <c:symbol val="none"/>
          </c:marker>
          <c:dLbls>
            <c:dLbl>
              <c:idx val="0"/>
              <c:layout>
                <c:manualLayout>
                  <c:x val="-4.1316978049698617E-2"/>
                  <c:y val="-2.2046161537606853E-2"/>
                </c:manualLayout>
              </c:layout>
              <c:tx>
                <c:rich>
                  <a:bodyPr/>
                  <a:lstStyle/>
                  <a:p>
                    <a:r>
                      <a:rPr lang="ja-JP" altLang="en-US" sz="600" smtClean="0"/>
                      <a:t>京</a:t>
                    </a:r>
                    <a:r>
                      <a:rPr lang="ja-JP" altLang="en-US" smtClean="0"/>
                      <a:t>都</a:t>
                    </a:r>
                    <a:endParaRPr lang="ja-JP" altLang="en-US"/>
                  </a:p>
                </c:rich>
              </c:tx>
              <c:showSerName val="1"/>
            </c:dLbl>
            <c:txPr>
              <a:bodyPr/>
              <a:lstStyle/>
              <a:p>
                <a:pPr>
                  <a:defRPr sz="600" baseline="0"/>
                </a:pPr>
                <a:endParaRPr lang="ja-JP"/>
              </a:p>
            </c:txPr>
            <c:showSerName val="1"/>
          </c:dLbls>
          <c:xVal>
            <c:numRef>
              <c:f>合計特殊出生率!$BF$34</c:f>
              <c:numCache>
                <c:formatCode>0.0_ </c:formatCode>
                <c:ptCount val="1"/>
                <c:pt idx="0">
                  <c:v>24.7</c:v>
                </c:pt>
              </c:numCache>
            </c:numRef>
          </c:xVal>
          <c:yVal>
            <c:numRef>
              <c:f>合計特殊出生率!$AV$34</c:f>
              <c:numCache>
                <c:formatCode>0.00_ </c:formatCode>
                <c:ptCount val="1"/>
                <c:pt idx="0">
                  <c:v>1.23</c:v>
                </c:pt>
              </c:numCache>
            </c:numRef>
          </c:yVal>
        </c:ser>
        <c:ser>
          <c:idx val="27"/>
          <c:order val="27"/>
          <c:tx>
            <c:strRef>
              <c:f>合計特殊出生率!$AU$35</c:f>
              <c:strCache>
                <c:ptCount val="1"/>
                <c:pt idx="0">
                  <c:v>大　阪</c:v>
                </c:pt>
              </c:strCache>
            </c:strRef>
          </c:tx>
          <c:spPr>
            <a:ln w="28575">
              <a:noFill/>
            </a:ln>
          </c:spPr>
          <c:marker>
            <c:symbol val="none"/>
          </c:marker>
          <c:dLbls>
            <c:dLbl>
              <c:idx val="0"/>
              <c:layout>
                <c:manualLayout>
                  <c:x val="-4.4495207130444664E-2"/>
                  <c:y val="2.6455393845128385E-2"/>
                </c:manualLayout>
              </c:layout>
              <c:tx>
                <c:rich>
                  <a:bodyPr/>
                  <a:lstStyle/>
                  <a:p>
                    <a:r>
                      <a:rPr lang="ja-JP" altLang="en-US" sz="600" smtClean="0"/>
                      <a:t>大</a:t>
                    </a:r>
                    <a:r>
                      <a:rPr lang="ja-JP" altLang="en-US" smtClean="0"/>
                      <a:t>阪</a:t>
                    </a:r>
                    <a:endParaRPr lang="ja-JP" altLang="en-US"/>
                  </a:p>
                </c:rich>
              </c:tx>
              <c:showSerName val="1"/>
            </c:dLbl>
            <c:txPr>
              <a:bodyPr/>
              <a:lstStyle/>
              <a:p>
                <a:pPr>
                  <a:defRPr sz="600" baseline="0"/>
                </a:pPr>
                <a:endParaRPr lang="ja-JP"/>
              </a:p>
            </c:txPr>
            <c:showSerName val="1"/>
          </c:dLbls>
          <c:xVal>
            <c:numRef>
              <c:f>合計特殊出生率!$BF$35</c:f>
              <c:numCache>
                <c:formatCode>0.0_ </c:formatCode>
                <c:ptCount val="1"/>
                <c:pt idx="0">
                  <c:v>23.7</c:v>
                </c:pt>
              </c:numCache>
            </c:numRef>
          </c:xVal>
          <c:yVal>
            <c:numRef>
              <c:f>合計特殊出生率!$AV$35</c:f>
              <c:numCache>
                <c:formatCode>0.00_ </c:formatCode>
                <c:ptCount val="1"/>
                <c:pt idx="0">
                  <c:v>1.3</c:v>
                </c:pt>
              </c:numCache>
            </c:numRef>
          </c:yVal>
        </c:ser>
        <c:ser>
          <c:idx val="28"/>
          <c:order val="28"/>
          <c:tx>
            <c:strRef>
              <c:f>合計特殊出生率!$AU$36</c:f>
              <c:strCache>
                <c:ptCount val="1"/>
                <c:pt idx="0">
                  <c:v>兵　庫</c:v>
                </c:pt>
              </c:strCache>
            </c:strRef>
          </c:tx>
          <c:spPr>
            <a:ln w="28575">
              <a:noFill/>
            </a:ln>
          </c:spPr>
          <c:marker>
            <c:symbol val="none"/>
          </c:marker>
          <c:dLbls>
            <c:dLbl>
              <c:idx val="0"/>
              <c:layout>
                <c:manualLayout>
                  <c:x val="-4.1317228303956822E-2"/>
                  <c:y val="2.2046161537606974E-2"/>
                </c:manualLayout>
              </c:layout>
              <c:tx>
                <c:rich>
                  <a:bodyPr/>
                  <a:lstStyle/>
                  <a:p>
                    <a:r>
                      <a:rPr lang="ja-JP" altLang="en-US" smtClean="0"/>
                      <a:t>兵庫</a:t>
                    </a:r>
                    <a:endParaRPr lang="ja-JP" altLang="en-US"/>
                  </a:p>
                </c:rich>
              </c:tx>
              <c:showSerName val="1"/>
            </c:dLbl>
            <c:txPr>
              <a:bodyPr/>
              <a:lstStyle/>
              <a:p>
                <a:pPr>
                  <a:defRPr sz="500" baseline="0"/>
                </a:pPr>
                <a:endParaRPr lang="ja-JP"/>
              </a:p>
            </c:txPr>
            <c:showSerName val="1"/>
          </c:dLbls>
          <c:xVal>
            <c:numRef>
              <c:f>合計特殊出生率!$BF$36</c:f>
              <c:numCache>
                <c:formatCode>0.0_ </c:formatCode>
                <c:ptCount val="1"/>
                <c:pt idx="0">
                  <c:v>24.3</c:v>
                </c:pt>
              </c:numCache>
            </c:numRef>
          </c:xVal>
          <c:yVal>
            <c:numRef>
              <c:f>合計特殊出生率!$AV$36</c:f>
              <c:numCache>
                <c:formatCode>0.00_ </c:formatCode>
                <c:ptCount val="1"/>
                <c:pt idx="0">
                  <c:v>1.4</c:v>
                </c:pt>
              </c:numCache>
            </c:numRef>
          </c:yVal>
        </c:ser>
        <c:ser>
          <c:idx val="29"/>
          <c:order val="29"/>
          <c:tx>
            <c:strRef>
              <c:f>合計特殊出生率!$AU$37</c:f>
              <c:strCache>
                <c:ptCount val="1"/>
                <c:pt idx="0">
                  <c:v>奈　良</c:v>
                </c:pt>
              </c:strCache>
            </c:strRef>
          </c:tx>
          <c:spPr>
            <a:ln w="28575">
              <a:noFill/>
            </a:ln>
          </c:spPr>
          <c:marker>
            <c:symbol val="none"/>
          </c:marker>
          <c:dLbls>
            <c:dLbl>
              <c:idx val="0"/>
              <c:layout>
                <c:manualLayout>
                  <c:x val="-4.1316978049698617E-2"/>
                  <c:y val="-1.7636929230085481E-2"/>
                </c:manualLayout>
              </c:layout>
              <c:tx>
                <c:rich>
                  <a:bodyPr/>
                  <a:lstStyle/>
                  <a:p>
                    <a:r>
                      <a:rPr lang="ja-JP" altLang="en-US" sz="600" smtClean="0"/>
                      <a:t>奈</a:t>
                    </a:r>
                    <a:r>
                      <a:rPr lang="ja-JP" altLang="en-US" smtClean="0"/>
                      <a:t>良</a:t>
                    </a:r>
                    <a:endParaRPr lang="ja-JP" altLang="en-US" dirty="0"/>
                  </a:p>
                </c:rich>
              </c:tx>
              <c:showSerName val="1"/>
            </c:dLbl>
            <c:txPr>
              <a:bodyPr/>
              <a:lstStyle/>
              <a:p>
                <a:pPr>
                  <a:defRPr sz="600" baseline="0"/>
                </a:pPr>
                <a:endParaRPr lang="ja-JP"/>
              </a:p>
            </c:txPr>
            <c:showSerName val="1"/>
          </c:dLbls>
          <c:xVal>
            <c:numRef>
              <c:f>合計特殊出生率!$BF$37</c:f>
              <c:numCache>
                <c:formatCode>0.0_ </c:formatCode>
                <c:ptCount val="1"/>
                <c:pt idx="0">
                  <c:v>25.5</c:v>
                </c:pt>
              </c:numCache>
            </c:numRef>
          </c:xVal>
          <c:yVal>
            <c:numRef>
              <c:f>合計特殊出生率!$AV$37</c:f>
              <c:numCache>
                <c:formatCode>0.00_ </c:formatCode>
                <c:ptCount val="1"/>
                <c:pt idx="0">
                  <c:v>1.32</c:v>
                </c:pt>
              </c:numCache>
            </c:numRef>
          </c:yVal>
        </c:ser>
        <c:ser>
          <c:idx val="30"/>
          <c:order val="30"/>
          <c:tx>
            <c:strRef>
              <c:f>合計特殊出生率!$AU$38</c:f>
              <c:strCache>
                <c:ptCount val="1"/>
                <c:pt idx="0">
                  <c:v>和歌山</c:v>
                </c:pt>
              </c:strCache>
            </c:strRef>
          </c:tx>
          <c:spPr>
            <a:ln w="28575">
              <a:noFill/>
            </a:ln>
          </c:spPr>
          <c:marker>
            <c:symbol val="none"/>
          </c:marker>
          <c:dLbls>
            <c:dLbl>
              <c:idx val="0"/>
              <c:layout>
                <c:manualLayout>
                  <c:x val="-1.9069374484476247E-2"/>
                  <c:y val="-8.818464615042803E-3"/>
                </c:manualLayout>
              </c:layout>
              <c:showSerName val="1"/>
            </c:dLbl>
            <c:txPr>
              <a:bodyPr/>
              <a:lstStyle/>
              <a:p>
                <a:pPr>
                  <a:defRPr sz="500" baseline="0"/>
                </a:pPr>
                <a:endParaRPr lang="ja-JP"/>
              </a:p>
            </c:txPr>
            <c:showSerName val="1"/>
          </c:dLbls>
          <c:xVal>
            <c:numRef>
              <c:f>合計特殊出生率!$BF$38</c:f>
              <c:numCache>
                <c:formatCode>0.0_ </c:formatCode>
                <c:ptCount val="1"/>
                <c:pt idx="0">
                  <c:v>28.4</c:v>
                </c:pt>
              </c:numCache>
            </c:numRef>
          </c:xVal>
          <c:yVal>
            <c:numRef>
              <c:f>合計特殊出生率!$AV$38</c:f>
              <c:numCache>
                <c:formatCode>0.00_ </c:formatCode>
                <c:ptCount val="1"/>
                <c:pt idx="0">
                  <c:v>1.53</c:v>
                </c:pt>
              </c:numCache>
            </c:numRef>
          </c:yVal>
        </c:ser>
        <c:ser>
          <c:idx val="31"/>
          <c:order val="31"/>
          <c:tx>
            <c:strRef>
              <c:f>合計特殊出生率!$AU$39</c:f>
              <c:strCache>
                <c:ptCount val="1"/>
                <c:pt idx="0">
                  <c:v>鳥　取</c:v>
                </c:pt>
              </c:strCache>
            </c:strRef>
          </c:tx>
          <c:spPr>
            <a:ln w="28575">
              <a:noFill/>
            </a:ln>
          </c:spPr>
          <c:marker>
            <c:symbol val="none"/>
          </c:marker>
          <c:dLbls>
            <c:dLbl>
              <c:idx val="0"/>
              <c:layout>
                <c:manualLayout>
                  <c:x val="-2.5425832645968358E-2"/>
                  <c:y val="-1.4276191534273968E-2"/>
                </c:manualLayout>
              </c:layout>
              <c:tx>
                <c:rich>
                  <a:bodyPr/>
                  <a:lstStyle/>
                  <a:p>
                    <a:r>
                      <a:rPr lang="ja-JP" altLang="en-US" dirty="0" smtClean="0"/>
                      <a:t>鳥取</a:t>
                    </a:r>
                    <a:endParaRPr lang="ja-JP" altLang="en-US" dirty="0"/>
                  </a:p>
                </c:rich>
              </c:tx>
              <c:showSerName val="1"/>
            </c:dLbl>
            <c:txPr>
              <a:bodyPr/>
              <a:lstStyle/>
              <a:p>
                <a:pPr>
                  <a:defRPr sz="500" baseline="0"/>
                </a:pPr>
                <a:endParaRPr lang="ja-JP"/>
              </a:p>
            </c:txPr>
            <c:showSerName val="1"/>
          </c:dLbls>
          <c:xVal>
            <c:numRef>
              <c:f>合計特殊出生率!$BF$39</c:f>
              <c:numCache>
                <c:formatCode>0.0_ </c:formatCode>
                <c:ptCount val="1"/>
                <c:pt idx="0">
                  <c:v>27.1</c:v>
                </c:pt>
              </c:numCache>
            </c:numRef>
          </c:xVal>
          <c:yVal>
            <c:numRef>
              <c:f>合計特殊出生率!$AV$39</c:f>
              <c:numCache>
                <c:formatCode>0.00_ </c:formatCode>
                <c:ptCount val="1"/>
                <c:pt idx="0">
                  <c:v>1.57</c:v>
                </c:pt>
              </c:numCache>
            </c:numRef>
          </c:yVal>
        </c:ser>
        <c:ser>
          <c:idx val="32"/>
          <c:order val="32"/>
          <c:tx>
            <c:strRef>
              <c:f>合計特殊出生率!$AU$40</c:f>
              <c:strCache>
                <c:ptCount val="1"/>
                <c:pt idx="0">
                  <c:v>島　根</c:v>
                </c:pt>
              </c:strCache>
            </c:strRef>
          </c:tx>
          <c:spPr>
            <a:ln w="28575">
              <a:noFill/>
            </a:ln>
          </c:spPr>
          <c:marker>
            <c:symbol val="none"/>
          </c:marker>
          <c:dLbls>
            <c:dLbl>
              <c:idx val="0"/>
              <c:layout>
                <c:manualLayout>
                  <c:x val="-4.1316978049698617E-2"/>
                  <c:y val="-2.2046161537606974E-2"/>
                </c:manualLayout>
              </c:layout>
              <c:tx>
                <c:rich>
                  <a:bodyPr/>
                  <a:lstStyle/>
                  <a:p>
                    <a:r>
                      <a:rPr lang="ja-JP" altLang="en-US" sz="600" smtClean="0"/>
                      <a:t>島</a:t>
                    </a:r>
                    <a:r>
                      <a:rPr lang="ja-JP" altLang="en-US" smtClean="0"/>
                      <a:t>根</a:t>
                    </a:r>
                    <a:endParaRPr lang="ja-JP" altLang="en-US" dirty="0"/>
                  </a:p>
                </c:rich>
              </c:tx>
              <c:showSerName val="1"/>
            </c:dLbl>
            <c:txPr>
              <a:bodyPr/>
              <a:lstStyle/>
              <a:p>
                <a:pPr>
                  <a:defRPr sz="600" baseline="0"/>
                </a:pPr>
                <a:endParaRPr lang="ja-JP"/>
              </a:p>
            </c:txPr>
            <c:showSerName val="1"/>
          </c:dLbls>
          <c:xVal>
            <c:numRef>
              <c:f>合計特殊出生率!$BF$40</c:f>
              <c:numCache>
                <c:formatCode>0.0_ </c:formatCode>
                <c:ptCount val="1"/>
                <c:pt idx="0">
                  <c:v>30</c:v>
                </c:pt>
              </c:numCache>
            </c:numRef>
          </c:xVal>
          <c:yVal>
            <c:numRef>
              <c:f>合計特殊出生率!$AV$40</c:f>
              <c:numCache>
                <c:formatCode>0.00_ </c:formatCode>
                <c:ptCount val="1"/>
                <c:pt idx="0">
                  <c:v>1.6800000000000062</c:v>
                </c:pt>
              </c:numCache>
            </c:numRef>
          </c:yVal>
        </c:ser>
        <c:ser>
          <c:idx val="33"/>
          <c:order val="33"/>
          <c:tx>
            <c:strRef>
              <c:f>合計特殊出生率!$AU$41</c:f>
              <c:strCache>
                <c:ptCount val="1"/>
                <c:pt idx="0">
                  <c:v>岡　山</c:v>
                </c:pt>
              </c:strCache>
            </c:strRef>
          </c:tx>
          <c:spPr>
            <a:ln w="28575">
              <a:noFill/>
            </a:ln>
          </c:spPr>
          <c:marker>
            <c:symbol val="none"/>
          </c:marker>
          <c:dLbls>
            <c:dLbl>
              <c:idx val="0"/>
              <c:layout>
                <c:manualLayout>
                  <c:x val="-1.9069374484476247E-2"/>
                  <c:y val="-4.4092323075214032E-3"/>
                </c:manualLayout>
              </c:layout>
              <c:tx>
                <c:rich>
                  <a:bodyPr/>
                  <a:lstStyle/>
                  <a:p>
                    <a:r>
                      <a:rPr lang="ja-JP" altLang="en-US" smtClean="0"/>
                      <a:t>岡山</a:t>
                    </a:r>
                    <a:endParaRPr lang="ja-JP" altLang="en-US"/>
                  </a:p>
                </c:rich>
              </c:tx>
              <c:showSerName val="1"/>
            </c:dLbl>
            <c:txPr>
              <a:bodyPr/>
              <a:lstStyle/>
              <a:p>
                <a:pPr>
                  <a:defRPr sz="500" baseline="0"/>
                </a:pPr>
                <a:endParaRPr lang="ja-JP"/>
              </a:p>
            </c:txPr>
            <c:showSerName val="1"/>
          </c:dLbls>
          <c:xVal>
            <c:numRef>
              <c:f>合計特殊出生率!$BF$41</c:f>
              <c:numCache>
                <c:formatCode>0.0_ </c:formatCode>
                <c:ptCount val="1"/>
                <c:pt idx="0">
                  <c:v>26.2</c:v>
                </c:pt>
              </c:numCache>
            </c:numRef>
          </c:xVal>
          <c:yVal>
            <c:numRef>
              <c:f>合計特殊出生率!$AV$41</c:f>
              <c:numCache>
                <c:formatCode>0.00_ </c:formatCode>
                <c:ptCount val="1"/>
                <c:pt idx="0">
                  <c:v>1.47</c:v>
                </c:pt>
              </c:numCache>
            </c:numRef>
          </c:yVal>
        </c:ser>
        <c:ser>
          <c:idx val="34"/>
          <c:order val="34"/>
          <c:tx>
            <c:strRef>
              <c:f>合計特殊出生率!$AU$42</c:f>
              <c:strCache>
                <c:ptCount val="1"/>
                <c:pt idx="0">
                  <c:v>広　島</c:v>
                </c:pt>
              </c:strCache>
            </c:strRef>
          </c:tx>
          <c:spPr>
            <a:ln w="28575">
              <a:noFill/>
            </a:ln>
          </c:spPr>
          <c:marker>
            <c:symbol val="none"/>
          </c:marker>
          <c:dLbls>
            <c:dLbl>
              <c:idx val="0"/>
              <c:layout>
                <c:manualLayout>
                  <c:x val="-4.4495207130444664E-2"/>
                  <c:y val="-1.3227696922564158E-2"/>
                </c:manualLayout>
              </c:layout>
              <c:tx>
                <c:rich>
                  <a:bodyPr/>
                  <a:lstStyle/>
                  <a:p>
                    <a:r>
                      <a:rPr lang="ja-JP" altLang="en-US" smtClean="0"/>
                      <a:t>広島</a:t>
                    </a:r>
                    <a:endParaRPr lang="ja-JP" altLang="en-US"/>
                  </a:p>
                </c:rich>
              </c:tx>
              <c:showSerName val="1"/>
            </c:dLbl>
            <c:txPr>
              <a:bodyPr/>
              <a:lstStyle/>
              <a:p>
                <a:pPr>
                  <a:defRPr sz="500" baseline="0"/>
                </a:pPr>
                <a:endParaRPr lang="ja-JP"/>
              </a:p>
            </c:txPr>
            <c:showSerName val="1"/>
          </c:dLbls>
          <c:xVal>
            <c:numRef>
              <c:f>合計特殊出生率!$BF$42</c:f>
              <c:numCache>
                <c:formatCode>0.0_ </c:formatCode>
                <c:ptCount val="1"/>
                <c:pt idx="0">
                  <c:v>25.2</c:v>
                </c:pt>
              </c:numCache>
            </c:numRef>
          </c:xVal>
          <c:yVal>
            <c:numRef>
              <c:f>合計特殊出生率!$AV$42</c:f>
              <c:numCache>
                <c:formatCode>0.00_ </c:formatCode>
                <c:ptCount val="1"/>
                <c:pt idx="0">
                  <c:v>1.54</c:v>
                </c:pt>
              </c:numCache>
            </c:numRef>
          </c:yVal>
        </c:ser>
        <c:ser>
          <c:idx val="35"/>
          <c:order val="35"/>
          <c:tx>
            <c:strRef>
              <c:f>合計特殊出生率!$AU$43</c:f>
              <c:strCache>
                <c:ptCount val="1"/>
                <c:pt idx="0">
                  <c:v>山　口</c:v>
                </c:pt>
              </c:strCache>
            </c:strRef>
          </c:tx>
          <c:spPr>
            <a:ln w="28575">
              <a:noFill/>
            </a:ln>
          </c:spPr>
          <c:marker>
            <c:symbol val="none"/>
          </c:marker>
          <c:dLbls>
            <c:dLbl>
              <c:idx val="0"/>
              <c:layout>
                <c:manualLayout>
                  <c:x val="-1.5891145403730201E-2"/>
                  <c:y val="0"/>
                </c:manualLayout>
              </c:layout>
              <c:tx>
                <c:rich>
                  <a:bodyPr/>
                  <a:lstStyle/>
                  <a:p>
                    <a:r>
                      <a:rPr lang="ja-JP" altLang="en-US" smtClean="0"/>
                      <a:t>山口</a:t>
                    </a:r>
                    <a:endParaRPr lang="ja-JP" altLang="en-US"/>
                  </a:p>
                </c:rich>
              </c:tx>
              <c:showSerName val="1"/>
            </c:dLbl>
            <c:txPr>
              <a:bodyPr/>
              <a:lstStyle/>
              <a:p>
                <a:pPr>
                  <a:defRPr sz="500" baseline="0"/>
                </a:pPr>
                <a:endParaRPr lang="ja-JP"/>
              </a:p>
            </c:txPr>
            <c:showSerName val="1"/>
          </c:dLbls>
          <c:xVal>
            <c:numRef>
              <c:f>合計特殊出生率!$BF$43</c:f>
              <c:numCache>
                <c:formatCode>0.0_ </c:formatCode>
                <c:ptCount val="1"/>
                <c:pt idx="0">
                  <c:v>29.2</c:v>
                </c:pt>
              </c:numCache>
            </c:numRef>
          </c:xVal>
          <c:yVal>
            <c:numRef>
              <c:f>合計特殊出生率!$AV$43</c:f>
              <c:numCache>
                <c:formatCode>0.00_ </c:formatCode>
                <c:ptCount val="1"/>
                <c:pt idx="0">
                  <c:v>1.52</c:v>
                </c:pt>
              </c:numCache>
            </c:numRef>
          </c:yVal>
        </c:ser>
        <c:ser>
          <c:idx val="36"/>
          <c:order val="36"/>
          <c:tx>
            <c:strRef>
              <c:f>合計特殊出生率!$AU$44</c:f>
              <c:strCache>
                <c:ptCount val="1"/>
                <c:pt idx="0">
                  <c:v>徳　島</c:v>
                </c:pt>
              </c:strCache>
            </c:strRef>
          </c:tx>
          <c:spPr>
            <a:ln w="28575">
              <a:noFill/>
            </a:ln>
          </c:spPr>
          <c:marker>
            <c:symbol val="none"/>
          </c:marker>
          <c:dLbls>
            <c:dLbl>
              <c:idx val="0"/>
              <c:layout>
                <c:manualLayout>
                  <c:x val="-3.4270068389483779E-2"/>
                  <c:y val="1.7636929230085578E-2"/>
                </c:manualLayout>
              </c:layout>
              <c:tx>
                <c:rich>
                  <a:bodyPr/>
                  <a:lstStyle/>
                  <a:p>
                    <a:r>
                      <a:rPr lang="ja-JP" altLang="en-US" dirty="0" smtClean="0"/>
                      <a:t>徳島</a:t>
                    </a:r>
                    <a:endParaRPr lang="ja-JP" altLang="en-US" dirty="0"/>
                  </a:p>
                </c:rich>
              </c:tx>
              <c:showSerName val="1"/>
            </c:dLbl>
            <c:txPr>
              <a:bodyPr/>
              <a:lstStyle/>
              <a:p>
                <a:pPr>
                  <a:defRPr sz="500" baseline="0"/>
                </a:pPr>
                <a:endParaRPr lang="ja-JP"/>
              </a:p>
            </c:txPr>
            <c:showSerName val="1"/>
          </c:dLbls>
          <c:xVal>
            <c:numRef>
              <c:f>合計特殊出生率!$BF$44</c:f>
              <c:numCache>
                <c:formatCode>0.0_ </c:formatCode>
                <c:ptCount val="1"/>
                <c:pt idx="0">
                  <c:v>28</c:v>
                </c:pt>
              </c:numCache>
            </c:numRef>
          </c:xVal>
          <c:yVal>
            <c:numRef>
              <c:f>合計特殊出生率!$AV$44</c:f>
              <c:numCache>
                <c:formatCode>0.00_ </c:formatCode>
                <c:ptCount val="1"/>
                <c:pt idx="0">
                  <c:v>1.44</c:v>
                </c:pt>
              </c:numCache>
            </c:numRef>
          </c:yVal>
        </c:ser>
        <c:ser>
          <c:idx val="37"/>
          <c:order val="37"/>
          <c:tx>
            <c:strRef>
              <c:f>合計特殊出生率!$AU$45</c:f>
              <c:strCache>
                <c:ptCount val="1"/>
                <c:pt idx="0">
                  <c:v>香　川</c:v>
                </c:pt>
              </c:strCache>
            </c:strRef>
          </c:tx>
          <c:spPr>
            <a:ln w="28575">
              <a:noFill/>
            </a:ln>
          </c:spPr>
          <c:marker>
            <c:symbol val="none"/>
          </c:marker>
          <c:dLbls>
            <c:dLbl>
              <c:idx val="0"/>
              <c:layout>
                <c:manualLayout>
                  <c:x val="-1.9069374484476247E-2"/>
                  <c:y val="1.0484946117098098E-3"/>
                </c:manualLayout>
              </c:layout>
              <c:tx>
                <c:rich>
                  <a:bodyPr/>
                  <a:lstStyle/>
                  <a:p>
                    <a:r>
                      <a:rPr lang="ja-JP" altLang="en-US" dirty="0" smtClean="0"/>
                      <a:t>香川</a:t>
                    </a:r>
                    <a:endParaRPr lang="ja-JP" altLang="en-US" dirty="0"/>
                  </a:p>
                </c:rich>
              </c:tx>
              <c:showSerName val="1"/>
            </c:dLbl>
            <c:txPr>
              <a:bodyPr/>
              <a:lstStyle/>
              <a:p>
                <a:pPr>
                  <a:defRPr sz="500" baseline="0"/>
                </a:pPr>
                <a:endParaRPr lang="ja-JP"/>
              </a:p>
            </c:txPr>
            <c:showSerName val="1"/>
          </c:dLbls>
          <c:xVal>
            <c:numRef>
              <c:f>合計特殊出生率!$BF$45</c:f>
              <c:numCache>
                <c:formatCode>0.0_ </c:formatCode>
                <c:ptCount val="1"/>
                <c:pt idx="0">
                  <c:v>27.1</c:v>
                </c:pt>
              </c:numCache>
            </c:numRef>
          </c:xVal>
          <c:yVal>
            <c:numRef>
              <c:f>合計特殊出生率!$AV$45</c:f>
              <c:numCache>
                <c:formatCode>0.00_ </c:formatCode>
                <c:ptCount val="1"/>
                <c:pt idx="0">
                  <c:v>1.56</c:v>
                </c:pt>
              </c:numCache>
            </c:numRef>
          </c:yVal>
        </c:ser>
        <c:ser>
          <c:idx val="38"/>
          <c:order val="38"/>
          <c:tx>
            <c:strRef>
              <c:f>合計特殊出生率!$AU$46</c:f>
              <c:strCache>
                <c:ptCount val="1"/>
                <c:pt idx="0">
                  <c:v>愛　媛</c:v>
                </c:pt>
              </c:strCache>
            </c:strRef>
          </c:tx>
          <c:spPr>
            <a:ln w="28575">
              <a:noFill/>
            </a:ln>
          </c:spPr>
          <c:marker>
            <c:symbol val="none"/>
          </c:marker>
          <c:dLbls>
            <c:dLbl>
              <c:idx val="0"/>
              <c:layout>
                <c:manualLayout>
                  <c:x val="-2.2247603565222339E-2"/>
                  <c:y val="0"/>
                </c:manualLayout>
              </c:layout>
              <c:tx>
                <c:rich>
                  <a:bodyPr/>
                  <a:lstStyle/>
                  <a:p>
                    <a:r>
                      <a:rPr lang="ja-JP" altLang="en-US" smtClean="0"/>
                      <a:t>愛媛</a:t>
                    </a:r>
                    <a:endParaRPr lang="ja-JP" altLang="en-US" dirty="0"/>
                  </a:p>
                </c:rich>
              </c:tx>
              <c:showSerName val="1"/>
            </c:dLbl>
            <c:txPr>
              <a:bodyPr/>
              <a:lstStyle/>
              <a:p>
                <a:pPr>
                  <a:defRPr sz="500" baseline="0"/>
                </a:pPr>
                <a:endParaRPr lang="ja-JP"/>
              </a:p>
            </c:txPr>
            <c:showSerName val="1"/>
          </c:dLbls>
          <c:xVal>
            <c:numRef>
              <c:f>合計特殊出生率!$BF$46</c:f>
              <c:numCache>
                <c:formatCode>0.0_ </c:formatCode>
                <c:ptCount val="1"/>
                <c:pt idx="0">
                  <c:v>27.8</c:v>
                </c:pt>
              </c:numCache>
            </c:numRef>
          </c:xVal>
          <c:yVal>
            <c:numRef>
              <c:f>合計特殊出生率!$AV$46</c:f>
              <c:numCache>
                <c:formatCode>0.00_ </c:formatCode>
                <c:ptCount val="1"/>
                <c:pt idx="0">
                  <c:v>1.52</c:v>
                </c:pt>
              </c:numCache>
            </c:numRef>
          </c:yVal>
        </c:ser>
        <c:ser>
          <c:idx val="39"/>
          <c:order val="39"/>
          <c:tx>
            <c:strRef>
              <c:f>合計特殊出生率!$AU$47</c:f>
              <c:strCache>
                <c:ptCount val="1"/>
                <c:pt idx="0">
                  <c:v>高　知</c:v>
                </c:pt>
              </c:strCache>
            </c:strRef>
          </c:tx>
          <c:spPr>
            <a:ln w="28575">
              <a:noFill/>
            </a:ln>
          </c:spPr>
          <c:marker>
            <c:symbol val="none"/>
          </c:marker>
          <c:dLbls>
            <c:dLbl>
              <c:idx val="0"/>
              <c:layout>
                <c:manualLayout>
                  <c:x val="-1.9069374484476143E-2"/>
                  <c:y val="0"/>
                </c:manualLayout>
              </c:layout>
              <c:tx>
                <c:rich>
                  <a:bodyPr/>
                  <a:lstStyle/>
                  <a:p>
                    <a:r>
                      <a:rPr lang="ja-JP" altLang="en-US" sz="600" smtClean="0"/>
                      <a:t>高</a:t>
                    </a:r>
                    <a:r>
                      <a:rPr lang="ja-JP" altLang="en-US" smtClean="0"/>
                      <a:t>知</a:t>
                    </a:r>
                    <a:endParaRPr lang="ja-JP" altLang="en-US"/>
                  </a:p>
                </c:rich>
              </c:tx>
              <c:showSerName val="1"/>
            </c:dLbl>
            <c:txPr>
              <a:bodyPr/>
              <a:lstStyle/>
              <a:p>
                <a:pPr>
                  <a:defRPr sz="600" baseline="0"/>
                </a:pPr>
                <a:endParaRPr lang="ja-JP"/>
              </a:p>
            </c:txPr>
            <c:showSerName val="1"/>
          </c:dLbls>
          <c:xVal>
            <c:numRef>
              <c:f>合計特殊出生率!$BF$47</c:f>
              <c:numCache>
                <c:formatCode>0.0_ </c:formatCode>
                <c:ptCount val="1"/>
                <c:pt idx="0">
                  <c:v>30.1</c:v>
                </c:pt>
              </c:numCache>
            </c:numRef>
          </c:xVal>
          <c:yVal>
            <c:numRef>
              <c:f>合計特殊出生率!$AV$47</c:f>
              <c:numCache>
                <c:formatCode>0.00_ </c:formatCode>
                <c:ptCount val="1"/>
                <c:pt idx="0">
                  <c:v>1.43</c:v>
                </c:pt>
              </c:numCache>
            </c:numRef>
          </c:yVal>
        </c:ser>
        <c:ser>
          <c:idx val="40"/>
          <c:order val="40"/>
          <c:tx>
            <c:strRef>
              <c:f>合計特殊出生率!$AU$48</c:f>
              <c:strCache>
                <c:ptCount val="1"/>
                <c:pt idx="0">
                  <c:v>福　岡</c:v>
                </c:pt>
              </c:strCache>
            </c:strRef>
          </c:tx>
          <c:spPr>
            <a:ln w="28575">
              <a:noFill/>
            </a:ln>
          </c:spPr>
          <c:marker>
            <c:symbol val="none"/>
          </c:marker>
          <c:dLbls>
            <c:dLbl>
              <c:idx val="0"/>
              <c:layout>
                <c:manualLayout>
                  <c:x val="-1.5891145403730201E-2"/>
                  <c:y val="3.9683090767692476E-2"/>
                </c:manualLayout>
              </c:layout>
              <c:tx>
                <c:rich>
                  <a:bodyPr/>
                  <a:lstStyle/>
                  <a:p>
                    <a:r>
                      <a:rPr lang="ja-JP" altLang="en-US" smtClean="0"/>
                      <a:t>福岡</a:t>
                    </a:r>
                    <a:endParaRPr lang="ja-JP" altLang="en-US"/>
                  </a:p>
                </c:rich>
              </c:tx>
              <c:showSerName val="1"/>
            </c:dLbl>
            <c:txPr>
              <a:bodyPr/>
              <a:lstStyle/>
              <a:p>
                <a:pPr>
                  <a:defRPr sz="500" baseline="0"/>
                </a:pPr>
                <a:endParaRPr lang="ja-JP"/>
              </a:p>
            </c:txPr>
            <c:showSerName val="1"/>
          </c:dLbls>
          <c:xVal>
            <c:numRef>
              <c:f>合計特殊出生率!$BF$48</c:f>
              <c:numCache>
                <c:formatCode>0.0_ </c:formatCode>
                <c:ptCount val="1"/>
                <c:pt idx="0">
                  <c:v>23.3</c:v>
                </c:pt>
              </c:numCache>
            </c:numRef>
          </c:xVal>
          <c:yVal>
            <c:numRef>
              <c:f>合計特殊出生率!$AV$48</c:f>
              <c:numCache>
                <c:formatCode>0.00_ </c:formatCode>
                <c:ptCount val="1"/>
                <c:pt idx="0">
                  <c:v>1.43</c:v>
                </c:pt>
              </c:numCache>
            </c:numRef>
          </c:yVal>
        </c:ser>
        <c:ser>
          <c:idx val="41"/>
          <c:order val="41"/>
          <c:tx>
            <c:strRef>
              <c:f>合計特殊出生率!$AU$49</c:f>
              <c:strCache>
                <c:ptCount val="1"/>
                <c:pt idx="0">
                  <c:v>佐　賀</c:v>
                </c:pt>
              </c:strCache>
            </c:strRef>
          </c:tx>
          <c:spPr>
            <a:ln w="28575">
              <a:noFill/>
            </a:ln>
          </c:spPr>
          <c:marker>
            <c:symbol val="none"/>
          </c:marker>
          <c:dLbls>
            <c:dLbl>
              <c:idx val="0"/>
              <c:layout>
                <c:manualLayout>
                  <c:x val="-4.7673436211190572E-2"/>
                  <c:y val="-2.2046161537606974E-2"/>
                </c:manualLayout>
              </c:layout>
              <c:tx>
                <c:rich>
                  <a:bodyPr/>
                  <a:lstStyle/>
                  <a:p>
                    <a:r>
                      <a:rPr lang="ja-JP" altLang="en-US" sz="600" smtClean="0"/>
                      <a:t>佐</a:t>
                    </a:r>
                    <a:r>
                      <a:rPr lang="ja-JP" altLang="en-US" smtClean="0"/>
                      <a:t>賀</a:t>
                    </a:r>
                    <a:endParaRPr lang="ja-JP" altLang="en-US"/>
                  </a:p>
                </c:rich>
              </c:tx>
              <c:showSerName val="1"/>
            </c:dLbl>
            <c:txPr>
              <a:bodyPr/>
              <a:lstStyle/>
              <a:p>
                <a:pPr>
                  <a:defRPr sz="600" baseline="0"/>
                </a:pPr>
                <a:endParaRPr lang="ja-JP"/>
              </a:p>
            </c:txPr>
            <c:showSerName val="1"/>
          </c:dLbls>
          <c:xVal>
            <c:numRef>
              <c:f>合計特殊出生率!$BF$49</c:f>
              <c:numCache>
                <c:formatCode>0.0_ </c:formatCode>
                <c:ptCount val="1"/>
                <c:pt idx="0">
                  <c:v>25.4</c:v>
                </c:pt>
              </c:numCache>
            </c:numRef>
          </c:xVal>
          <c:yVal>
            <c:numRef>
              <c:f>合計特殊出生率!$AV$49</c:f>
              <c:numCache>
                <c:formatCode>0.00_ </c:formatCode>
                <c:ptCount val="1"/>
                <c:pt idx="0">
                  <c:v>1.61</c:v>
                </c:pt>
              </c:numCache>
            </c:numRef>
          </c:yVal>
        </c:ser>
        <c:ser>
          <c:idx val="42"/>
          <c:order val="42"/>
          <c:tx>
            <c:strRef>
              <c:f>合計特殊出生率!$AU$50</c:f>
              <c:strCache>
                <c:ptCount val="1"/>
                <c:pt idx="0">
                  <c:v>長　崎</c:v>
                </c:pt>
              </c:strCache>
            </c:strRef>
          </c:tx>
          <c:spPr>
            <a:ln w="28575">
              <a:noFill/>
            </a:ln>
          </c:spPr>
          <c:marker>
            <c:symbol val="none"/>
          </c:marker>
          <c:dLbls>
            <c:dLbl>
              <c:idx val="0"/>
              <c:layout>
                <c:manualLayout>
                  <c:x val="-1.5239733569306415E-2"/>
                  <c:y val="5.4577269192311994E-3"/>
                </c:manualLayout>
              </c:layout>
              <c:tx>
                <c:rich>
                  <a:bodyPr/>
                  <a:lstStyle/>
                  <a:p>
                    <a:r>
                      <a:rPr lang="ja-JP" altLang="en-US" sz="600" dirty="0" smtClean="0"/>
                      <a:t>長</a:t>
                    </a:r>
                    <a:r>
                      <a:rPr lang="ja-JP" altLang="en-US" dirty="0" smtClean="0"/>
                      <a:t>崎</a:t>
                    </a:r>
                    <a:endParaRPr lang="ja-JP" altLang="en-US" dirty="0"/>
                  </a:p>
                </c:rich>
              </c:tx>
              <c:showSerName val="1"/>
            </c:dLbl>
            <c:txPr>
              <a:bodyPr/>
              <a:lstStyle/>
              <a:p>
                <a:pPr>
                  <a:defRPr sz="600" baseline="0"/>
                </a:pPr>
                <a:endParaRPr lang="ja-JP"/>
              </a:p>
            </c:txPr>
            <c:showSerName val="1"/>
          </c:dLbls>
          <c:xVal>
            <c:numRef>
              <c:f>合計特殊出生率!$BF$50</c:f>
              <c:numCache>
                <c:formatCode>0.0_ </c:formatCode>
                <c:ptCount val="1"/>
                <c:pt idx="0">
                  <c:v>27</c:v>
                </c:pt>
              </c:numCache>
            </c:numRef>
          </c:xVal>
          <c:yVal>
            <c:numRef>
              <c:f>合計特殊出生率!$AV$50</c:f>
              <c:numCache>
                <c:formatCode>0.00_ </c:formatCode>
                <c:ptCount val="1"/>
                <c:pt idx="0">
                  <c:v>1.6300000000000001</c:v>
                </c:pt>
              </c:numCache>
            </c:numRef>
          </c:yVal>
        </c:ser>
        <c:ser>
          <c:idx val="43"/>
          <c:order val="43"/>
          <c:tx>
            <c:strRef>
              <c:f>合計特殊出生率!$AU$51</c:f>
              <c:strCache>
                <c:ptCount val="1"/>
                <c:pt idx="0">
                  <c:v>熊　本</c:v>
                </c:pt>
              </c:strCache>
            </c:strRef>
          </c:tx>
          <c:spPr>
            <a:ln w="28575">
              <a:noFill/>
            </a:ln>
          </c:spPr>
          <c:marker>
            <c:symbol val="none"/>
          </c:marker>
          <c:dLbls>
            <c:dLbl>
              <c:idx val="0"/>
              <c:layout>
                <c:manualLayout>
                  <c:x val="-4.1316978049698617E-2"/>
                  <c:y val="-1.7636929230085578E-2"/>
                </c:manualLayout>
              </c:layout>
              <c:tx>
                <c:rich>
                  <a:bodyPr/>
                  <a:lstStyle/>
                  <a:p>
                    <a:r>
                      <a:rPr lang="ja-JP" altLang="en-US" sz="600" smtClean="0"/>
                      <a:t>熊</a:t>
                    </a:r>
                    <a:r>
                      <a:rPr lang="ja-JP" altLang="en-US" smtClean="0"/>
                      <a:t>本</a:t>
                    </a:r>
                    <a:endParaRPr lang="ja-JP" altLang="en-US"/>
                  </a:p>
                </c:rich>
              </c:tx>
              <c:showSerName val="1"/>
            </c:dLbl>
            <c:txPr>
              <a:bodyPr/>
              <a:lstStyle/>
              <a:p>
                <a:pPr>
                  <a:defRPr sz="600" baseline="0"/>
                </a:pPr>
                <a:endParaRPr lang="ja-JP"/>
              </a:p>
            </c:txPr>
            <c:showSerName val="1"/>
          </c:dLbls>
          <c:xVal>
            <c:numRef>
              <c:f>合計特殊出生率!$BF$51</c:f>
              <c:numCache>
                <c:formatCode>0.0_ </c:formatCode>
                <c:ptCount val="1"/>
                <c:pt idx="0">
                  <c:v>26.5</c:v>
                </c:pt>
              </c:numCache>
            </c:numRef>
          </c:xVal>
          <c:yVal>
            <c:numRef>
              <c:f>合計特殊出生率!$AV$51</c:f>
              <c:numCache>
                <c:formatCode>0.00_ </c:formatCode>
                <c:ptCount val="1"/>
                <c:pt idx="0">
                  <c:v>1.62</c:v>
                </c:pt>
              </c:numCache>
            </c:numRef>
          </c:yVal>
        </c:ser>
        <c:ser>
          <c:idx val="44"/>
          <c:order val="44"/>
          <c:tx>
            <c:strRef>
              <c:f>合計特殊出生率!$AU$52</c:f>
              <c:strCache>
                <c:ptCount val="1"/>
                <c:pt idx="0">
                  <c:v>大　分</c:v>
                </c:pt>
              </c:strCache>
            </c:strRef>
          </c:tx>
          <c:spPr>
            <a:ln w="28575">
              <a:noFill/>
            </a:ln>
          </c:spPr>
          <c:marker>
            <c:symbol val="none"/>
          </c:marker>
          <c:dLbls>
            <c:dLbl>
              <c:idx val="0"/>
              <c:layout>
                <c:manualLayout>
                  <c:x val="-2.2247603565222349E-2"/>
                  <c:y val="-1.4276191534273968E-2"/>
                </c:manualLayout>
              </c:layout>
              <c:tx>
                <c:rich>
                  <a:bodyPr/>
                  <a:lstStyle/>
                  <a:p>
                    <a:r>
                      <a:rPr lang="ja-JP" altLang="en-US" dirty="0" smtClean="0"/>
                      <a:t>大分</a:t>
                    </a:r>
                    <a:endParaRPr lang="ja-JP" altLang="en-US" dirty="0"/>
                  </a:p>
                </c:rich>
              </c:tx>
              <c:dLblPos val="r"/>
              <c:showSerName val="1"/>
            </c:dLbl>
            <c:txPr>
              <a:bodyPr/>
              <a:lstStyle/>
              <a:p>
                <a:pPr>
                  <a:defRPr sz="500" baseline="0"/>
                </a:pPr>
                <a:endParaRPr lang="ja-JP"/>
              </a:p>
            </c:txPr>
            <c:dLblPos val="r"/>
            <c:showSerName val="1"/>
          </c:dLbls>
          <c:xVal>
            <c:numRef>
              <c:f>合計特殊出生率!$BF$52</c:f>
              <c:numCache>
                <c:formatCode>0.0_ </c:formatCode>
                <c:ptCount val="1"/>
                <c:pt idx="0">
                  <c:v>27.6</c:v>
                </c:pt>
              </c:numCache>
            </c:numRef>
          </c:xVal>
          <c:yVal>
            <c:numRef>
              <c:f>合計特殊出生率!$AV$52</c:f>
              <c:numCache>
                <c:formatCode>0.00_ </c:formatCode>
                <c:ptCount val="1"/>
                <c:pt idx="0">
                  <c:v>1.53</c:v>
                </c:pt>
              </c:numCache>
            </c:numRef>
          </c:yVal>
        </c:ser>
        <c:ser>
          <c:idx val="45"/>
          <c:order val="45"/>
          <c:tx>
            <c:strRef>
              <c:f>合計特殊出生率!$AU$53</c:f>
              <c:strCache>
                <c:ptCount val="1"/>
                <c:pt idx="0">
                  <c:v>宮　崎</c:v>
                </c:pt>
              </c:strCache>
            </c:strRef>
          </c:tx>
          <c:spPr>
            <a:ln w="28575">
              <a:noFill/>
            </a:ln>
          </c:spPr>
          <c:marker>
            <c:symbol val="none"/>
          </c:marker>
          <c:dLbls>
            <c:dLbl>
              <c:idx val="0"/>
              <c:layout>
                <c:manualLayout>
                  <c:x val="-5.9734940699750952E-2"/>
                  <c:y val="-2.2046161537606974E-2"/>
                </c:manualLayout>
              </c:layout>
              <c:tx>
                <c:rich>
                  <a:bodyPr/>
                  <a:lstStyle/>
                  <a:p>
                    <a:r>
                      <a:rPr lang="ja-JP" altLang="en-US" sz="600" dirty="0" smtClean="0"/>
                      <a:t>宮</a:t>
                    </a:r>
                    <a:r>
                      <a:rPr lang="ja-JP" altLang="en-US" dirty="0" smtClean="0"/>
                      <a:t>崎</a:t>
                    </a:r>
                    <a:endParaRPr lang="ja-JP" altLang="en-US" dirty="0"/>
                  </a:p>
                </c:rich>
              </c:tx>
              <c:showSerName val="1"/>
            </c:dLbl>
            <c:txPr>
              <a:bodyPr/>
              <a:lstStyle/>
              <a:p>
                <a:pPr>
                  <a:defRPr sz="600" baseline="0"/>
                </a:pPr>
                <a:endParaRPr lang="ja-JP"/>
              </a:p>
            </c:txPr>
            <c:showSerName val="1"/>
          </c:dLbls>
          <c:xVal>
            <c:numRef>
              <c:f>合計特殊出生率!$BF$54</c:f>
              <c:numCache>
                <c:formatCode>0.0_ </c:formatCode>
                <c:ptCount val="1"/>
                <c:pt idx="0">
                  <c:v>27</c:v>
                </c:pt>
              </c:numCache>
            </c:numRef>
          </c:xVal>
          <c:yVal>
            <c:numRef>
              <c:f>合計特殊出生率!$AV$53</c:f>
              <c:numCache>
                <c:formatCode>0.00_ </c:formatCode>
                <c:ptCount val="1"/>
                <c:pt idx="0">
                  <c:v>1.6700000000000021</c:v>
                </c:pt>
              </c:numCache>
            </c:numRef>
          </c:yVal>
        </c:ser>
        <c:ser>
          <c:idx val="46"/>
          <c:order val="46"/>
          <c:tx>
            <c:strRef>
              <c:f>合計特殊出生率!$AU$54</c:f>
              <c:strCache>
                <c:ptCount val="1"/>
                <c:pt idx="0">
                  <c:v>鹿児島</c:v>
                </c:pt>
              </c:strCache>
            </c:strRef>
          </c:tx>
          <c:spPr>
            <a:ln w="28575">
              <a:noFill/>
            </a:ln>
          </c:spPr>
          <c:marker>
            <c:symbol val="none"/>
          </c:marker>
          <c:dLbls>
            <c:dLbl>
              <c:idx val="0"/>
              <c:layout>
                <c:manualLayout>
                  <c:x val="-1.5891145403730201E-2"/>
                  <c:y val="-1.3227696922564158E-2"/>
                </c:manualLayout>
              </c:layout>
              <c:dLblPos val="r"/>
              <c:showSerName val="1"/>
            </c:dLbl>
            <c:txPr>
              <a:bodyPr/>
              <a:lstStyle/>
              <a:p>
                <a:pPr>
                  <a:defRPr sz="600" baseline="0"/>
                </a:pPr>
                <a:endParaRPr lang="ja-JP"/>
              </a:p>
            </c:txPr>
            <c:dLblPos val="r"/>
            <c:showSerName val="1"/>
          </c:dLbls>
          <c:xVal>
            <c:numRef>
              <c:f>合計特殊出生率!$BF$54</c:f>
              <c:numCache>
                <c:formatCode>0.0_ </c:formatCode>
                <c:ptCount val="1"/>
                <c:pt idx="0">
                  <c:v>27</c:v>
                </c:pt>
              </c:numCache>
            </c:numRef>
          </c:xVal>
          <c:yVal>
            <c:numRef>
              <c:f>合計特殊出生率!$AV$54</c:f>
              <c:numCache>
                <c:formatCode>0.00_ </c:formatCode>
                <c:ptCount val="1"/>
                <c:pt idx="0">
                  <c:v>1.6400000000000001</c:v>
                </c:pt>
              </c:numCache>
            </c:numRef>
          </c:yVal>
        </c:ser>
        <c:ser>
          <c:idx val="47"/>
          <c:order val="47"/>
          <c:tx>
            <c:strRef>
              <c:f>合計特殊出生率!$AU$55</c:f>
              <c:strCache>
                <c:ptCount val="1"/>
                <c:pt idx="0">
                  <c:v>沖　縄</c:v>
                </c:pt>
              </c:strCache>
            </c:strRef>
          </c:tx>
          <c:spPr>
            <a:ln w="28575">
              <a:noFill/>
            </a:ln>
          </c:spPr>
          <c:marker>
            <c:symbol val="none"/>
          </c:marker>
          <c:dLbls>
            <c:dLbl>
              <c:idx val="0"/>
              <c:layout>
                <c:manualLayout>
                  <c:x val="-4.1317228303956822E-2"/>
                  <c:y val="-2.6455393845128385E-2"/>
                </c:manualLayout>
              </c:layout>
              <c:tx>
                <c:rich>
                  <a:bodyPr/>
                  <a:lstStyle/>
                  <a:p>
                    <a:r>
                      <a:rPr lang="ja-JP" altLang="en-US" sz="600" smtClean="0"/>
                      <a:t>沖</a:t>
                    </a:r>
                    <a:r>
                      <a:rPr lang="ja-JP" altLang="en-US" smtClean="0"/>
                      <a:t>縄</a:t>
                    </a:r>
                    <a:endParaRPr lang="ja-JP" altLang="en-US"/>
                  </a:p>
                </c:rich>
              </c:tx>
              <c:showSerName val="1"/>
            </c:dLbl>
            <c:txPr>
              <a:bodyPr/>
              <a:lstStyle/>
              <a:p>
                <a:pPr>
                  <a:defRPr sz="600" baseline="0"/>
                </a:pPr>
                <a:endParaRPr lang="ja-JP"/>
              </a:p>
            </c:txPr>
            <c:showSerName val="1"/>
          </c:dLbls>
          <c:xVal>
            <c:numRef>
              <c:f>合計特殊出生率!$BF$55</c:f>
              <c:numCache>
                <c:formatCode>0.0_ </c:formatCode>
                <c:ptCount val="1"/>
                <c:pt idx="0">
                  <c:v>17.7</c:v>
                </c:pt>
              </c:numCache>
            </c:numRef>
          </c:xVal>
          <c:yVal>
            <c:numRef>
              <c:f>合計特殊出生率!$AV$55</c:f>
              <c:numCache>
                <c:formatCode>0.00_ </c:formatCode>
                <c:ptCount val="1"/>
                <c:pt idx="0">
                  <c:v>1.9000000000000001</c:v>
                </c:pt>
              </c:numCache>
            </c:numRef>
          </c:yVal>
        </c:ser>
        <c:ser>
          <c:idx val="48"/>
          <c:order val="48"/>
          <c:tx>
            <c:v>高齢化</c:v>
          </c:tx>
          <c:spPr>
            <a:ln w="28575">
              <a:noFill/>
            </a:ln>
          </c:spPr>
          <c:marker>
            <c:symbol val="circle"/>
            <c:size val="3"/>
            <c:spPr>
              <a:solidFill>
                <a:srgbClr val="FF9999"/>
              </a:solidFill>
              <a:ln w="3175">
                <a:solidFill>
                  <a:srgbClr val="C00000"/>
                </a:solidFill>
              </a:ln>
            </c:spPr>
          </c:marker>
          <c:dPt>
            <c:idx val="0"/>
            <c:marker>
              <c:symbol val="circle"/>
              <c:size val="5"/>
              <c:spPr>
                <a:solidFill>
                  <a:srgbClr val="FF0000"/>
                </a:solidFill>
                <a:ln w="3175">
                  <a:solidFill>
                    <a:srgbClr val="FF0000"/>
                  </a:solidFill>
                </a:ln>
              </c:spPr>
            </c:marker>
            <c:spPr>
              <a:ln w="28575">
                <a:solidFill>
                  <a:srgbClr val="0000FF"/>
                </a:solidFill>
              </a:ln>
            </c:spPr>
          </c:dPt>
          <c:dLbls>
            <c:delete val="1"/>
          </c:dLbls>
          <c:trendline>
            <c:trendlineType val="linear"/>
            <c:dispRSqr val="1"/>
            <c:dispEq val="1"/>
            <c:trendlineLbl>
              <c:layout>
                <c:manualLayout>
                  <c:x val="3.4129425496304246E-2"/>
                  <c:y val="0.36025059715587243"/>
                </c:manualLayout>
              </c:layout>
              <c:numFmt formatCode="General" sourceLinked="0"/>
              <c:txPr>
                <a:bodyPr/>
                <a:lstStyle/>
                <a:p>
                  <a:pPr>
                    <a:lnSpc>
                      <a:spcPts val="800"/>
                    </a:lnSpc>
                    <a:defRPr sz="700"/>
                  </a:pPr>
                  <a:endParaRPr lang="ja-JP"/>
                </a:p>
              </c:txPr>
            </c:trendlineLbl>
          </c:trendline>
          <c:xVal>
            <c:numRef>
              <c:f>合計特殊出生率!$BF$8:$BF$55</c:f>
              <c:numCache>
                <c:formatCode>0.0_ </c:formatCode>
                <c:ptCount val="48"/>
                <c:pt idx="0" formatCode="General">
                  <c:v>24.1</c:v>
                </c:pt>
                <c:pt idx="1">
                  <c:v>26</c:v>
                </c:pt>
                <c:pt idx="2">
                  <c:v>27</c:v>
                </c:pt>
                <c:pt idx="3">
                  <c:v>27.9</c:v>
                </c:pt>
                <c:pt idx="4">
                  <c:v>23</c:v>
                </c:pt>
                <c:pt idx="5">
                  <c:v>30.7</c:v>
                </c:pt>
                <c:pt idx="6">
                  <c:v>28.3</c:v>
                </c:pt>
                <c:pt idx="7">
                  <c:v>26</c:v>
                </c:pt>
                <c:pt idx="8">
                  <c:v>23.8</c:v>
                </c:pt>
                <c:pt idx="9">
                  <c:v>23.2</c:v>
                </c:pt>
                <c:pt idx="10">
                  <c:v>24.9</c:v>
                </c:pt>
                <c:pt idx="11">
                  <c:v>22</c:v>
                </c:pt>
                <c:pt idx="12">
                  <c:v>23.2</c:v>
                </c:pt>
                <c:pt idx="13">
                  <c:v>21.3</c:v>
                </c:pt>
                <c:pt idx="14">
                  <c:v>21.5</c:v>
                </c:pt>
                <c:pt idx="15">
                  <c:v>27.2</c:v>
                </c:pt>
                <c:pt idx="16">
                  <c:v>27.6</c:v>
                </c:pt>
                <c:pt idx="17">
                  <c:v>25</c:v>
                </c:pt>
                <c:pt idx="18">
                  <c:v>26</c:v>
                </c:pt>
                <c:pt idx="19">
                  <c:v>25.6</c:v>
                </c:pt>
                <c:pt idx="20">
                  <c:v>27.4</c:v>
                </c:pt>
                <c:pt idx="21">
                  <c:v>25.2</c:v>
                </c:pt>
                <c:pt idx="22">
                  <c:v>25</c:v>
                </c:pt>
                <c:pt idx="23">
                  <c:v>21.4</c:v>
                </c:pt>
                <c:pt idx="24">
                  <c:v>25.3</c:v>
                </c:pt>
                <c:pt idx="25">
                  <c:v>21.6</c:v>
                </c:pt>
                <c:pt idx="26">
                  <c:v>24.7</c:v>
                </c:pt>
                <c:pt idx="27">
                  <c:v>23.7</c:v>
                </c:pt>
                <c:pt idx="28">
                  <c:v>24.3</c:v>
                </c:pt>
                <c:pt idx="29">
                  <c:v>25.5</c:v>
                </c:pt>
                <c:pt idx="30">
                  <c:v>28.4</c:v>
                </c:pt>
                <c:pt idx="31">
                  <c:v>27.1</c:v>
                </c:pt>
                <c:pt idx="32">
                  <c:v>30</c:v>
                </c:pt>
                <c:pt idx="33">
                  <c:v>26.2</c:v>
                </c:pt>
                <c:pt idx="34">
                  <c:v>25.2</c:v>
                </c:pt>
                <c:pt idx="35">
                  <c:v>29.2</c:v>
                </c:pt>
                <c:pt idx="36">
                  <c:v>28</c:v>
                </c:pt>
                <c:pt idx="37">
                  <c:v>27.1</c:v>
                </c:pt>
                <c:pt idx="38">
                  <c:v>27.8</c:v>
                </c:pt>
                <c:pt idx="39">
                  <c:v>30.1</c:v>
                </c:pt>
                <c:pt idx="40">
                  <c:v>23.3</c:v>
                </c:pt>
                <c:pt idx="41">
                  <c:v>25.4</c:v>
                </c:pt>
                <c:pt idx="42">
                  <c:v>27</c:v>
                </c:pt>
                <c:pt idx="43">
                  <c:v>26.5</c:v>
                </c:pt>
                <c:pt idx="44">
                  <c:v>27.6</c:v>
                </c:pt>
                <c:pt idx="45">
                  <c:v>26.7</c:v>
                </c:pt>
                <c:pt idx="46">
                  <c:v>27</c:v>
                </c:pt>
                <c:pt idx="47">
                  <c:v>17.7</c:v>
                </c:pt>
              </c:numCache>
            </c:numRef>
          </c:xVal>
          <c:yVal>
            <c:numRef>
              <c:f>合計特殊出生率!$AV$8:$AV$55</c:f>
              <c:numCache>
                <c:formatCode>0.00_ </c:formatCode>
                <c:ptCount val="48"/>
                <c:pt idx="0">
                  <c:v>1.41</c:v>
                </c:pt>
                <c:pt idx="1">
                  <c:v>1.26</c:v>
                </c:pt>
                <c:pt idx="2">
                  <c:v>1.36</c:v>
                </c:pt>
                <c:pt idx="3">
                  <c:v>1.44</c:v>
                </c:pt>
                <c:pt idx="4">
                  <c:v>1.3</c:v>
                </c:pt>
                <c:pt idx="5">
                  <c:v>1.37</c:v>
                </c:pt>
                <c:pt idx="6">
                  <c:v>1.44</c:v>
                </c:pt>
                <c:pt idx="7">
                  <c:v>1.41</c:v>
                </c:pt>
                <c:pt idx="8">
                  <c:v>1.41</c:v>
                </c:pt>
                <c:pt idx="9">
                  <c:v>1.43</c:v>
                </c:pt>
                <c:pt idx="10">
                  <c:v>1.3900000000000001</c:v>
                </c:pt>
                <c:pt idx="11">
                  <c:v>1.29</c:v>
                </c:pt>
                <c:pt idx="12">
                  <c:v>1.31</c:v>
                </c:pt>
                <c:pt idx="13">
                  <c:v>1.0900000000000001</c:v>
                </c:pt>
                <c:pt idx="14">
                  <c:v>1.3</c:v>
                </c:pt>
                <c:pt idx="15">
                  <c:v>1.43</c:v>
                </c:pt>
                <c:pt idx="16">
                  <c:v>1.42</c:v>
                </c:pt>
                <c:pt idx="17">
                  <c:v>1.47</c:v>
                </c:pt>
                <c:pt idx="18">
                  <c:v>1.6</c:v>
                </c:pt>
                <c:pt idx="19">
                  <c:v>1.43</c:v>
                </c:pt>
                <c:pt idx="20">
                  <c:v>1.51</c:v>
                </c:pt>
                <c:pt idx="21">
                  <c:v>1.45</c:v>
                </c:pt>
                <c:pt idx="22">
                  <c:v>1.52</c:v>
                </c:pt>
                <c:pt idx="23">
                  <c:v>1.46</c:v>
                </c:pt>
                <c:pt idx="24">
                  <c:v>1.47</c:v>
                </c:pt>
                <c:pt idx="25">
                  <c:v>1.53</c:v>
                </c:pt>
                <c:pt idx="26">
                  <c:v>1.23</c:v>
                </c:pt>
                <c:pt idx="27">
                  <c:v>1.3</c:v>
                </c:pt>
                <c:pt idx="28">
                  <c:v>1.4</c:v>
                </c:pt>
                <c:pt idx="29">
                  <c:v>1.32</c:v>
                </c:pt>
                <c:pt idx="30">
                  <c:v>1.53</c:v>
                </c:pt>
                <c:pt idx="31">
                  <c:v>1.57</c:v>
                </c:pt>
                <c:pt idx="32">
                  <c:v>1.6800000000000062</c:v>
                </c:pt>
                <c:pt idx="33">
                  <c:v>1.47</c:v>
                </c:pt>
                <c:pt idx="34">
                  <c:v>1.54</c:v>
                </c:pt>
                <c:pt idx="35">
                  <c:v>1.52</c:v>
                </c:pt>
                <c:pt idx="36">
                  <c:v>1.44</c:v>
                </c:pt>
                <c:pt idx="37">
                  <c:v>1.56</c:v>
                </c:pt>
                <c:pt idx="38">
                  <c:v>1.52</c:v>
                </c:pt>
                <c:pt idx="39">
                  <c:v>1.43</c:v>
                </c:pt>
                <c:pt idx="40">
                  <c:v>1.43</c:v>
                </c:pt>
                <c:pt idx="41">
                  <c:v>1.61</c:v>
                </c:pt>
                <c:pt idx="42">
                  <c:v>1.6300000000000001</c:v>
                </c:pt>
                <c:pt idx="43">
                  <c:v>1.62</c:v>
                </c:pt>
                <c:pt idx="44">
                  <c:v>1.53</c:v>
                </c:pt>
                <c:pt idx="45">
                  <c:v>1.6700000000000021</c:v>
                </c:pt>
                <c:pt idx="46">
                  <c:v>1.6400000000000001</c:v>
                </c:pt>
                <c:pt idx="47">
                  <c:v>1.9000000000000001</c:v>
                </c:pt>
              </c:numCache>
            </c:numRef>
          </c:yVal>
        </c:ser>
        <c:dLbls>
          <c:showVal val="1"/>
        </c:dLbls>
        <c:axId val="201665536"/>
        <c:axId val="201679616"/>
      </c:scatterChart>
      <c:valAx>
        <c:axId val="201665536"/>
        <c:scaling>
          <c:orientation val="minMax"/>
          <c:max val="31"/>
          <c:min val="17"/>
        </c:scaling>
        <c:axPos val="b"/>
        <c:numFmt formatCode="#,##0.0_);[Red]\(#,##0.0\)" sourceLinked="0"/>
        <c:tickLblPos val="nextTo"/>
        <c:spPr>
          <a:ln w="25400">
            <a:solidFill>
              <a:srgbClr val="0000FF"/>
            </a:solidFill>
          </a:ln>
        </c:spPr>
        <c:txPr>
          <a:bodyPr/>
          <a:lstStyle/>
          <a:p>
            <a:pPr>
              <a:defRPr sz="800" baseline="0"/>
            </a:pPr>
            <a:endParaRPr lang="ja-JP"/>
          </a:p>
        </c:txPr>
        <c:crossAx val="201679616"/>
        <c:crosses val="autoZero"/>
        <c:crossBetween val="midCat"/>
        <c:majorUnit val="2"/>
      </c:valAx>
      <c:valAx>
        <c:axId val="201679616"/>
        <c:scaling>
          <c:orientation val="minMax"/>
          <c:min val="1"/>
        </c:scaling>
        <c:axPos val="l"/>
        <c:majorGridlines>
          <c:spPr>
            <a:ln w="3175">
              <a:prstDash val="sysDash"/>
            </a:ln>
          </c:spPr>
        </c:majorGridlines>
        <c:numFmt formatCode="0.00_ " sourceLinked="1"/>
        <c:tickLblPos val="nextTo"/>
        <c:spPr>
          <a:ln w="25400">
            <a:solidFill>
              <a:srgbClr val="0000FF"/>
            </a:solidFill>
          </a:ln>
        </c:spPr>
        <c:txPr>
          <a:bodyPr/>
          <a:lstStyle/>
          <a:p>
            <a:pPr>
              <a:defRPr sz="800" baseline="0">
                <a:latin typeface="+mn-ea"/>
                <a:ea typeface="+mn-ea"/>
              </a:defRPr>
            </a:pPr>
            <a:endParaRPr lang="ja-JP"/>
          </a:p>
        </c:txPr>
        <c:crossAx val="201665536"/>
        <c:crosses val="autoZero"/>
        <c:crossBetween val="midCat"/>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8.8270858524788526E-2"/>
          <c:y val="2.45713439247492E-2"/>
          <c:w val="0.8814993954050786"/>
          <c:h val="0.88603286503519807"/>
        </c:manualLayout>
      </c:layout>
      <c:scatterChart>
        <c:scatterStyle val="lineMarker"/>
        <c:ser>
          <c:idx val="0"/>
          <c:order val="0"/>
          <c:tx>
            <c:strRef>
              <c:f>'C:\Users\ioas_user\Desktop\[労働力×出生率.xls]女性労働力率×出生率 (知事会提言)'!$D$3</c:f>
              <c:strCache>
                <c:ptCount val="1"/>
                <c:pt idx="0">
                  <c:v>女性の労働力率[30～39歳]（H22)</c:v>
                </c:pt>
              </c:strCache>
            </c:strRef>
          </c:tx>
          <c:spPr>
            <a:ln w="28575">
              <a:noFill/>
            </a:ln>
          </c:spPr>
          <c:marker>
            <c:symbol val="circle"/>
            <c:size val="3"/>
            <c:spPr>
              <a:solidFill>
                <a:srgbClr val="FF9900"/>
              </a:solidFill>
              <a:ln w="3175">
                <a:solidFill>
                  <a:srgbClr val="FF3300"/>
                </a:solidFill>
                <a:prstDash val="solid"/>
              </a:ln>
            </c:spPr>
          </c:marker>
          <c:dLbls>
            <c:dLbl>
              <c:idx val="0"/>
              <c:layout>
                <c:manualLayout>
                  <c:x val="-6.0386352534174716E-2"/>
                  <c:y val="3.2067144054701006E-2"/>
                </c:manualLayout>
              </c:layout>
              <c:tx>
                <c:strRef>
                  <c:f>'C:\Users\ioas_user\Desktop\[労働力×出生率.xls]女性労働力率×出生率 (知事会提言)'!$B$4</c:f>
                  <c:strCache>
                    <c:ptCount val="1"/>
                    <c:pt idx="0">
                      <c:v>北海道</c:v>
                    </c:pt>
                  </c:strCache>
                </c:strRef>
              </c:tx>
            </c:dLbl>
            <c:dLbl>
              <c:idx val="1"/>
              <c:layout>
                <c:manualLayout>
                  <c:x val="-3.9667301978810542E-2"/>
                  <c:y val="3.2816639901963811E-2"/>
                </c:manualLayout>
              </c:layout>
              <c:tx>
                <c:rich>
                  <a:bodyPr/>
                  <a:lstStyle/>
                  <a:p>
                    <a:r>
                      <a:rPr lang="ja-JP" altLang="en-US" sz="600" dirty="0" smtClean="0">
                        <a:latin typeface="ＭＳ Ｐゴシック" pitchFamily="50" charset="-128"/>
                        <a:ea typeface="ＭＳ Ｐゴシック" pitchFamily="50" charset="-128"/>
                      </a:rPr>
                      <a:t>青</a:t>
                    </a:r>
                    <a:r>
                      <a:rPr lang="ja-JP" altLang="en-US" dirty="0" smtClean="0"/>
                      <a:t>森</a:t>
                    </a:r>
                    <a:endParaRPr lang="ja-JP" altLang="en-US" dirty="0"/>
                  </a:p>
                </c:rich>
              </c:tx>
              <c:dLblPos val="r"/>
            </c:dLbl>
            <c:dLbl>
              <c:idx val="2"/>
              <c:layout>
                <c:manualLayout>
                  <c:x val="-4.1184093038527173E-2"/>
                  <c:y val="3.0787404093147858E-2"/>
                </c:manualLayout>
              </c:layout>
              <c:tx>
                <c:rich>
                  <a:bodyPr/>
                  <a:lstStyle/>
                  <a:p>
                    <a:r>
                      <a:rPr lang="ja-JP" altLang="en-US" sz="600" dirty="0" smtClean="0">
                        <a:latin typeface="ＭＳ Ｐゴシック" pitchFamily="50" charset="-128"/>
                        <a:ea typeface="ＭＳ Ｐゴシック" pitchFamily="50" charset="-128"/>
                      </a:rPr>
                      <a:t>岩</a:t>
                    </a:r>
                    <a:r>
                      <a:rPr lang="ja-JP" altLang="en-US" dirty="0" smtClean="0"/>
                      <a:t>手</a:t>
                    </a:r>
                    <a:endParaRPr lang="ja-JP" altLang="en-US" dirty="0"/>
                  </a:p>
                </c:rich>
              </c:tx>
              <c:dLblPos val="r"/>
            </c:dLbl>
            <c:dLbl>
              <c:idx val="3"/>
              <c:layout>
                <c:manualLayout>
                  <c:x val="-4.0634534687242312E-2"/>
                  <c:y val="3.3788754111496025E-2"/>
                </c:manualLayout>
              </c:layout>
              <c:tx>
                <c:rich>
                  <a:bodyPr/>
                  <a:lstStyle/>
                  <a:p>
                    <a:r>
                      <a:rPr lang="ja-JP" altLang="en-US" sz="600" dirty="0" smtClean="0">
                        <a:latin typeface="ＭＳ Ｐゴシック" pitchFamily="50" charset="-128"/>
                        <a:ea typeface="ＭＳ Ｐゴシック" pitchFamily="50" charset="-128"/>
                      </a:rPr>
                      <a:t>宮</a:t>
                    </a:r>
                    <a:r>
                      <a:rPr lang="ja-JP" altLang="en-US" dirty="0" smtClean="0"/>
                      <a:t>城</a:t>
                    </a:r>
                    <a:endParaRPr lang="ja-JP" altLang="en-US" dirty="0"/>
                  </a:p>
                </c:rich>
              </c:tx>
              <c:dLblPos val="r"/>
            </c:dLbl>
            <c:dLbl>
              <c:idx val="4"/>
              <c:layout>
                <c:manualLayout>
                  <c:x val="-3.728713372786762E-2"/>
                  <c:y val="3.0540798497136683E-2"/>
                </c:manualLayout>
              </c:layout>
              <c:tx>
                <c:rich>
                  <a:bodyPr/>
                  <a:lstStyle/>
                  <a:p>
                    <a:r>
                      <a:rPr lang="ja-JP" altLang="en-US" sz="600" dirty="0" smtClean="0">
                        <a:latin typeface="ＭＳ Ｐゴシック" pitchFamily="50" charset="-128"/>
                        <a:ea typeface="ＭＳ Ｐゴシック" pitchFamily="50" charset="-128"/>
                      </a:rPr>
                      <a:t>秋</a:t>
                    </a:r>
                    <a:r>
                      <a:rPr lang="ja-JP" altLang="en-US" dirty="0" smtClean="0"/>
                      <a:t>田</a:t>
                    </a:r>
                    <a:endParaRPr lang="ja-JP" altLang="en-US" dirty="0"/>
                  </a:p>
                </c:rich>
              </c:tx>
              <c:dLblPos val="r"/>
            </c:dLbl>
            <c:dLbl>
              <c:idx val="5"/>
              <c:layout>
                <c:manualLayout>
                  <c:x val="-3.7163257869995962E-2"/>
                  <c:y val="-1.7515285633888801E-2"/>
                </c:manualLayout>
              </c:layout>
              <c:tx>
                <c:rich>
                  <a:bodyPr/>
                  <a:lstStyle/>
                  <a:p>
                    <a:r>
                      <a:rPr lang="ja-JP" altLang="en-US" sz="600" dirty="0" smtClean="0">
                        <a:latin typeface="ＭＳ Ｐゴシック" pitchFamily="50" charset="-128"/>
                        <a:ea typeface="ＭＳ Ｐゴシック" pitchFamily="50" charset="-128"/>
                      </a:rPr>
                      <a:t>山</a:t>
                    </a:r>
                    <a:r>
                      <a:rPr lang="ja-JP" altLang="en-US" dirty="0" smtClean="0"/>
                      <a:t>形</a:t>
                    </a:r>
                    <a:endParaRPr lang="ja-JP" altLang="en-US" dirty="0"/>
                  </a:p>
                </c:rich>
              </c:tx>
              <c:dLblPos val="r"/>
            </c:dLbl>
            <c:dLbl>
              <c:idx val="6"/>
              <c:layout>
                <c:manualLayout>
                  <c:x val="-4.0051692519599863E-2"/>
                  <c:y val="2.7805412193258012E-2"/>
                </c:manualLayout>
              </c:layout>
              <c:tx>
                <c:rich>
                  <a:bodyPr/>
                  <a:lstStyle/>
                  <a:p>
                    <a:r>
                      <a:rPr lang="ja-JP" altLang="en-US" sz="600" dirty="0" smtClean="0">
                        <a:latin typeface="ＭＳ Ｐゴシック" pitchFamily="50" charset="-128"/>
                        <a:ea typeface="ＭＳ Ｐゴシック" pitchFamily="50" charset="-128"/>
                      </a:rPr>
                      <a:t>福</a:t>
                    </a:r>
                    <a:r>
                      <a:rPr lang="ja-JP" altLang="en-US" dirty="0" smtClean="0"/>
                      <a:t>島</a:t>
                    </a:r>
                    <a:endParaRPr lang="ja-JP" altLang="en-US" dirty="0"/>
                  </a:p>
                </c:rich>
              </c:tx>
              <c:dLblPos val="r"/>
            </c:dLbl>
            <c:dLbl>
              <c:idx val="7"/>
              <c:layout>
                <c:manualLayout>
                  <c:x val="-4.7534795352077712E-2"/>
                  <c:y val="-2.0940013399184599E-2"/>
                </c:manualLayout>
              </c:layout>
              <c:tx>
                <c:rich>
                  <a:bodyPr/>
                  <a:lstStyle/>
                  <a:p>
                    <a:pPr>
                      <a:defRPr sz="500" b="0" i="0" u="none" strike="noStrike" baseline="0">
                        <a:solidFill>
                          <a:srgbClr val="000000"/>
                        </a:solidFill>
                        <a:latin typeface="ＭＳ Ｐゴシック" pitchFamily="50" charset="-128"/>
                        <a:ea typeface="ＭＳ Ｐゴシック" pitchFamily="50" charset="-128"/>
                        <a:cs typeface="MS UI Gothic"/>
                      </a:defRPr>
                    </a:pPr>
                    <a:r>
                      <a:rPr lang="ja-JP" altLang="en-US" sz="500" dirty="0" smtClean="0"/>
                      <a:t>茨城</a:t>
                    </a:r>
                    <a:endParaRPr lang="ja-JP" altLang="en-US" sz="500" dirty="0"/>
                  </a:p>
                </c:rich>
              </c:tx>
              <c:spPr>
                <a:noFill/>
                <a:ln w="25400">
                  <a:noFill/>
                </a:ln>
              </c:spPr>
              <c:dLblPos val="r"/>
            </c:dLbl>
            <c:dLbl>
              <c:idx val="8"/>
              <c:layout>
                <c:manualLayout>
                  <c:x val="-8.0944739855693566E-3"/>
                  <c:y val="3.7589257759238881E-2"/>
                </c:manualLayout>
              </c:layout>
              <c:tx>
                <c:rich>
                  <a:bodyPr/>
                  <a:lstStyle/>
                  <a:p>
                    <a:pPr>
                      <a:defRPr sz="500" b="0" i="0" u="none" strike="noStrike" baseline="0">
                        <a:solidFill>
                          <a:srgbClr val="000000"/>
                        </a:solidFill>
                        <a:latin typeface="ＭＳ Ｐゴシック" pitchFamily="50" charset="-128"/>
                        <a:ea typeface="ＭＳ Ｐゴシック" pitchFamily="50" charset="-128"/>
                        <a:cs typeface="MS UI Gothic"/>
                      </a:defRPr>
                    </a:pPr>
                    <a:r>
                      <a:rPr lang="ja-JP" altLang="en-US" sz="500" dirty="0" smtClean="0">
                        <a:latin typeface="ＭＳ Ｐゴシック" pitchFamily="50" charset="-128"/>
                        <a:ea typeface="ＭＳ Ｐゴシック" pitchFamily="50" charset="-128"/>
                      </a:rPr>
                      <a:t>栃</a:t>
                    </a:r>
                    <a:r>
                      <a:rPr lang="ja-JP" altLang="en-US" sz="500" dirty="0" smtClean="0"/>
                      <a:t>木</a:t>
                    </a:r>
                    <a:endParaRPr lang="ja-JP" altLang="en-US" sz="500" dirty="0"/>
                  </a:p>
                </c:rich>
              </c:tx>
              <c:spPr>
                <a:noFill/>
                <a:ln w="25400">
                  <a:noFill/>
                </a:ln>
              </c:spPr>
              <c:dLblPos val="r"/>
            </c:dLbl>
            <c:dLbl>
              <c:idx val="9"/>
              <c:layout>
                <c:manualLayout>
                  <c:x val="-1.8479024689084123E-2"/>
                  <c:y val="6.2143768537502569E-3"/>
                </c:manualLayout>
              </c:layout>
              <c:tx>
                <c:rich>
                  <a:bodyPr/>
                  <a:lstStyle/>
                  <a:p>
                    <a:r>
                      <a:rPr lang="ja-JP" altLang="en-US" sz="600" dirty="0" smtClean="0">
                        <a:latin typeface="ＭＳ Ｐゴシック" pitchFamily="50" charset="-128"/>
                        <a:ea typeface="ＭＳ Ｐゴシック" pitchFamily="50" charset="-128"/>
                      </a:rPr>
                      <a:t>群</a:t>
                    </a:r>
                    <a:r>
                      <a:rPr lang="ja-JP" altLang="en-US" dirty="0" smtClean="0"/>
                      <a:t>馬</a:t>
                    </a:r>
                    <a:endParaRPr lang="ja-JP" altLang="en-US" dirty="0"/>
                  </a:p>
                </c:rich>
              </c:tx>
              <c:dLblPos val="r"/>
            </c:dLbl>
            <c:dLbl>
              <c:idx val="10"/>
              <c:layout>
                <c:manualLayout>
                  <c:x val="-3.0578317570651804E-2"/>
                  <c:y val="2.8402027274085799E-2"/>
                </c:manualLayout>
              </c:layout>
              <c:tx>
                <c:rich>
                  <a:bodyPr/>
                  <a:lstStyle/>
                  <a:p>
                    <a:r>
                      <a:rPr lang="ja-JP" altLang="en-US" sz="600" dirty="0" smtClean="0">
                        <a:latin typeface="ＭＳ Ｐゴシック" pitchFamily="50" charset="-128"/>
                        <a:ea typeface="ＭＳ Ｐゴシック" pitchFamily="50" charset="-128"/>
                      </a:rPr>
                      <a:t>埼</a:t>
                    </a:r>
                    <a:r>
                      <a:rPr lang="ja-JP" altLang="en-US" dirty="0" smtClean="0"/>
                      <a:t>玉</a:t>
                    </a:r>
                    <a:endParaRPr lang="ja-JP" altLang="en-US" dirty="0"/>
                  </a:p>
                </c:rich>
              </c:tx>
              <c:dLblPos val="r"/>
            </c:dLbl>
            <c:dLbl>
              <c:idx val="11"/>
              <c:layout>
                <c:manualLayout>
                  <c:x val="-4.4598061630616741E-2"/>
                  <c:y val="-1.8423044027076955E-2"/>
                </c:manualLayout>
              </c:layout>
              <c:tx>
                <c:rich>
                  <a:bodyPr/>
                  <a:lstStyle/>
                  <a:p>
                    <a:r>
                      <a:rPr lang="ja-JP" altLang="en-US" sz="600" dirty="0" smtClean="0">
                        <a:latin typeface="ＭＳ Ｐゴシック" pitchFamily="50" charset="-128"/>
                        <a:ea typeface="ＭＳ Ｐゴシック" pitchFamily="50" charset="-128"/>
                      </a:rPr>
                      <a:t>千</a:t>
                    </a:r>
                    <a:r>
                      <a:rPr lang="ja-JP" altLang="en-US" dirty="0" smtClean="0"/>
                      <a:t>葉</a:t>
                    </a:r>
                    <a:endParaRPr lang="ja-JP" altLang="en-US" dirty="0"/>
                  </a:p>
                </c:rich>
              </c:tx>
              <c:dLblPos val="r"/>
            </c:dLbl>
            <c:dLbl>
              <c:idx val="12"/>
              <c:layout>
                <c:manualLayout>
                  <c:x val="-3.8138748968952453E-2"/>
                  <c:y val="-2.672262004558416E-2"/>
                </c:manualLayout>
              </c:layout>
              <c:tx>
                <c:rich>
                  <a:bodyPr/>
                  <a:lstStyle/>
                  <a:p>
                    <a:r>
                      <a:rPr lang="ja-JP" altLang="en-US" sz="600" dirty="0" smtClean="0">
                        <a:latin typeface="ＭＳ Ｐゴシック" pitchFamily="50" charset="-128"/>
                        <a:ea typeface="ＭＳ Ｐゴシック" pitchFamily="50" charset="-128"/>
                      </a:rPr>
                      <a:t>東</a:t>
                    </a:r>
                    <a:r>
                      <a:rPr lang="ja-JP" altLang="en-US" dirty="0" smtClean="0"/>
                      <a:t>京</a:t>
                    </a:r>
                    <a:endParaRPr lang="ja-JP" altLang="en-US" dirty="0"/>
                  </a:p>
                </c:rich>
              </c:tx>
            </c:dLbl>
            <c:dLbl>
              <c:idx val="13"/>
              <c:layout>
                <c:manualLayout>
                  <c:x val="4.2879565638688895E-2"/>
                  <c:y val="-2.2537367532455162E-2"/>
                </c:manualLayout>
              </c:layout>
              <c:tx>
                <c:rich>
                  <a:bodyPr/>
                  <a:lstStyle/>
                  <a:p>
                    <a:r>
                      <a:rPr lang="ja-JP" altLang="en-US" dirty="0" smtClean="0"/>
                      <a:t>大阪</a:t>
                    </a:r>
                    <a:endParaRPr lang="ja-JP" altLang="en-US" dirty="0"/>
                  </a:p>
                </c:rich>
              </c:tx>
              <c:dLblPos val="r"/>
            </c:dLbl>
            <c:dLbl>
              <c:idx val="14"/>
              <c:layout>
                <c:manualLayout>
                  <c:x val="-4.8582860185948921E-2"/>
                  <c:y val="-2.1872990543138349E-2"/>
                </c:manualLayout>
              </c:layout>
              <c:tx>
                <c:rich>
                  <a:bodyPr/>
                  <a:lstStyle/>
                  <a:p>
                    <a:r>
                      <a:rPr lang="ja-JP" altLang="en-US" sz="600" dirty="0" smtClean="0">
                        <a:latin typeface="ＭＳ Ｐゴシック" pitchFamily="50" charset="-128"/>
                        <a:ea typeface="ＭＳ Ｐゴシック" pitchFamily="50" charset="-128"/>
                      </a:rPr>
                      <a:t>新</a:t>
                    </a:r>
                    <a:r>
                      <a:rPr lang="ja-JP" altLang="en-US" dirty="0" smtClean="0"/>
                      <a:t>潟</a:t>
                    </a:r>
                    <a:endParaRPr lang="ja-JP" altLang="en-US" dirty="0"/>
                  </a:p>
                </c:rich>
              </c:tx>
              <c:dLblPos val="r"/>
            </c:dLbl>
            <c:dLbl>
              <c:idx val="15"/>
              <c:layout>
                <c:manualLayout>
                  <c:x val="-3.7882989116942815E-2"/>
                  <c:y val="2.3273508330724196E-2"/>
                </c:manualLayout>
              </c:layout>
              <c:tx>
                <c:rich>
                  <a:bodyPr/>
                  <a:lstStyle/>
                  <a:p>
                    <a:r>
                      <a:rPr lang="ja-JP" altLang="en-US" sz="600" dirty="0" smtClean="0">
                        <a:latin typeface="ＭＳ Ｐゴシック" pitchFamily="50" charset="-128"/>
                        <a:ea typeface="ＭＳ Ｐゴシック" pitchFamily="50" charset="-128"/>
                      </a:rPr>
                      <a:t>富</a:t>
                    </a:r>
                    <a:r>
                      <a:rPr lang="ja-JP" altLang="en-US" dirty="0" smtClean="0"/>
                      <a:t>山</a:t>
                    </a:r>
                    <a:endParaRPr lang="ja-JP" altLang="en-US" dirty="0"/>
                  </a:p>
                </c:rich>
              </c:tx>
              <c:dLblPos val="r"/>
            </c:dLbl>
            <c:dLbl>
              <c:idx val="16"/>
              <c:layout>
                <c:manualLayout>
                  <c:x val="-1.9977046679426302E-2"/>
                  <c:y val="-1.9070692481980119E-2"/>
                </c:manualLayout>
              </c:layout>
              <c:tx>
                <c:rich>
                  <a:bodyPr/>
                  <a:lstStyle/>
                  <a:p>
                    <a:r>
                      <a:rPr lang="ja-JP" altLang="en-US" sz="600" dirty="0" smtClean="0">
                        <a:latin typeface="ＭＳ Ｐゴシック" pitchFamily="50" charset="-128"/>
                        <a:ea typeface="ＭＳ Ｐゴシック" pitchFamily="50" charset="-128"/>
                      </a:rPr>
                      <a:t>石</a:t>
                    </a:r>
                    <a:r>
                      <a:rPr lang="ja-JP" altLang="en-US" dirty="0" smtClean="0"/>
                      <a:t>川</a:t>
                    </a:r>
                    <a:endParaRPr lang="ja-JP" altLang="en-US" dirty="0"/>
                  </a:p>
                </c:rich>
              </c:tx>
              <c:dLblPos val="r"/>
            </c:dLbl>
            <c:dLbl>
              <c:idx val="17"/>
              <c:layout>
                <c:manualLayout>
                  <c:x val="-4.0256400502910961E-2"/>
                  <c:y val="-2.7343763150895692E-2"/>
                </c:manualLayout>
              </c:layout>
              <c:tx>
                <c:rich>
                  <a:bodyPr/>
                  <a:lstStyle/>
                  <a:p>
                    <a:r>
                      <a:rPr lang="ja-JP" altLang="en-US" sz="600" dirty="0" smtClean="0">
                        <a:latin typeface="ＭＳ Ｐゴシック" pitchFamily="50" charset="-128"/>
                        <a:ea typeface="ＭＳ Ｐゴシック" pitchFamily="50" charset="-128"/>
                      </a:rPr>
                      <a:t>福</a:t>
                    </a:r>
                    <a:r>
                      <a:rPr lang="ja-JP" altLang="en-US" dirty="0" smtClean="0"/>
                      <a:t>井</a:t>
                    </a:r>
                    <a:endParaRPr lang="ja-JP" altLang="en-US" dirty="0"/>
                  </a:p>
                </c:rich>
              </c:tx>
              <c:dLblPos val="r"/>
            </c:dLbl>
            <c:dLbl>
              <c:idx val="18"/>
              <c:layout>
                <c:manualLayout>
                  <c:x val="-3.5773095464992452E-2"/>
                  <c:y val="3.0008029410873611E-2"/>
                </c:manualLayout>
              </c:layout>
              <c:tx>
                <c:rich>
                  <a:bodyPr/>
                  <a:lstStyle/>
                  <a:p>
                    <a:r>
                      <a:rPr lang="ja-JP" altLang="en-US" sz="600" dirty="0" smtClean="0">
                        <a:latin typeface="ＭＳ Ｐゴシック" pitchFamily="50" charset="-128"/>
                        <a:ea typeface="ＭＳ Ｐゴシック" pitchFamily="50" charset="-128"/>
                      </a:rPr>
                      <a:t>山</a:t>
                    </a:r>
                    <a:r>
                      <a:rPr lang="ja-JP" altLang="en-US" dirty="0" smtClean="0"/>
                      <a:t>梨</a:t>
                    </a:r>
                    <a:endParaRPr lang="ja-JP" altLang="en-US" dirty="0"/>
                  </a:p>
                </c:rich>
              </c:tx>
              <c:dLblPos val="r"/>
            </c:dLbl>
            <c:dLbl>
              <c:idx val="19"/>
              <c:layout>
                <c:manualLayout>
                  <c:x val="-4.6465959414765397E-2"/>
                  <c:y val="-2.3935892644925037E-2"/>
                </c:manualLayout>
              </c:layout>
              <c:tx>
                <c:rich>
                  <a:bodyPr/>
                  <a:lstStyle/>
                  <a:p>
                    <a:r>
                      <a:rPr lang="ja-JP" altLang="en-US" sz="600" dirty="0" smtClean="0"/>
                      <a:t>長</a:t>
                    </a:r>
                    <a:r>
                      <a:rPr lang="ja-JP" altLang="en-US" dirty="0" smtClean="0"/>
                      <a:t>野</a:t>
                    </a:r>
                    <a:endParaRPr lang="ja-JP" altLang="en-US" dirty="0"/>
                  </a:p>
                </c:rich>
              </c:tx>
              <c:dLblPos val="r"/>
            </c:dLbl>
            <c:dLbl>
              <c:idx val="20"/>
              <c:layout>
                <c:manualLayout>
                  <c:x val="-3.5047358115845771E-2"/>
                  <c:y val="-1.4903226240855418E-2"/>
                </c:manualLayout>
              </c:layout>
              <c:tx>
                <c:rich>
                  <a:bodyPr/>
                  <a:lstStyle/>
                  <a:p>
                    <a:pPr>
                      <a:defRPr sz="500" b="0" i="0" u="none" strike="noStrike" baseline="0">
                        <a:solidFill>
                          <a:srgbClr val="000000"/>
                        </a:solidFill>
                        <a:latin typeface="ＭＳ Ｐゴシック" pitchFamily="50" charset="-128"/>
                        <a:ea typeface="ＭＳ Ｐゴシック" pitchFamily="50" charset="-128"/>
                        <a:cs typeface="MS UI Gothic"/>
                      </a:defRPr>
                    </a:pPr>
                    <a:r>
                      <a:rPr lang="ja-JP" altLang="en-US" sz="500" dirty="0" smtClean="0">
                        <a:latin typeface="ＭＳ Ｐゴシック" pitchFamily="50" charset="-128"/>
                        <a:ea typeface="ＭＳ Ｐゴシック" pitchFamily="50" charset="-128"/>
                      </a:rPr>
                      <a:t>岐</a:t>
                    </a:r>
                    <a:r>
                      <a:rPr lang="ja-JP" altLang="en-US" sz="500" dirty="0" smtClean="0"/>
                      <a:t>阜</a:t>
                    </a:r>
                    <a:endParaRPr lang="ja-JP" altLang="en-US" sz="500" dirty="0"/>
                  </a:p>
                </c:rich>
              </c:tx>
              <c:spPr>
                <a:noFill/>
                <a:ln w="25400">
                  <a:noFill/>
                </a:ln>
              </c:spPr>
              <c:dLblPos val="r"/>
            </c:dLbl>
            <c:dLbl>
              <c:idx val="21"/>
              <c:layout>
                <c:manualLayout>
                  <c:x val="-1.2712916322984132E-2"/>
                  <c:y val="-3.7411668063817891E-2"/>
                </c:manualLayout>
              </c:layout>
              <c:tx>
                <c:rich>
                  <a:bodyPr/>
                  <a:lstStyle/>
                  <a:p>
                    <a:r>
                      <a:rPr lang="ja-JP" altLang="en-US" sz="600" dirty="0" smtClean="0"/>
                      <a:t>静</a:t>
                    </a:r>
                    <a:r>
                      <a:rPr lang="ja-JP" altLang="en-US" dirty="0" smtClean="0"/>
                      <a:t>岡</a:t>
                    </a:r>
                    <a:endParaRPr lang="ja-JP" altLang="en-US" dirty="0"/>
                  </a:p>
                </c:rich>
              </c:tx>
            </c:dLbl>
            <c:dLbl>
              <c:idx val="22"/>
              <c:layout>
                <c:manualLayout>
                  <c:x val="-6.8407251767796079E-2"/>
                  <c:y val="2.8405934694124979E-4"/>
                </c:manualLayout>
              </c:layout>
              <c:tx>
                <c:rich>
                  <a:bodyPr/>
                  <a:lstStyle/>
                  <a:p>
                    <a:r>
                      <a:rPr lang="ja-JP" altLang="en-US" sz="600" dirty="0" smtClean="0">
                        <a:latin typeface="ＭＳ Ｐゴシック" pitchFamily="50" charset="-128"/>
                        <a:ea typeface="ＭＳ Ｐゴシック" pitchFamily="50" charset="-128"/>
                      </a:rPr>
                      <a:t>愛</a:t>
                    </a:r>
                    <a:r>
                      <a:rPr lang="ja-JP" altLang="en-US" dirty="0" smtClean="0"/>
                      <a:t>知</a:t>
                    </a:r>
                    <a:endParaRPr lang="ja-JP" altLang="en-US" dirty="0"/>
                  </a:p>
                </c:rich>
              </c:tx>
              <c:dLblPos val="r"/>
            </c:dLbl>
            <c:dLbl>
              <c:idx val="23"/>
              <c:layout>
                <c:manualLayout>
                  <c:x val="-5.351662288885517E-2"/>
                  <c:y val="-5.2496692286715788E-2"/>
                </c:manualLayout>
              </c:layout>
              <c:tx>
                <c:rich>
                  <a:bodyPr/>
                  <a:lstStyle/>
                  <a:p>
                    <a:r>
                      <a:rPr lang="ja-JP" altLang="en-US" sz="600" dirty="0" smtClean="0">
                        <a:latin typeface="ＭＳ Ｐゴシック" pitchFamily="50" charset="-128"/>
                        <a:ea typeface="ＭＳ Ｐゴシック" pitchFamily="50" charset="-128"/>
                      </a:rPr>
                      <a:t>三</a:t>
                    </a:r>
                    <a:r>
                      <a:rPr lang="ja-JP" altLang="en-US" dirty="0" smtClean="0"/>
                      <a:t>重</a:t>
                    </a:r>
                    <a:endParaRPr lang="ja-JP" altLang="en-US" dirty="0"/>
                  </a:p>
                </c:rich>
              </c:tx>
              <c:dLblPos val="r"/>
            </c:dLbl>
            <c:dLbl>
              <c:idx val="24"/>
              <c:layout>
                <c:manualLayout>
                  <c:x val="-4.1322984151898445E-2"/>
                  <c:y val="-2.5693273138001554E-2"/>
                </c:manualLayout>
              </c:layout>
              <c:tx>
                <c:rich>
                  <a:bodyPr/>
                  <a:lstStyle/>
                  <a:p>
                    <a:r>
                      <a:rPr lang="ja-JP" altLang="en-US" sz="600" dirty="0" smtClean="0">
                        <a:latin typeface="ＭＳ Ｐゴシック" pitchFamily="50" charset="-128"/>
                        <a:ea typeface="ＭＳ Ｐゴシック" pitchFamily="50" charset="-128"/>
                      </a:rPr>
                      <a:t>滋</a:t>
                    </a:r>
                    <a:r>
                      <a:rPr lang="ja-JP" altLang="en-US" dirty="0" smtClean="0"/>
                      <a:t>賀</a:t>
                    </a:r>
                    <a:endParaRPr lang="ja-JP" altLang="en-US" dirty="0"/>
                  </a:p>
                </c:rich>
              </c:tx>
              <c:dLblPos val="r"/>
            </c:dLbl>
            <c:dLbl>
              <c:idx val="25"/>
              <c:layout>
                <c:manualLayout>
                  <c:x val="-4.2504184251199305E-2"/>
                  <c:y val="-1.7220729683233887E-2"/>
                </c:manualLayout>
              </c:layout>
              <c:tx>
                <c:rich>
                  <a:bodyPr/>
                  <a:lstStyle/>
                  <a:p>
                    <a:r>
                      <a:rPr lang="ja-JP" altLang="en-US" sz="600" dirty="0" smtClean="0">
                        <a:latin typeface="ＭＳ Ｐゴシック" pitchFamily="50" charset="-128"/>
                        <a:ea typeface="ＭＳ Ｐゴシック" pitchFamily="50" charset="-128"/>
                      </a:rPr>
                      <a:t>京</a:t>
                    </a:r>
                    <a:r>
                      <a:rPr lang="ja-JP" altLang="en-US" dirty="0" smtClean="0"/>
                      <a:t>都</a:t>
                    </a:r>
                    <a:endParaRPr lang="ja-JP" altLang="en-US" dirty="0"/>
                  </a:p>
                </c:rich>
              </c:tx>
              <c:dLblPos val="r"/>
            </c:dLbl>
            <c:dLbl>
              <c:idx val="26"/>
              <c:layout>
                <c:manualLayout>
                  <c:x val="-0.10043404098564168"/>
                  <c:y val="3.802313210990025E-2"/>
                </c:manualLayout>
              </c:layout>
              <c:tx>
                <c:rich>
                  <a:bodyPr/>
                  <a:lstStyle/>
                  <a:p>
                    <a:r>
                      <a:rPr lang="ja-JP" altLang="en-US" sz="600" dirty="0" smtClean="0"/>
                      <a:t>神奈川</a:t>
                    </a:r>
                    <a:endParaRPr lang="ja-JP" altLang="en-US" dirty="0"/>
                  </a:p>
                </c:rich>
              </c:tx>
              <c:dLblPos val="r"/>
            </c:dLbl>
            <c:dLbl>
              <c:idx val="27"/>
              <c:layout>
                <c:manualLayout>
                  <c:x val="-4.5598828409664206E-2"/>
                  <c:y val="-3.0126703093595622E-2"/>
                </c:manualLayout>
              </c:layout>
              <c:tx>
                <c:rich>
                  <a:bodyPr/>
                  <a:lstStyle/>
                  <a:p>
                    <a:r>
                      <a:rPr lang="ja-JP" altLang="en-US" sz="600" dirty="0" smtClean="0">
                        <a:latin typeface="ＭＳ Ｐゴシック" pitchFamily="50" charset="-128"/>
                        <a:ea typeface="ＭＳ Ｐゴシック" pitchFamily="50" charset="-128"/>
                      </a:rPr>
                      <a:t>兵</a:t>
                    </a:r>
                    <a:r>
                      <a:rPr lang="ja-JP" altLang="en-US" dirty="0" smtClean="0"/>
                      <a:t>庫</a:t>
                    </a:r>
                    <a:endParaRPr lang="ja-JP" altLang="en-US" dirty="0"/>
                  </a:p>
                </c:rich>
              </c:tx>
              <c:dLblPos val="r"/>
            </c:dLbl>
            <c:dLbl>
              <c:idx val="28"/>
              <c:layout>
                <c:manualLayout>
                  <c:x val="-4.4381591697164324E-2"/>
                  <c:y val="2.8764059885601937E-2"/>
                </c:manualLayout>
              </c:layout>
              <c:tx>
                <c:rich>
                  <a:bodyPr/>
                  <a:lstStyle/>
                  <a:p>
                    <a:r>
                      <a:rPr lang="ja-JP" altLang="en-US" sz="600" dirty="0" smtClean="0">
                        <a:latin typeface="ＭＳ Ｐゴシック" pitchFamily="50" charset="-128"/>
                        <a:ea typeface="ＭＳ Ｐゴシック" pitchFamily="50" charset="-128"/>
                      </a:rPr>
                      <a:t>奈</a:t>
                    </a:r>
                    <a:r>
                      <a:rPr lang="ja-JP" altLang="en-US" dirty="0" smtClean="0"/>
                      <a:t>良</a:t>
                    </a:r>
                    <a:endParaRPr lang="ja-JP" altLang="en-US" dirty="0"/>
                  </a:p>
                </c:rich>
              </c:tx>
              <c:dLblPos val="r"/>
            </c:dLbl>
            <c:dLbl>
              <c:idx val="29"/>
              <c:layout>
                <c:manualLayout>
                  <c:x val="-5.9055500388394612E-2"/>
                  <c:y val="-2.0455218780404971E-2"/>
                </c:manualLayout>
              </c:layout>
              <c:tx>
                <c:rich>
                  <a:bodyPr/>
                  <a:lstStyle/>
                  <a:p>
                    <a:r>
                      <a:rPr lang="ja-JP" altLang="en-US" sz="600" dirty="0" smtClean="0">
                        <a:latin typeface="ＭＳ Ｐゴシック" pitchFamily="50" charset="-128"/>
                        <a:ea typeface="ＭＳ Ｐゴシック" pitchFamily="50" charset="-128"/>
                      </a:rPr>
                      <a:t>和</a:t>
                    </a:r>
                    <a:r>
                      <a:rPr lang="ja-JP" altLang="en-US" dirty="0" smtClean="0"/>
                      <a:t>歌山</a:t>
                    </a:r>
                    <a:endParaRPr lang="ja-JP" altLang="en-US" dirty="0"/>
                  </a:p>
                </c:rich>
              </c:tx>
              <c:dLblPos val="r"/>
            </c:dLbl>
            <c:dLbl>
              <c:idx val="30"/>
              <c:layout>
                <c:manualLayout>
                  <c:x val="-3.783118648546939E-2"/>
                  <c:y val="-2.9992458750374536E-2"/>
                </c:manualLayout>
              </c:layout>
              <c:tx>
                <c:rich>
                  <a:bodyPr/>
                  <a:lstStyle/>
                  <a:p>
                    <a:r>
                      <a:rPr lang="ja-JP" altLang="en-US" sz="600" dirty="0" smtClean="0">
                        <a:latin typeface="ＭＳ Ｐゴシック" pitchFamily="50" charset="-128"/>
                        <a:ea typeface="ＭＳ Ｐゴシック" pitchFamily="50" charset="-128"/>
                      </a:rPr>
                      <a:t>鳥</a:t>
                    </a:r>
                    <a:r>
                      <a:rPr lang="ja-JP" altLang="en-US" dirty="0" smtClean="0"/>
                      <a:t>取</a:t>
                    </a:r>
                    <a:endParaRPr lang="ja-JP" altLang="en-US" dirty="0"/>
                  </a:p>
                </c:rich>
              </c:tx>
              <c:dLblPos val="r"/>
            </c:dLbl>
            <c:dLbl>
              <c:idx val="31"/>
              <c:layout>
                <c:manualLayout>
                  <c:x val="-4.200793005693803E-2"/>
                  <c:y val="-2.4361771251005779E-2"/>
                </c:manualLayout>
              </c:layout>
              <c:tx>
                <c:rich>
                  <a:bodyPr/>
                  <a:lstStyle/>
                  <a:p>
                    <a:r>
                      <a:rPr lang="ja-JP" altLang="en-US" sz="600" dirty="0" smtClean="0">
                        <a:latin typeface="ＭＳ Ｐゴシック" pitchFamily="50" charset="-128"/>
                        <a:ea typeface="ＭＳ Ｐゴシック" pitchFamily="50" charset="-128"/>
                      </a:rPr>
                      <a:t>島</a:t>
                    </a:r>
                    <a:r>
                      <a:rPr lang="ja-JP" altLang="en-US" dirty="0" smtClean="0"/>
                      <a:t>根</a:t>
                    </a:r>
                    <a:endParaRPr lang="ja-JP" altLang="en-US" dirty="0"/>
                  </a:p>
                </c:rich>
              </c:tx>
              <c:dLblPos val="r"/>
            </c:dLbl>
            <c:dLbl>
              <c:idx val="32"/>
              <c:layout>
                <c:manualLayout>
                  <c:x val="-2.7336023399774149E-2"/>
                  <c:y val="-1.0738284971703455E-2"/>
                </c:manualLayout>
              </c:layout>
              <c:tx>
                <c:rich>
                  <a:bodyPr/>
                  <a:lstStyle/>
                  <a:p>
                    <a:r>
                      <a:rPr lang="ja-JP" altLang="en-US" sz="600" dirty="0" smtClean="0"/>
                      <a:t>岡</a:t>
                    </a:r>
                    <a:r>
                      <a:rPr lang="ja-JP" altLang="en-US" dirty="0" smtClean="0"/>
                      <a:t>山</a:t>
                    </a:r>
                    <a:endParaRPr lang="ja-JP" altLang="en-US" dirty="0"/>
                  </a:p>
                </c:rich>
              </c:tx>
              <c:dLblPos val="r"/>
            </c:dLbl>
            <c:dLbl>
              <c:idx val="33"/>
              <c:layout>
                <c:manualLayout>
                  <c:x val="-4.9568611709496987E-2"/>
                  <c:y val="-2.5620048950789981E-2"/>
                </c:manualLayout>
              </c:layout>
              <c:tx>
                <c:rich>
                  <a:bodyPr/>
                  <a:lstStyle/>
                  <a:p>
                    <a:r>
                      <a:rPr lang="ja-JP" altLang="en-US" sz="600" dirty="0" smtClean="0"/>
                      <a:t>広</a:t>
                    </a:r>
                    <a:r>
                      <a:rPr lang="ja-JP" altLang="en-US" dirty="0" smtClean="0"/>
                      <a:t>島</a:t>
                    </a:r>
                    <a:endParaRPr lang="ja-JP" altLang="en-US" dirty="0"/>
                  </a:p>
                </c:rich>
              </c:tx>
              <c:dLblPos val="r"/>
            </c:dLbl>
            <c:dLbl>
              <c:idx val="34"/>
              <c:layout>
                <c:manualLayout>
                  <c:x val="-2.8473679258126293E-2"/>
                  <c:y val="1.78086273242367E-2"/>
                </c:manualLayout>
              </c:layout>
              <c:tx>
                <c:rich>
                  <a:bodyPr/>
                  <a:lstStyle/>
                  <a:p>
                    <a:r>
                      <a:rPr lang="ja-JP" altLang="en-US" sz="600" dirty="0" smtClean="0">
                        <a:latin typeface="ＭＳ Ｐゴシック" pitchFamily="50" charset="-128"/>
                        <a:ea typeface="ＭＳ Ｐゴシック" pitchFamily="50" charset="-128"/>
                      </a:rPr>
                      <a:t>山</a:t>
                    </a:r>
                    <a:r>
                      <a:rPr lang="ja-JP" altLang="en-US" dirty="0" smtClean="0"/>
                      <a:t>口</a:t>
                    </a:r>
                    <a:endParaRPr lang="ja-JP" altLang="en-US" dirty="0"/>
                  </a:p>
                </c:rich>
              </c:tx>
              <c:dLblPos val="r"/>
            </c:dLbl>
            <c:dLbl>
              <c:idx val="35"/>
              <c:layout>
                <c:manualLayout>
                  <c:x val="-4.4495207130444664E-2"/>
                  <c:y val="2.672262004558416E-2"/>
                </c:manualLayout>
              </c:layout>
              <c:tx>
                <c:rich>
                  <a:bodyPr/>
                  <a:lstStyle/>
                  <a:p>
                    <a:r>
                      <a:rPr lang="ja-JP" altLang="en-US" sz="600" dirty="0" smtClean="0">
                        <a:latin typeface="ＭＳ Ｐゴシック" pitchFamily="50" charset="-128"/>
                        <a:ea typeface="ＭＳ Ｐゴシック" pitchFamily="50" charset="-128"/>
                      </a:rPr>
                      <a:t>徳</a:t>
                    </a:r>
                    <a:r>
                      <a:rPr lang="ja-JP" altLang="en-US" dirty="0" smtClean="0"/>
                      <a:t>島</a:t>
                    </a:r>
                    <a:endParaRPr lang="ja-JP" altLang="en-US" dirty="0"/>
                  </a:p>
                </c:rich>
              </c:tx>
            </c:dLbl>
            <c:dLbl>
              <c:idx val="36"/>
              <c:layout>
                <c:manualLayout>
                  <c:x val="-4.3835536905495992E-2"/>
                  <c:y val="-2.3044577538522605E-2"/>
                </c:manualLayout>
              </c:layout>
              <c:tx>
                <c:rich>
                  <a:bodyPr/>
                  <a:lstStyle/>
                  <a:p>
                    <a:r>
                      <a:rPr lang="ja-JP" altLang="en-US" sz="600" dirty="0" smtClean="0"/>
                      <a:t>香</a:t>
                    </a:r>
                    <a:r>
                      <a:rPr lang="ja-JP" altLang="en-US" dirty="0" smtClean="0"/>
                      <a:t>川</a:t>
                    </a:r>
                    <a:endParaRPr lang="ja-JP" altLang="en-US" dirty="0"/>
                  </a:p>
                </c:rich>
              </c:tx>
              <c:dLblPos val="r"/>
            </c:dLbl>
            <c:dLbl>
              <c:idx val="37"/>
              <c:layout>
                <c:manualLayout>
                  <c:x val="-4.7187942950037394E-3"/>
                  <c:y val="1.1984779468947946E-2"/>
                </c:manualLayout>
              </c:layout>
              <c:tx>
                <c:rich>
                  <a:bodyPr/>
                  <a:lstStyle/>
                  <a:p>
                    <a:pPr>
                      <a:defRPr sz="500" b="0" i="0" u="none" strike="noStrike" baseline="0">
                        <a:solidFill>
                          <a:srgbClr val="000000"/>
                        </a:solidFill>
                        <a:latin typeface="ＭＳ Ｐゴシック" pitchFamily="50" charset="-128"/>
                        <a:ea typeface="ＭＳ Ｐゴシック" pitchFamily="50" charset="-128"/>
                        <a:cs typeface="MS UI Gothic"/>
                      </a:defRPr>
                    </a:pPr>
                    <a:r>
                      <a:rPr lang="ja-JP" altLang="en-US" sz="500" dirty="0" smtClean="0">
                        <a:latin typeface="ＭＳ Ｐゴシック" pitchFamily="50" charset="-128"/>
                        <a:ea typeface="ＭＳ Ｐゴシック" pitchFamily="50" charset="-128"/>
                      </a:rPr>
                      <a:t>愛</a:t>
                    </a:r>
                    <a:r>
                      <a:rPr lang="ja-JP" altLang="en-US" sz="500" dirty="0" smtClean="0"/>
                      <a:t>媛</a:t>
                    </a:r>
                    <a:endParaRPr lang="ja-JP" altLang="en-US" sz="500" dirty="0"/>
                  </a:p>
                </c:rich>
              </c:tx>
              <c:spPr>
                <a:noFill/>
                <a:ln w="25400">
                  <a:noFill/>
                </a:ln>
              </c:spPr>
              <c:dLblPos val="r"/>
            </c:dLbl>
            <c:dLbl>
              <c:idx val="38"/>
              <c:layout>
                <c:manualLayout>
                  <c:x val="-4.2166841510975162E-2"/>
                  <c:y val="3.1392555709298275E-2"/>
                </c:manualLayout>
              </c:layout>
              <c:tx>
                <c:rich>
                  <a:bodyPr/>
                  <a:lstStyle/>
                  <a:p>
                    <a:r>
                      <a:rPr lang="ja-JP" altLang="en-US" sz="600" dirty="0" smtClean="0">
                        <a:latin typeface="ＭＳ Ｐゴシック" pitchFamily="50" charset="-128"/>
                        <a:ea typeface="ＭＳ Ｐゴシック" pitchFamily="50" charset="-128"/>
                      </a:rPr>
                      <a:t>高</a:t>
                    </a:r>
                    <a:r>
                      <a:rPr lang="ja-JP" altLang="en-US" dirty="0" smtClean="0"/>
                      <a:t>知</a:t>
                    </a:r>
                    <a:endParaRPr lang="ja-JP" altLang="en-US" dirty="0"/>
                  </a:p>
                </c:rich>
              </c:tx>
              <c:dLblPos val="r"/>
            </c:dLbl>
            <c:dLbl>
              <c:idx val="39"/>
              <c:layout>
                <c:manualLayout>
                  <c:x val="-4.1371783732271988E-2"/>
                  <c:y val="-1.2700609023239842E-2"/>
                </c:manualLayout>
              </c:layout>
              <c:tx>
                <c:rich>
                  <a:bodyPr/>
                  <a:lstStyle/>
                  <a:p>
                    <a:pPr>
                      <a:defRPr sz="500" b="0" i="0" u="none" strike="noStrike" baseline="0">
                        <a:solidFill>
                          <a:srgbClr val="000000"/>
                        </a:solidFill>
                        <a:latin typeface="ＭＳ Ｐゴシック" pitchFamily="50" charset="-128"/>
                        <a:ea typeface="ＭＳ Ｐゴシック" pitchFamily="50" charset="-128"/>
                        <a:cs typeface="MS UI Gothic"/>
                      </a:defRPr>
                    </a:pPr>
                    <a:r>
                      <a:rPr lang="ja-JP" altLang="en-US" sz="500" dirty="0" smtClean="0"/>
                      <a:t>福岡</a:t>
                    </a:r>
                    <a:endParaRPr lang="ja-JP" altLang="en-US" sz="500" dirty="0"/>
                  </a:p>
                </c:rich>
              </c:tx>
              <c:spPr>
                <a:noFill/>
                <a:ln w="25400">
                  <a:noFill/>
                </a:ln>
              </c:spPr>
              <c:dLblPos val="r"/>
            </c:dLbl>
            <c:dLbl>
              <c:idx val="40"/>
              <c:layout>
                <c:manualLayout>
                  <c:x val="-5.0876940972027593E-2"/>
                  <c:y val="-1.9496571088060986E-2"/>
                </c:manualLayout>
              </c:layout>
              <c:tx>
                <c:rich>
                  <a:bodyPr/>
                  <a:lstStyle/>
                  <a:p>
                    <a:r>
                      <a:rPr lang="ja-JP" altLang="en-US" sz="600" dirty="0" smtClean="0">
                        <a:latin typeface="ＭＳ Ｐゴシック" pitchFamily="50" charset="-128"/>
                        <a:ea typeface="ＭＳ Ｐゴシック" pitchFamily="50" charset="-128"/>
                      </a:rPr>
                      <a:t>佐</a:t>
                    </a:r>
                    <a:r>
                      <a:rPr lang="ja-JP" altLang="en-US" dirty="0" smtClean="0"/>
                      <a:t>賀</a:t>
                    </a:r>
                    <a:endParaRPr lang="ja-JP" altLang="en-US" dirty="0"/>
                  </a:p>
                </c:rich>
              </c:tx>
              <c:dLblPos val="r"/>
            </c:dLbl>
            <c:dLbl>
              <c:idx val="41"/>
              <c:layout>
                <c:manualLayout>
                  <c:x val="-2.1291131789898492E-2"/>
                  <c:y val="-7.4229967714024552E-3"/>
                </c:manualLayout>
              </c:layout>
              <c:tx>
                <c:rich>
                  <a:bodyPr/>
                  <a:lstStyle/>
                  <a:p>
                    <a:r>
                      <a:rPr lang="ja-JP" altLang="en-US" sz="600" dirty="0" smtClean="0">
                        <a:latin typeface="ＭＳ Ｐゴシック" pitchFamily="50" charset="-128"/>
                        <a:ea typeface="ＭＳ Ｐゴシック" pitchFamily="50" charset="-128"/>
                      </a:rPr>
                      <a:t>長</a:t>
                    </a:r>
                    <a:r>
                      <a:rPr lang="ja-JP" altLang="en-US" dirty="0" smtClean="0"/>
                      <a:t>崎</a:t>
                    </a:r>
                    <a:endParaRPr lang="ja-JP" altLang="en-US" dirty="0"/>
                  </a:p>
                </c:rich>
              </c:tx>
              <c:dLblPos val="r"/>
            </c:dLbl>
            <c:dLbl>
              <c:idx val="42"/>
              <c:layout>
                <c:manualLayout>
                  <c:x val="-4.441712780184693E-2"/>
                  <c:y val="-1.8697838287328374E-2"/>
                </c:manualLayout>
              </c:layout>
              <c:tx>
                <c:rich>
                  <a:bodyPr/>
                  <a:lstStyle/>
                  <a:p>
                    <a:r>
                      <a:rPr lang="ja-JP" altLang="en-US" sz="600" dirty="0" smtClean="0">
                        <a:latin typeface="ＭＳ Ｐゴシック" pitchFamily="50" charset="-128"/>
                        <a:ea typeface="ＭＳ Ｐゴシック" pitchFamily="50" charset="-128"/>
                      </a:rPr>
                      <a:t>熊</a:t>
                    </a:r>
                    <a:r>
                      <a:rPr lang="ja-JP" altLang="en-US" dirty="0" smtClean="0"/>
                      <a:t>本</a:t>
                    </a:r>
                    <a:endParaRPr lang="ja-JP" altLang="en-US" dirty="0"/>
                  </a:p>
                </c:rich>
              </c:tx>
              <c:dLblPos val="r"/>
            </c:dLbl>
            <c:dLbl>
              <c:idx val="43"/>
              <c:layout>
                <c:manualLayout>
                  <c:x val="-3.7257103216868412E-2"/>
                  <c:y val="-1.9810088441351667E-2"/>
                </c:manualLayout>
              </c:layout>
              <c:tx>
                <c:rich>
                  <a:bodyPr/>
                  <a:lstStyle/>
                  <a:p>
                    <a:r>
                      <a:rPr lang="ja-JP" altLang="en-US" sz="600" dirty="0" smtClean="0">
                        <a:latin typeface="ＭＳ Ｐゴシック" pitchFamily="50" charset="-128"/>
                        <a:ea typeface="ＭＳ Ｐゴシック" pitchFamily="50" charset="-128"/>
                      </a:rPr>
                      <a:t>大</a:t>
                    </a:r>
                    <a:r>
                      <a:rPr lang="ja-JP" altLang="en-US" dirty="0" smtClean="0"/>
                      <a:t>分</a:t>
                    </a:r>
                    <a:endParaRPr lang="ja-JP" altLang="en-US" dirty="0"/>
                  </a:p>
                </c:rich>
              </c:tx>
              <c:dLblPos val="r"/>
            </c:dLbl>
            <c:dLbl>
              <c:idx val="44"/>
              <c:layout>
                <c:manualLayout>
                  <c:x val="-3.8206067364442271E-2"/>
                  <c:y val="-2.9686937141664451E-2"/>
                </c:manualLayout>
              </c:layout>
              <c:tx>
                <c:rich>
                  <a:bodyPr/>
                  <a:lstStyle/>
                  <a:p>
                    <a:r>
                      <a:rPr lang="ja-JP" altLang="en-US" sz="600" dirty="0" smtClean="0">
                        <a:latin typeface="ＭＳ Ｐゴシック" pitchFamily="50" charset="-128"/>
                        <a:ea typeface="ＭＳ Ｐゴシック" pitchFamily="50" charset="-128"/>
                      </a:rPr>
                      <a:t>宮</a:t>
                    </a:r>
                    <a:r>
                      <a:rPr lang="ja-JP" altLang="en-US" dirty="0" smtClean="0"/>
                      <a:t>崎</a:t>
                    </a:r>
                    <a:endParaRPr lang="ja-JP" altLang="en-US" dirty="0"/>
                  </a:p>
                </c:rich>
              </c:tx>
              <c:dLblPos val="r"/>
            </c:dLbl>
            <c:dLbl>
              <c:idx val="45"/>
              <c:layout>
                <c:manualLayout>
                  <c:x val="-5.0067368446341534E-2"/>
                  <c:y val="-2.4355879649735887E-2"/>
                </c:manualLayout>
              </c:layout>
              <c:tx>
                <c:rich>
                  <a:bodyPr/>
                  <a:lstStyle/>
                  <a:p>
                    <a:r>
                      <a:rPr lang="ja-JP" altLang="en-US" sz="600" dirty="0" smtClean="0">
                        <a:latin typeface="ＭＳ Ｐゴシック" pitchFamily="50" charset="-128"/>
                        <a:ea typeface="ＭＳ Ｐゴシック" pitchFamily="50" charset="-128"/>
                      </a:rPr>
                      <a:t>鹿</a:t>
                    </a:r>
                    <a:r>
                      <a:rPr lang="ja-JP" altLang="en-US" dirty="0" smtClean="0"/>
                      <a:t>児島</a:t>
                    </a:r>
                    <a:endParaRPr lang="ja-JP" altLang="en-US" dirty="0"/>
                  </a:p>
                </c:rich>
              </c:tx>
              <c:dLblPos val="r"/>
            </c:dLbl>
            <c:dLbl>
              <c:idx val="46"/>
              <c:layout>
                <c:manualLayout>
                  <c:x val="-4.1316978049698617E-2"/>
                  <c:y val="-2.672262004558416E-2"/>
                </c:manualLayout>
              </c:layout>
              <c:tx>
                <c:rich>
                  <a:bodyPr/>
                  <a:lstStyle/>
                  <a:p>
                    <a:r>
                      <a:rPr lang="ja-JP" altLang="en-US" sz="600" dirty="0" smtClean="0">
                        <a:latin typeface="ＭＳ Ｐゴシック" pitchFamily="50" charset="-128"/>
                        <a:ea typeface="ＭＳ Ｐゴシック" pitchFamily="50" charset="-128"/>
                      </a:rPr>
                      <a:t>沖</a:t>
                    </a:r>
                    <a:r>
                      <a:rPr lang="ja-JP" altLang="en-US" dirty="0" smtClean="0"/>
                      <a:t>縄</a:t>
                    </a:r>
                    <a:endParaRPr lang="ja-JP" altLang="en-US" dirty="0"/>
                  </a:p>
                </c:rich>
              </c:tx>
            </c:dLbl>
            <c:spPr>
              <a:noFill/>
              <a:ln w="25400">
                <a:noFill/>
              </a:ln>
            </c:spPr>
            <c:txPr>
              <a:bodyPr/>
              <a:lstStyle/>
              <a:p>
                <a:pPr>
                  <a:defRPr sz="600" b="0" i="0" u="none" strike="noStrike" baseline="0">
                    <a:solidFill>
                      <a:srgbClr val="000000"/>
                    </a:solidFill>
                    <a:latin typeface="ＭＳ Ｐゴシック" pitchFamily="50" charset="-128"/>
                    <a:ea typeface="ＭＳ Ｐゴシック" pitchFamily="50" charset="-128"/>
                    <a:cs typeface="MS UI Gothic"/>
                  </a:defRPr>
                </a:pPr>
                <a:endParaRPr lang="ja-JP"/>
              </a:p>
            </c:txPr>
            <c:showVal val="1"/>
          </c:dLbls>
          <c:trendline>
            <c:spPr>
              <a:ln w="3175">
                <a:solidFill>
                  <a:srgbClr val="000000"/>
                </a:solidFill>
                <a:prstDash val="solid"/>
              </a:ln>
            </c:spPr>
            <c:trendlineType val="linear"/>
          </c:trendline>
          <c:trendline>
            <c:spPr>
              <a:ln w="9525">
                <a:solidFill>
                  <a:srgbClr val="000000"/>
                </a:solidFill>
                <a:prstDash val="solid"/>
              </a:ln>
            </c:spPr>
            <c:trendlineType val="linear"/>
            <c:dispRSqr val="1"/>
            <c:dispEq val="1"/>
            <c:trendlineLbl>
              <c:layout>
                <c:manualLayout>
                  <c:x val="0.15836690077118387"/>
                  <c:y val="0.39766288594196719"/>
                </c:manualLayout>
              </c:layout>
              <c:numFmt formatCode="General" sourceLinked="0"/>
              <c:spPr>
                <a:noFill/>
                <a:ln w="25400">
                  <a:noFill/>
                </a:ln>
              </c:spPr>
              <c:txPr>
                <a:bodyPr/>
                <a:lstStyle/>
                <a:p>
                  <a:pPr>
                    <a:lnSpc>
                      <a:spcPts val="800"/>
                    </a:lnSpc>
                    <a:defRPr sz="700" b="0" i="0" u="none" strike="noStrike" baseline="0">
                      <a:solidFill>
                        <a:srgbClr val="000000"/>
                      </a:solidFill>
                      <a:latin typeface="+mj-lt"/>
                      <a:ea typeface="ＭＳ Ｐゴシック" pitchFamily="50" charset="-128"/>
                      <a:cs typeface="MS UI Gothic"/>
                    </a:defRPr>
                  </a:pPr>
                  <a:endParaRPr lang="ja-JP"/>
                </a:p>
              </c:txPr>
            </c:trendlineLbl>
          </c:trendline>
          <c:xVal>
            <c:numRef>
              <c:f>'C:\Users\ioas_user\Desktop\[労働力×出生率.xls]女性労働力率×出生率 (知事会提言)'!$D$4:$D$50</c:f>
              <c:numCache>
                <c:formatCode>General</c:formatCode>
                <c:ptCount val="47"/>
                <c:pt idx="0">
                  <c:v>67.78</c:v>
                </c:pt>
                <c:pt idx="1">
                  <c:v>76.63</c:v>
                </c:pt>
                <c:pt idx="2">
                  <c:v>76.48</c:v>
                </c:pt>
                <c:pt idx="3">
                  <c:v>69.64</c:v>
                </c:pt>
                <c:pt idx="4">
                  <c:v>78.14</c:v>
                </c:pt>
                <c:pt idx="5">
                  <c:v>80.489999999999995</c:v>
                </c:pt>
                <c:pt idx="6">
                  <c:v>73.19</c:v>
                </c:pt>
                <c:pt idx="7">
                  <c:v>68.02</c:v>
                </c:pt>
                <c:pt idx="8">
                  <c:v>69.400000000000006</c:v>
                </c:pt>
                <c:pt idx="9">
                  <c:v>70.739999999999995</c:v>
                </c:pt>
                <c:pt idx="10">
                  <c:v>65.11999999999999</c:v>
                </c:pt>
                <c:pt idx="11">
                  <c:v>64.48</c:v>
                </c:pt>
                <c:pt idx="12">
                  <c:v>70.410000000000025</c:v>
                </c:pt>
                <c:pt idx="13">
                  <c:v>63.02</c:v>
                </c:pt>
                <c:pt idx="14">
                  <c:v>78.430000000000007</c:v>
                </c:pt>
                <c:pt idx="15">
                  <c:v>79.22</c:v>
                </c:pt>
                <c:pt idx="16">
                  <c:v>78.669999999999987</c:v>
                </c:pt>
                <c:pt idx="17">
                  <c:v>79.06</c:v>
                </c:pt>
                <c:pt idx="18">
                  <c:v>71.739999999999995</c:v>
                </c:pt>
                <c:pt idx="19">
                  <c:v>71.28</c:v>
                </c:pt>
                <c:pt idx="20">
                  <c:v>69.649999999999991</c:v>
                </c:pt>
                <c:pt idx="21">
                  <c:v>68.69</c:v>
                </c:pt>
                <c:pt idx="22">
                  <c:v>65.510000000000005</c:v>
                </c:pt>
                <c:pt idx="23">
                  <c:v>69.239999999999995</c:v>
                </c:pt>
                <c:pt idx="24">
                  <c:v>65.510000000000005</c:v>
                </c:pt>
                <c:pt idx="25">
                  <c:v>68.48</c:v>
                </c:pt>
                <c:pt idx="26">
                  <c:v>64.679999999999978</c:v>
                </c:pt>
                <c:pt idx="27">
                  <c:v>63.94</c:v>
                </c:pt>
                <c:pt idx="28">
                  <c:v>62.09</c:v>
                </c:pt>
                <c:pt idx="29">
                  <c:v>67.069999999999993</c:v>
                </c:pt>
                <c:pt idx="30">
                  <c:v>79.39</c:v>
                </c:pt>
                <c:pt idx="31">
                  <c:v>80.55</c:v>
                </c:pt>
                <c:pt idx="32">
                  <c:v>69.98</c:v>
                </c:pt>
                <c:pt idx="33">
                  <c:v>68.649999999999991</c:v>
                </c:pt>
                <c:pt idx="34">
                  <c:v>68.910000000000025</c:v>
                </c:pt>
                <c:pt idx="35">
                  <c:v>73.75</c:v>
                </c:pt>
                <c:pt idx="36">
                  <c:v>72.05</c:v>
                </c:pt>
                <c:pt idx="37">
                  <c:v>68.88</c:v>
                </c:pt>
                <c:pt idx="38">
                  <c:v>79.56</c:v>
                </c:pt>
                <c:pt idx="39">
                  <c:v>69.02</c:v>
                </c:pt>
                <c:pt idx="40">
                  <c:v>75.099999999999994</c:v>
                </c:pt>
                <c:pt idx="41">
                  <c:v>72.410000000000025</c:v>
                </c:pt>
                <c:pt idx="42">
                  <c:v>75.440000000000026</c:v>
                </c:pt>
                <c:pt idx="43">
                  <c:v>70.569999999999993</c:v>
                </c:pt>
                <c:pt idx="44">
                  <c:v>76.13</c:v>
                </c:pt>
                <c:pt idx="45">
                  <c:v>70.95</c:v>
                </c:pt>
                <c:pt idx="46">
                  <c:v>73.06</c:v>
                </c:pt>
              </c:numCache>
            </c:numRef>
          </c:xVal>
          <c:yVal>
            <c:numRef>
              <c:f>'C:\Users\ioas_user\Desktop\[労働力×出生率.xls]女性労働力率×出生率 (知事会提言)'!$C$4:$C$50</c:f>
              <c:numCache>
                <c:formatCode>General</c:formatCode>
                <c:ptCount val="47"/>
                <c:pt idx="0">
                  <c:v>1.21</c:v>
                </c:pt>
                <c:pt idx="1">
                  <c:v>1.3</c:v>
                </c:pt>
                <c:pt idx="2">
                  <c:v>1.3900000000000001</c:v>
                </c:pt>
                <c:pt idx="3">
                  <c:v>1.27</c:v>
                </c:pt>
                <c:pt idx="4">
                  <c:v>1.24</c:v>
                </c:pt>
                <c:pt idx="5">
                  <c:v>1.4</c:v>
                </c:pt>
                <c:pt idx="6">
                  <c:v>1.51</c:v>
                </c:pt>
                <c:pt idx="7">
                  <c:v>1.3800000000000001</c:v>
                </c:pt>
                <c:pt idx="8">
                  <c:v>1.4</c:v>
                </c:pt>
                <c:pt idx="9">
                  <c:v>1.3900000000000001</c:v>
                </c:pt>
                <c:pt idx="10">
                  <c:v>1.29</c:v>
                </c:pt>
                <c:pt idx="11">
                  <c:v>1.31</c:v>
                </c:pt>
                <c:pt idx="12">
                  <c:v>1.1200000000000001</c:v>
                </c:pt>
                <c:pt idx="13">
                  <c:v>1.29</c:v>
                </c:pt>
                <c:pt idx="14">
                  <c:v>1.41</c:v>
                </c:pt>
                <c:pt idx="15">
                  <c:v>1.3900000000000001</c:v>
                </c:pt>
                <c:pt idx="16">
                  <c:v>1.4</c:v>
                </c:pt>
                <c:pt idx="17">
                  <c:v>1.55</c:v>
                </c:pt>
                <c:pt idx="18">
                  <c:v>1.34</c:v>
                </c:pt>
                <c:pt idx="19">
                  <c:v>1.47</c:v>
                </c:pt>
                <c:pt idx="20">
                  <c:v>1.37</c:v>
                </c:pt>
                <c:pt idx="21">
                  <c:v>1.48</c:v>
                </c:pt>
                <c:pt idx="22">
                  <c:v>1.46</c:v>
                </c:pt>
                <c:pt idx="23">
                  <c:v>1.3900000000000001</c:v>
                </c:pt>
                <c:pt idx="24">
                  <c:v>1.48</c:v>
                </c:pt>
                <c:pt idx="25">
                  <c:v>1.22</c:v>
                </c:pt>
                <c:pt idx="26">
                  <c:v>1.3</c:v>
                </c:pt>
                <c:pt idx="27">
                  <c:v>1.36</c:v>
                </c:pt>
                <c:pt idx="28">
                  <c:v>1.25</c:v>
                </c:pt>
                <c:pt idx="29">
                  <c:v>1.42</c:v>
                </c:pt>
                <c:pt idx="30">
                  <c:v>1.48</c:v>
                </c:pt>
                <c:pt idx="31">
                  <c:v>1.6300000000000001</c:v>
                </c:pt>
                <c:pt idx="32">
                  <c:v>1.45</c:v>
                </c:pt>
                <c:pt idx="33">
                  <c:v>1.51</c:v>
                </c:pt>
                <c:pt idx="34">
                  <c:v>1.5</c:v>
                </c:pt>
                <c:pt idx="35">
                  <c:v>1.4</c:v>
                </c:pt>
                <c:pt idx="36">
                  <c:v>1.55</c:v>
                </c:pt>
                <c:pt idx="37">
                  <c:v>1.43</c:v>
                </c:pt>
                <c:pt idx="38">
                  <c:v>1.32</c:v>
                </c:pt>
                <c:pt idx="39">
                  <c:v>1.4</c:v>
                </c:pt>
                <c:pt idx="40">
                  <c:v>1.56</c:v>
                </c:pt>
                <c:pt idx="41">
                  <c:v>1.54</c:v>
                </c:pt>
                <c:pt idx="42">
                  <c:v>1.61</c:v>
                </c:pt>
                <c:pt idx="43">
                  <c:v>1.55</c:v>
                </c:pt>
                <c:pt idx="44">
                  <c:v>1.6300000000000001</c:v>
                </c:pt>
                <c:pt idx="45">
                  <c:v>1.6</c:v>
                </c:pt>
                <c:pt idx="46">
                  <c:v>1.83</c:v>
                </c:pt>
              </c:numCache>
            </c:numRef>
          </c:yVal>
        </c:ser>
        <c:dLbls>
          <c:showVal val="1"/>
        </c:dLbls>
        <c:axId val="201822592"/>
        <c:axId val="201824128"/>
      </c:scatterChart>
      <c:valAx>
        <c:axId val="201822592"/>
        <c:scaling>
          <c:orientation val="minMax"/>
          <c:max val="85"/>
          <c:min val="60"/>
        </c:scaling>
        <c:axPos val="b"/>
        <c:numFmt formatCode="0_ " sourceLinked="0"/>
        <c:majorTickMark val="in"/>
        <c:tickLblPos val="nextTo"/>
        <c:spPr>
          <a:ln w="25400">
            <a:solidFill>
              <a:srgbClr val="0000FF"/>
            </a:solidFill>
            <a:prstDash val="solid"/>
          </a:ln>
        </c:spPr>
        <c:txPr>
          <a:bodyPr rot="0" vert="horz"/>
          <a:lstStyle/>
          <a:p>
            <a:pPr>
              <a:defRPr sz="800" b="0" i="0" u="none" strike="noStrike" baseline="0">
                <a:solidFill>
                  <a:srgbClr val="000000"/>
                </a:solidFill>
                <a:latin typeface="+mj-ea"/>
                <a:ea typeface="+mj-ea"/>
                <a:cs typeface="MS UI Gothic"/>
              </a:defRPr>
            </a:pPr>
            <a:endParaRPr lang="ja-JP"/>
          </a:p>
        </c:txPr>
        <c:crossAx val="201824128"/>
        <c:crosses val="autoZero"/>
        <c:crossBetween val="midCat"/>
        <c:majorUnit val="5"/>
      </c:valAx>
      <c:valAx>
        <c:axId val="201824128"/>
        <c:scaling>
          <c:orientation val="minMax"/>
          <c:max val="2"/>
          <c:min val="1"/>
        </c:scaling>
        <c:axPos val="l"/>
        <c:majorGridlines>
          <c:spPr>
            <a:ln w="3175">
              <a:solidFill>
                <a:schemeClr val="bg1">
                  <a:lumMod val="65000"/>
                </a:schemeClr>
              </a:solidFill>
              <a:prstDash val="sysDash"/>
            </a:ln>
          </c:spPr>
        </c:majorGridlines>
        <c:numFmt formatCode="0.00_ " sourceLinked="0"/>
        <c:majorTickMark val="in"/>
        <c:tickLblPos val="nextTo"/>
        <c:spPr>
          <a:ln w="25400">
            <a:solidFill>
              <a:srgbClr val="0000FF"/>
            </a:solidFill>
            <a:prstDash val="solid"/>
          </a:ln>
        </c:spPr>
        <c:txPr>
          <a:bodyPr rot="0" vert="horz"/>
          <a:lstStyle/>
          <a:p>
            <a:pPr>
              <a:defRPr sz="800" b="0" i="0" u="none" strike="noStrike" baseline="0">
                <a:solidFill>
                  <a:srgbClr val="000000"/>
                </a:solidFill>
                <a:latin typeface="+mn-ea"/>
                <a:ea typeface="+mn-ea"/>
                <a:cs typeface="メイリオ" pitchFamily="50" charset="-128"/>
              </a:defRPr>
            </a:pPr>
            <a:endParaRPr lang="ja-JP"/>
          </a:p>
        </c:txPr>
        <c:crossAx val="201822592"/>
        <c:crosses val="autoZero"/>
        <c:crossBetween val="midCat"/>
        <c:majorUnit val="0.1"/>
      </c:valAx>
      <c:spPr>
        <a:noFill/>
        <a:ln w="25400">
          <a:noFill/>
        </a:ln>
      </c:spPr>
    </c:plotArea>
    <c:plotVisOnly val="1"/>
    <c:dispBlanksAs val="gap"/>
  </c:chart>
  <c:spPr>
    <a:noFill/>
    <a:ln w="9525">
      <a:noFill/>
    </a:ln>
  </c:spPr>
  <c:txPr>
    <a:bodyPr/>
    <a:lstStyle/>
    <a:p>
      <a:pPr>
        <a:defRPr sz="1550" b="0" i="0" u="none" strike="noStrike" baseline="0">
          <a:solidFill>
            <a:srgbClr val="000000"/>
          </a:solidFill>
          <a:latin typeface="MS UI Gothic"/>
          <a:ea typeface="MS UI Gothic"/>
          <a:cs typeface="MS UI Gothic"/>
        </a:defRPr>
      </a:pPr>
      <a:endParaRPr lang="ja-JP"/>
    </a:p>
  </c:txPr>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7.1875078396307218E-2"/>
          <c:y val="0.22372771338164069"/>
          <c:w val="0.89683359555031539"/>
          <c:h val="0.54014507647299526"/>
        </c:manualLayout>
      </c:layout>
      <c:barChart>
        <c:barDir val="col"/>
        <c:grouping val="clustered"/>
        <c:ser>
          <c:idx val="4"/>
          <c:order val="0"/>
          <c:tx>
            <c:strRef>
              <c:f>平均初婚年齢の推移!$B$14</c:f>
              <c:strCache>
                <c:ptCount val="1"/>
                <c:pt idx="0">
                  <c:v>男（全国）</c:v>
                </c:pt>
              </c:strCache>
            </c:strRef>
          </c:tx>
          <c:spPr>
            <a:solidFill>
              <a:schemeClr val="tx2">
                <a:lumMod val="40000"/>
                <a:lumOff val="60000"/>
              </a:schemeClr>
            </a:solidFill>
            <a:ln>
              <a:solidFill>
                <a:srgbClr val="1F497D">
                  <a:lumMod val="60000"/>
                  <a:lumOff val="40000"/>
                </a:srgbClr>
              </a:solidFill>
            </a:ln>
          </c:spPr>
          <c:dLbls>
            <c:dLbl>
              <c:idx val="7"/>
              <c:layout>
                <c:manualLayout>
                  <c:x val="0"/>
                  <c:y val="-1.470588235294118E-2"/>
                </c:manualLayout>
              </c:layout>
              <c:showVal val="1"/>
            </c:dLbl>
            <c:dLbl>
              <c:idx val="8"/>
              <c:layout>
                <c:manualLayout>
                  <c:x val="0"/>
                  <c:y val="-2.9411764705882353E-2"/>
                </c:manualLayout>
              </c:layout>
              <c:showVal val="1"/>
            </c:dLbl>
            <c:dLbl>
              <c:idx val="9"/>
              <c:layout>
                <c:manualLayout>
                  <c:x val="0"/>
                  <c:y val="-2.4509803921568651E-2"/>
                </c:manualLayout>
              </c:layout>
              <c:spPr/>
              <c:txPr>
                <a:bodyPr/>
                <a:lstStyle/>
                <a:p>
                  <a:pPr>
                    <a:defRPr sz="700" b="0">
                      <a:latin typeface="メイリオ" pitchFamily="50" charset="-128"/>
                      <a:ea typeface="メイリオ" pitchFamily="50" charset="-128"/>
                      <a:cs typeface="メイリオ" pitchFamily="50" charset="-128"/>
                    </a:defRPr>
                  </a:pPr>
                  <a:endParaRPr lang="ja-JP"/>
                </a:p>
              </c:txPr>
              <c:showVal val="1"/>
            </c:dLbl>
            <c:txPr>
              <a:bodyPr/>
              <a:lstStyle/>
              <a:p>
                <a:pPr>
                  <a:defRPr sz="600" b="0">
                    <a:latin typeface="メイリオ" pitchFamily="50" charset="-128"/>
                    <a:ea typeface="メイリオ" pitchFamily="50" charset="-128"/>
                    <a:cs typeface="メイリオ" pitchFamily="50" charset="-128"/>
                  </a:defRPr>
                </a:pPr>
                <a:endParaRPr lang="ja-JP"/>
              </a:p>
            </c:txPr>
            <c:showVal val="1"/>
          </c:dLbls>
          <c:cat>
            <c:strRef>
              <c:f>平均初婚年齢の推移!$C$12:$L$12</c:f>
              <c:strCache>
                <c:ptCount val="10"/>
                <c:pt idx="0">
                  <c:v>1950年</c:v>
                </c:pt>
                <c:pt idx="1">
                  <c:v>1960年</c:v>
                </c:pt>
                <c:pt idx="2">
                  <c:v>1970年</c:v>
                </c:pt>
                <c:pt idx="3">
                  <c:v>1980年</c:v>
                </c:pt>
                <c:pt idx="4">
                  <c:v>1990年</c:v>
                </c:pt>
                <c:pt idx="5">
                  <c:v>2000年</c:v>
                </c:pt>
                <c:pt idx="6">
                  <c:v>2005年</c:v>
                </c:pt>
                <c:pt idx="7">
                  <c:v>2010年</c:v>
                </c:pt>
                <c:pt idx="8">
                  <c:v>2011年</c:v>
                </c:pt>
                <c:pt idx="9">
                  <c:v>2012年</c:v>
                </c:pt>
              </c:strCache>
            </c:strRef>
          </c:cat>
          <c:val>
            <c:numRef>
              <c:f>平均初婚年齢の推移!$C$14:$L$14</c:f>
              <c:numCache>
                <c:formatCode>0.0_);[Red]\(0.0\)</c:formatCode>
                <c:ptCount val="10"/>
                <c:pt idx="0">
                  <c:v>25.9</c:v>
                </c:pt>
                <c:pt idx="1">
                  <c:v>27.2</c:v>
                </c:pt>
                <c:pt idx="2">
                  <c:v>26.9</c:v>
                </c:pt>
                <c:pt idx="3">
                  <c:v>27.8</c:v>
                </c:pt>
                <c:pt idx="4">
                  <c:v>28.4</c:v>
                </c:pt>
                <c:pt idx="5">
                  <c:v>28.8</c:v>
                </c:pt>
                <c:pt idx="6">
                  <c:v>29.8</c:v>
                </c:pt>
                <c:pt idx="7">
                  <c:v>30.5</c:v>
                </c:pt>
                <c:pt idx="8">
                  <c:v>30.7</c:v>
                </c:pt>
                <c:pt idx="9">
                  <c:v>30.8</c:v>
                </c:pt>
              </c:numCache>
            </c:numRef>
          </c:val>
        </c:ser>
        <c:ser>
          <c:idx val="5"/>
          <c:order val="1"/>
          <c:tx>
            <c:strRef>
              <c:f>平均初婚年齢の推移!$B$16</c:f>
              <c:strCache>
                <c:ptCount val="1"/>
                <c:pt idx="0">
                  <c:v>女（全国）</c:v>
                </c:pt>
              </c:strCache>
            </c:strRef>
          </c:tx>
          <c:spPr>
            <a:solidFill>
              <a:schemeClr val="accent6">
                <a:lumMod val="60000"/>
                <a:lumOff val="40000"/>
              </a:schemeClr>
            </a:solidFill>
            <a:ln>
              <a:solidFill>
                <a:schemeClr val="accent6">
                  <a:lumMod val="75000"/>
                </a:schemeClr>
              </a:solidFill>
            </a:ln>
          </c:spPr>
          <c:dLbls>
            <c:dLbl>
              <c:idx val="9"/>
              <c:spPr/>
              <c:txPr>
                <a:bodyPr/>
                <a:lstStyle/>
                <a:p>
                  <a:pPr>
                    <a:defRPr sz="700" b="0">
                      <a:solidFill>
                        <a:srgbClr val="FF0000"/>
                      </a:solidFill>
                      <a:latin typeface="メイリオ" pitchFamily="50" charset="-128"/>
                      <a:ea typeface="メイリオ" pitchFamily="50" charset="-128"/>
                      <a:cs typeface="メイリオ" pitchFamily="50" charset="-128"/>
                    </a:defRPr>
                  </a:pPr>
                  <a:endParaRPr lang="ja-JP"/>
                </a:p>
              </c:txPr>
            </c:dLbl>
            <c:txPr>
              <a:bodyPr/>
              <a:lstStyle/>
              <a:p>
                <a:pPr>
                  <a:defRPr sz="600" b="0">
                    <a:solidFill>
                      <a:srgbClr val="FF0000"/>
                    </a:solidFill>
                    <a:latin typeface="メイリオ" pitchFamily="50" charset="-128"/>
                    <a:ea typeface="メイリオ" pitchFamily="50" charset="-128"/>
                    <a:cs typeface="メイリオ" pitchFamily="50" charset="-128"/>
                  </a:defRPr>
                </a:pPr>
                <a:endParaRPr lang="ja-JP"/>
              </a:p>
            </c:txPr>
            <c:dLblPos val="inEnd"/>
            <c:showVal val="1"/>
          </c:dLbls>
          <c:cat>
            <c:strRef>
              <c:f>平均初婚年齢の推移!$C$12:$L$12</c:f>
              <c:strCache>
                <c:ptCount val="10"/>
                <c:pt idx="0">
                  <c:v>1950年</c:v>
                </c:pt>
                <c:pt idx="1">
                  <c:v>1960年</c:v>
                </c:pt>
                <c:pt idx="2">
                  <c:v>1970年</c:v>
                </c:pt>
                <c:pt idx="3">
                  <c:v>1980年</c:v>
                </c:pt>
                <c:pt idx="4">
                  <c:v>1990年</c:v>
                </c:pt>
                <c:pt idx="5">
                  <c:v>2000年</c:v>
                </c:pt>
                <c:pt idx="6">
                  <c:v>2005年</c:v>
                </c:pt>
                <c:pt idx="7">
                  <c:v>2010年</c:v>
                </c:pt>
                <c:pt idx="8">
                  <c:v>2011年</c:v>
                </c:pt>
                <c:pt idx="9">
                  <c:v>2012年</c:v>
                </c:pt>
              </c:strCache>
            </c:strRef>
          </c:cat>
          <c:val>
            <c:numRef>
              <c:f>平均初婚年齢の推移!$C$16:$L$16</c:f>
              <c:numCache>
                <c:formatCode>0.0_);[Red]\(0.0\)</c:formatCode>
                <c:ptCount val="10"/>
                <c:pt idx="0">
                  <c:v>23</c:v>
                </c:pt>
                <c:pt idx="1">
                  <c:v>24.4</c:v>
                </c:pt>
                <c:pt idx="2">
                  <c:v>24.2</c:v>
                </c:pt>
                <c:pt idx="3">
                  <c:v>25.2</c:v>
                </c:pt>
                <c:pt idx="4">
                  <c:v>25.9</c:v>
                </c:pt>
                <c:pt idx="5">
                  <c:v>27</c:v>
                </c:pt>
                <c:pt idx="6">
                  <c:v>28</c:v>
                </c:pt>
                <c:pt idx="7">
                  <c:v>28.8</c:v>
                </c:pt>
                <c:pt idx="8">
                  <c:v>29</c:v>
                </c:pt>
                <c:pt idx="9">
                  <c:v>29.2</c:v>
                </c:pt>
              </c:numCache>
            </c:numRef>
          </c:val>
        </c:ser>
        <c:axId val="201848320"/>
        <c:axId val="201849856"/>
      </c:barChart>
      <c:lineChart>
        <c:grouping val="standard"/>
        <c:ser>
          <c:idx val="0"/>
          <c:order val="2"/>
          <c:tx>
            <c:strRef>
              <c:f>平均初婚年齢の推移!$B$18</c:f>
              <c:strCache>
                <c:ptCount val="1"/>
                <c:pt idx="0">
                  <c:v>第1子出産年齢</c:v>
                </c:pt>
              </c:strCache>
            </c:strRef>
          </c:tx>
          <c:spPr>
            <a:ln w="25400">
              <a:solidFill>
                <a:srgbClr val="0000FF"/>
              </a:solidFill>
            </a:ln>
          </c:spPr>
          <c:marker>
            <c:symbol val="diamond"/>
            <c:size val="6"/>
            <c:spPr>
              <a:solidFill>
                <a:srgbClr val="0000FF"/>
              </a:solidFill>
              <a:ln>
                <a:solidFill>
                  <a:srgbClr val="0000FF"/>
                </a:solidFill>
              </a:ln>
            </c:spPr>
          </c:marker>
          <c:dLbls>
            <c:dLbl>
              <c:idx val="0"/>
              <c:layout>
                <c:manualLayout>
                  <c:x val="-6.6878097774082448E-2"/>
                  <c:y val="-6.7282133260913424E-2"/>
                </c:manualLayout>
              </c:layout>
              <c:dLblPos val="r"/>
              <c:showVal val="1"/>
            </c:dLbl>
            <c:dLbl>
              <c:idx val="1"/>
              <c:layout>
                <c:manualLayout>
                  <c:x val="-6.1188765764376846E-2"/>
                  <c:y val="-4.1152834870199724E-2"/>
                </c:manualLayout>
              </c:layout>
              <c:dLblPos val="r"/>
              <c:showVal val="1"/>
            </c:dLbl>
            <c:dLbl>
              <c:idx val="2"/>
              <c:layout>
                <c:manualLayout>
                  <c:x val="-5.2654767749819906E-2"/>
                  <c:y val="-6.0749422903628933E-2"/>
                </c:manualLayout>
              </c:layout>
              <c:dLblPos val="r"/>
              <c:showVal val="1"/>
            </c:dLbl>
            <c:dLbl>
              <c:idx val="3"/>
              <c:layout>
                <c:manualLayout>
                  <c:x val="-5.9154779565597781E-2"/>
                  <c:y val="-4.4620194534506913E-2"/>
                </c:manualLayout>
              </c:layout>
              <c:dLblPos val="r"/>
              <c:showVal val="1"/>
            </c:dLbl>
            <c:dLbl>
              <c:idx val="4"/>
              <c:layout>
                <c:manualLayout>
                  <c:x val="-5.9154779565597781E-2"/>
                  <c:y val="-4.9522155318820413E-2"/>
                </c:manualLayout>
              </c:layout>
              <c:dLblPos val="r"/>
              <c:showVal val="1"/>
            </c:dLbl>
            <c:dLbl>
              <c:idx val="5"/>
              <c:layout>
                <c:manualLayout>
                  <c:x val="-5.9155033157087533E-2"/>
                  <c:y val="-2.5012351397251827E-2"/>
                </c:manualLayout>
              </c:layout>
              <c:dLblPos val="r"/>
              <c:showVal val="1"/>
            </c:dLbl>
            <c:dLbl>
              <c:idx val="6"/>
              <c:layout>
                <c:manualLayout>
                  <c:x val="-5.9154779565597781E-2"/>
                  <c:y val="-2.991431218156625E-2"/>
                </c:manualLayout>
              </c:layout>
              <c:dLblPos val="r"/>
              <c:showVal val="1"/>
            </c:dLbl>
            <c:dLbl>
              <c:idx val="7"/>
              <c:layout>
                <c:manualLayout>
                  <c:x val="-5.9154779565597781E-2"/>
                  <c:y val="-4.9522155318820482E-2"/>
                </c:manualLayout>
              </c:layout>
              <c:dLblPos val="r"/>
              <c:showVal val="1"/>
            </c:dLbl>
            <c:dLbl>
              <c:idx val="8"/>
              <c:layout>
                <c:manualLayout>
                  <c:x val="-5.9154779565597781E-2"/>
                  <c:y val="-5.2209404057051184E-2"/>
                </c:manualLayout>
              </c:layout>
              <c:dLblPos val="r"/>
              <c:showVal val="1"/>
            </c:dLbl>
            <c:dLbl>
              <c:idx val="9"/>
              <c:layout>
                <c:manualLayout>
                  <c:x val="0"/>
                  <c:y val="-7.4601433174091833E-2"/>
                </c:manualLayout>
              </c:layout>
              <c:dLblPos val="r"/>
              <c:showVal val="1"/>
            </c:dLbl>
            <c:txPr>
              <a:bodyPr/>
              <a:lstStyle/>
              <a:p>
                <a:pPr>
                  <a:defRPr sz="900" b="1">
                    <a:latin typeface="+mn-ea"/>
                    <a:ea typeface="+mn-ea"/>
                  </a:defRPr>
                </a:pPr>
                <a:endParaRPr lang="ja-JP"/>
              </a:p>
            </c:txPr>
            <c:dLblPos val="t"/>
            <c:showVal val="1"/>
          </c:dLbls>
          <c:val>
            <c:numRef>
              <c:f>平均初婚年齢の推移!$C$18:$L$18</c:f>
              <c:numCache>
                <c:formatCode>General</c:formatCode>
                <c:ptCount val="10"/>
                <c:pt idx="0">
                  <c:v>24.4</c:v>
                </c:pt>
                <c:pt idx="1">
                  <c:v>25.4</c:v>
                </c:pt>
                <c:pt idx="2">
                  <c:v>25.6</c:v>
                </c:pt>
                <c:pt idx="3" formatCode="0.0_ ">
                  <c:v>26.4</c:v>
                </c:pt>
                <c:pt idx="4" formatCode="0.0_ ">
                  <c:v>27</c:v>
                </c:pt>
                <c:pt idx="5" formatCode="0.0_ ">
                  <c:v>28</c:v>
                </c:pt>
                <c:pt idx="6" formatCode="0.0_ ">
                  <c:v>29.1</c:v>
                </c:pt>
                <c:pt idx="7" formatCode="0.0_ ">
                  <c:v>29.9</c:v>
                </c:pt>
                <c:pt idx="8" formatCode="0.0_ ">
                  <c:v>30.1</c:v>
                </c:pt>
                <c:pt idx="9" formatCode="0.0_);[Red]\(0.0\)">
                  <c:v>30.3</c:v>
                </c:pt>
              </c:numCache>
            </c:numRef>
          </c:val>
        </c:ser>
        <c:marker val="1"/>
        <c:axId val="201848320"/>
        <c:axId val="201849856"/>
      </c:lineChart>
      <c:catAx>
        <c:axId val="201848320"/>
        <c:scaling>
          <c:orientation val="minMax"/>
        </c:scaling>
        <c:axPos val="b"/>
        <c:numFmt formatCode="General" sourceLinked="1"/>
        <c:majorTickMark val="none"/>
        <c:tickLblPos val="nextTo"/>
        <c:txPr>
          <a:bodyPr/>
          <a:lstStyle/>
          <a:p>
            <a:pPr>
              <a:defRPr sz="600">
                <a:latin typeface="メイリオ" pitchFamily="50" charset="-128"/>
                <a:ea typeface="メイリオ" pitchFamily="50" charset="-128"/>
                <a:cs typeface="メイリオ" pitchFamily="50" charset="-128"/>
              </a:defRPr>
            </a:pPr>
            <a:endParaRPr lang="ja-JP"/>
          </a:p>
        </c:txPr>
        <c:crossAx val="201849856"/>
        <c:crosses val="autoZero"/>
        <c:auto val="1"/>
        <c:lblAlgn val="ctr"/>
        <c:lblOffset val="100"/>
      </c:catAx>
      <c:valAx>
        <c:axId val="201849856"/>
        <c:scaling>
          <c:orientation val="minMax"/>
          <c:max val="32"/>
          <c:min val="22"/>
        </c:scaling>
        <c:axPos val="l"/>
        <c:majorGridlines/>
        <c:numFmt formatCode="General" sourceLinked="0"/>
        <c:majorTickMark val="none"/>
        <c:tickLblPos val="nextTo"/>
        <c:spPr>
          <a:ln w="9525">
            <a:noFill/>
          </a:ln>
        </c:spPr>
        <c:txPr>
          <a:bodyPr/>
          <a:lstStyle/>
          <a:p>
            <a:pPr>
              <a:defRPr sz="700">
                <a:latin typeface="メイリオ" pitchFamily="50" charset="-128"/>
                <a:ea typeface="メイリオ" pitchFamily="50" charset="-128"/>
                <a:cs typeface="メイリオ" pitchFamily="50" charset="-128"/>
              </a:defRPr>
            </a:pPr>
            <a:endParaRPr lang="ja-JP"/>
          </a:p>
        </c:txPr>
        <c:crossAx val="201848320"/>
        <c:crosses val="autoZero"/>
        <c:crossBetween val="between"/>
        <c:majorUnit val="2"/>
        <c:minorUnit val="1"/>
      </c:valAx>
    </c:plotArea>
    <c:legend>
      <c:legendPos val="b"/>
      <c:layout>
        <c:manualLayout>
          <c:xMode val="edge"/>
          <c:yMode val="edge"/>
          <c:x val="7.657932902350191E-2"/>
          <c:y val="0.16488445728252429"/>
          <c:w val="0.41878349495558692"/>
          <c:h val="0.18051373921416144"/>
        </c:manualLayout>
      </c:layout>
      <c:txPr>
        <a:bodyPr/>
        <a:lstStyle/>
        <a:p>
          <a:pPr>
            <a:defRPr sz="700">
              <a:latin typeface="メイリオ" pitchFamily="50" charset="-128"/>
              <a:ea typeface="メイリオ" pitchFamily="50" charset="-128"/>
              <a:cs typeface="メイリオ" pitchFamily="50" charset="-128"/>
            </a:defRPr>
          </a:pPr>
          <a:endParaRPr lang="ja-JP"/>
        </a:p>
      </c:txPr>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0306914265623975"/>
          <c:y val="0.12012015799111389"/>
          <c:w val="0.6660954333162773"/>
          <c:h val="0.73550865369580642"/>
        </c:manualLayout>
      </c:layout>
      <c:lineChart>
        <c:grouping val="standard"/>
        <c:ser>
          <c:idx val="0"/>
          <c:order val="0"/>
          <c:tx>
            <c:strRef>
              <c:f>Sheet2!$B$15</c:f>
              <c:strCache>
                <c:ptCount val="1"/>
                <c:pt idx="0">
                  <c:v>男性（全国）</c:v>
                </c:pt>
              </c:strCache>
            </c:strRef>
          </c:tx>
          <c:marker>
            <c:symbol val="diamond"/>
            <c:size val="8"/>
          </c:marker>
          <c:dLbls>
            <c:dLbl>
              <c:idx val="0"/>
              <c:layout>
                <c:manualLayout>
                  <c:x val="-4.5368110236220532E-2"/>
                  <c:y val="-8.149314668999709E-2"/>
                </c:manualLayout>
              </c:layout>
              <c:dLblPos val="r"/>
              <c:showVal val="1"/>
            </c:dLbl>
            <c:dLbl>
              <c:idx val="1"/>
              <c:layout>
                <c:manualLayout>
                  <c:x val="-4.5368110236220532E-2"/>
                  <c:y val="-8.1493146689997173E-2"/>
                </c:manualLayout>
              </c:layout>
              <c:dLblPos val="r"/>
              <c:showVal val="1"/>
            </c:dLbl>
            <c:dLbl>
              <c:idx val="2"/>
              <c:layout>
                <c:manualLayout>
                  <c:x val="-4.5368110236220532E-2"/>
                  <c:y val="-0.10927092446777613"/>
                </c:manualLayout>
              </c:layout>
              <c:dLblPos val="r"/>
              <c:showVal val="1"/>
            </c:dLbl>
            <c:dLbl>
              <c:idx val="3"/>
              <c:layout>
                <c:manualLayout>
                  <c:x val="-4.5368110236220532E-2"/>
                  <c:y val="-0.10927092446777613"/>
                </c:manualLayout>
              </c:layout>
              <c:dLblPos val="r"/>
              <c:showVal val="1"/>
            </c:dLbl>
            <c:dLbl>
              <c:idx val="7"/>
              <c:layout>
                <c:manualLayout>
                  <c:x val="-4.1740732511202458E-2"/>
                  <c:y val="-5.3754443950672193E-2"/>
                </c:manualLayout>
              </c:layout>
              <c:spPr>
                <a:ln>
                  <a:solidFill>
                    <a:srgbClr val="1F497D">
                      <a:lumMod val="60000"/>
                      <a:lumOff val="40000"/>
                    </a:srgbClr>
                  </a:solidFill>
                </a:ln>
              </c:spPr>
              <c:txPr>
                <a:bodyPr/>
                <a:lstStyle/>
                <a:p>
                  <a:pPr>
                    <a:defRPr b="1"/>
                  </a:pPr>
                  <a:endParaRPr lang="ja-JP"/>
                </a:p>
              </c:txPr>
              <c:dLblPos val="r"/>
              <c:showVal val="1"/>
            </c:dLbl>
            <c:txPr>
              <a:bodyPr/>
              <a:lstStyle/>
              <a:p>
                <a:pPr>
                  <a:defRPr b="1"/>
                </a:pPr>
                <a:endParaRPr lang="ja-JP"/>
              </a:p>
            </c:txPr>
            <c:dLblPos val="t"/>
            <c:showVal val="1"/>
          </c:dLbls>
          <c:cat>
            <c:strRef>
              <c:f>Sheet2!$C$13:$J$14</c:f>
              <c:strCache>
                <c:ptCount val="8"/>
                <c:pt idx="0">
                  <c:v>1950年</c:v>
                </c:pt>
                <c:pt idx="1">
                  <c:v>1960年</c:v>
                </c:pt>
                <c:pt idx="2">
                  <c:v>1970年</c:v>
                </c:pt>
                <c:pt idx="3">
                  <c:v>1980年</c:v>
                </c:pt>
                <c:pt idx="4">
                  <c:v>1990年</c:v>
                </c:pt>
                <c:pt idx="5">
                  <c:v>2000年</c:v>
                </c:pt>
                <c:pt idx="6">
                  <c:v>2005年</c:v>
                </c:pt>
                <c:pt idx="7">
                  <c:v>2010年</c:v>
                </c:pt>
              </c:strCache>
            </c:strRef>
          </c:cat>
          <c:val>
            <c:numRef>
              <c:f>Sheet2!$C$15:$J$15</c:f>
              <c:numCache>
                <c:formatCode>0.0_);[Red]\(0.0\)</c:formatCode>
                <c:ptCount val="8"/>
                <c:pt idx="0">
                  <c:v>1.46</c:v>
                </c:pt>
                <c:pt idx="1">
                  <c:v>1.26</c:v>
                </c:pt>
                <c:pt idx="2">
                  <c:v>1.7</c:v>
                </c:pt>
                <c:pt idx="3">
                  <c:v>2.6</c:v>
                </c:pt>
                <c:pt idx="4">
                  <c:v>5.57</c:v>
                </c:pt>
                <c:pt idx="5">
                  <c:v>12.57</c:v>
                </c:pt>
                <c:pt idx="6">
                  <c:v>15.96</c:v>
                </c:pt>
                <c:pt idx="7">
                  <c:v>20.14</c:v>
                </c:pt>
              </c:numCache>
            </c:numRef>
          </c:val>
        </c:ser>
        <c:ser>
          <c:idx val="1"/>
          <c:order val="1"/>
          <c:tx>
            <c:strRef>
              <c:f>Sheet2!$B$16</c:f>
              <c:strCache>
                <c:ptCount val="1"/>
                <c:pt idx="0">
                  <c:v>女性（全国）</c:v>
                </c:pt>
              </c:strCache>
            </c:strRef>
          </c:tx>
          <c:spPr>
            <a:ln>
              <a:solidFill>
                <a:srgbClr val="FF6600"/>
              </a:solidFill>
            </a:ln>
          </c:spPr>
          <c:marker>
            <c:symbol val="circle"/>
            <c:size val="7"/>
            <c:spPr>
              <a:solidFill>
                <a:srgbClr val="FF6600"/>
              </a:solidFill>
              <a:ln>
                <a:solidFill>
                  <a:srgbClr val="FF6600"/>
                </a:solidFill>
              </a:ln>
            </c:spPr>
          </c:marker>
          <c:dLbls>
            <c:dLbl>
              <c:idx val="0"/>
              <c:layout>
                <c:manualLayout>
                  <c:x val="-4.3979221347331933E-2"/>
                  <c:y val="4.2141294838146534E-2"/>
                </c:manualLayout>
              </c:layout>
              <c:dLblPos val="r"/>
              <c:showVal val="1"/>
            </c:dLbl>
            <c:dLbl>
              <c:idx val="1"/>
              <c:layout>
                <c:manualLayout>
                  <c:x val="-5.8390998883722921E-2"/>
                  <c:y val="6.689187312520832E-2"/>
                </c:manualLayout>
              </c:layout>
              <c:dLblPos val="r"/>
              <c:showVal val="1"/>
            </c:dLbl>
            <c:dLbl>
              <c:idx val="2"/>
              <c:layout>
                <c:manualLayout>
                  <c:x val="-4.3979221347331933E-2"/>
                  <c:y val="0.11158573928259002"/>
                </c:manualLayout>
              </c:layout>
              <c:dLblPos val="r"/>
              <c:showVal val="1"/>
            </c:dLbl>
            <c:dLbl>
              <c:idx val="3"/>
              <c:layout>
                <c:manualLayout>
                  <c:x val="-4.3979221347331933E-2"/>
                  <c:y val="0.12084499854184894"/>
                </c:manualLayout>
              </c:layout>
              <c:dLblPos val="r"/>
              <c:showVal val="1"/>
            </c:dLbl>
            <c:dLbl>
              <c:idx val="7"/>
              <c:spPr>
                <a:ln>
                  <a:solidFill>
                    <a:srgbClr val="1F497D">
                      <a:lumMod val="60000"/>
                      <a:lumOff val="40000"/>
                    </a:srgbClr>
                  </a:solidFill>
                </a:ln>
              </c:spPr>
              <c:txPr>
                <a:bodyPr/>
                <a:lstStyle/>
                <a:p>
                  <a:pPr>
                    <a:defRPr b="1">
                      <a:solidFill>
                        <a:srgbClr val="FF0000"/>
                      </a:solidFill>
                    </a:defRPr>
                  </a:pPr>
                  <a:endParaRPr lang="ja-JP"/>
                </a:p>
              </c:txPr>
            </c:dLbl>
            <c:txPr>
              <a:bodyPr/>
              <a:lstStyle/>
              <a:p>
                <a:pPr>
                  <a:defRPr b="1">
                    <a:solidFill>
                      <a:srgbClr val="FF0000"/>
                    </a:solidFill>
                  </a:defRPr>
                </a:pPr>
                <a:endParaRPr lang="ja-JP"/>
              </a:p>
            </c:txPr>
            <c:dLblPos val="b"/>
            <c:showVal val="1"/>
          </c:dLbls>
          <c:cat>
            <c:strRef>
              <c:f>Sheet2!$C$13:$J$14</c:f>
              <c:strCache>
                <c:ptCount val="8"/>
                <c:pt idx="0">
                  <c:v>1950年</c:v>
                </c:pt>
                <c:pt idx="1">
                  <c:v>1960年</c:v>
                </c:pt>
                <c:pt idx="2">
                  <c:v>1970年</c:v>
                </c:pt>
                <c:pt idx="3">
                  <c:v>1980年</c:v>
                </c:pt>
                <c:pt idx="4">
                  <c:v>1990年</c:v>
                </c:pt>
                <c:pt idx="5">
                  <c:v>2000年</c:v>
                </c:pt>
                <c:pt idx="6">
                  <c:v>2005年</c:v>
                </c:pt>
                <c:pt idx="7">
                  <c:v>2010年</c:v>
                </c:pt>
              </c:strCache>
            </c:strRef>
          </c:cat>
          <c:val>
            <c:numRef>
              <c:f>Sheet2!$C$16:$J$16</c:f>
              <c:numCache>
                <c:formatCode>0.0_);[Red]\(0.0\)</c:formatCode>
                <c:ptCount val="8"/>
                <c:pt idx="0">
                  <c:v>1.35</c:v>
                </c:pt>
                <c:pt idx="1">
                  <c:v>1.87</c:v>
                </c:pt>
                <c:pt idx="2">
                  <c:v>3.3299999999999987</c:v>
                </c:pt>
                <c:pt idx="3">
                  <c:v>4.45</c:v>
                </c:pt>
                <c:pt idx="4">
                  <c:v>4.33</c:v>
                </c:pt>
                <c:pt idx="5">
                  <c:v>5.8199999999999985</c:v>
                </c:pt>
                <c:pt idx="6">
                  <c:v>7.25</c:v>
                </c:pt>
                <c:pt idx="7">
                  <c:v>10.61</c:v>
                </c:pt>
              </c:numCache>
            </c:numRef>
          </c:val>
        </c:ser>
        <c:marker val="1"/>
        <c:axId val="201974528"/>
        <c:axId val="201976064"/>
      </c:lineChart>
      <c:catAx>
        <c:axId val="201974528"/>
        <c:scaling>
          <c:orientation val="minMax"/>
        </c:scaling>
        <c:axPos val="b"/>
        <c:tickLblPos val="nextTo"/>
        <c:txPr>
          <a:bodyPr/>
          <a:lstStyle/>
          <a:p>
            <a:pPr>
              <a:defRPr sz="700"/>
            </a:pPr>
            <a:endParaRPr lang="ja-JP"/>
          </a:p>
        </c:txPr>
        <c:crossAx val="201976064"/>
        <c:crosses val="autoZero"/>
        <c:auto val="1"/>
        <c:lblAlgn val="ctr"/>
        <c:lblOffset val="100"/>
      </c:catAx>
      <c:valAx>
        <c:axId val="201976064"/>
        <c:scaling>
          <c:orientation val="minMax"/>
          <c:max val="21"/>
          <c:min val="0"/>
        </c:scaling>
        <c:axPos val="l"/>
        <c:majorGridlines/>
        <c:numFmt formatCode="0.0_);[Red]\(0.0\)" sourceLinked="1"/>
        <c:tickLblPos val="nextTo"/>
        <c:txPr>
          <a:bodyPr/>
          <a:lstStyle/>
          <a:p>
            <a:pPr>
              <a:defRPr sz="800"/>
            </a:pPr>
            <a:endParaRPr lang="ja-JP"/>
          </a:p>
        </c:txPr>
        <c:crossAx val="201974528"/>
        <c:crosses val="autoZero"/>
        <c:crossBetween val="between"/>
        <c:majorUnit val="5"/>
        <c:minorUnit val="1"/>
      </c:valAx>
    </c:plotArea>
    <c:legend>
      <c:legendPos val="r"/>
      <c:layout>
        <c:manualLayout>
          <c:xMode val="edge"/>
          <c:yMode val="edge"/>
          <c:x val="0.19331185423841787"/>
          <c:y val="6.6000603107591413E-2"/>
          <c:w val="0.34362336933323634"/>
          <c:h val="0.17894593142621265"/>
        </c:manualLayout>
      </c:layout>
      <c:txPr>
        <a:bodyPr/>
        <a:lstStyle/>
        <a:p>
          <a:pPr>
            <a:defRPr sz="700">
              <a:latin typeface="メイリオ" pitchFamily="50" charset="-128"/>
              <a:ea typeface="メイリオ" pitchFamily="50" charset="-128"/>
              <a:cs typeface="メイリオ" pitchFamily="50" charset="-128"/>
            </a:defRPr>
          </a:pPr>
          <a:endParaRPr lang="ja-JP"/>
        </a:p>
      </c:txPr>
    </c:legend>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0.06061</cdr:x>
      <cdr:y>0.04651</cdr:y>
    </cdr:from>
    <cdr:to>
      <cdr:x>1</cdr:x>
      <cdr:y>0.12106</cdr:y>
    </cdr:to>
    <cdr:sp macro="" textlink="">
      <cdr:nvSpPr>
        <cdr:cNvPr id="3" name="テキスト ボックス 75"/>
        <cdr:cNvSpPr txBox="1"/>
      </cdr:nvSpPr>
      <cdr:spPr>
        <a:xfrm xmlns:a="http://schemas.openxmlformats.org/drawingml/2006/main">
          <a:off x="144016" y="144016"/>
          <a:ext cx="2232248"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r>
            <a:rPr lang="ja-JP" altLang="en-US" sz="900" b="1" dirty="0" smtClean="0">
              <a:solidFill>
                <a:srgbClr val="0000FF"/>
              </a:solidFill>
            </a:rPr>
            <a:t>●</a:t>
          </a:r>
          <a:r>
            <a:rPr kumimoji="1" lang="en-US" altLang="ja-JP" sz="900" b="1" dirty="0" smtClean="0">
              <a:solidFill>
                <a:srgbClr val="0000FF"/>
              </a:solidFill>
            </a:rPr>
            <a:t>2060</a:t>
          </a:r>
          <a:r>
            <a:rPr kumimoji="1" lang="ja-JP" altLang="en-US" sz="900" b="1" dirty="0" smtClean="0">
              <a:solidFill>
                <a:srgbClr val="0000FF"/>
              </a:solidFill>
            </a:rPr>
            <a:t>年の合計特殊出生率</a:t>
          </a:r>
          <a:r>
            <a:rPr kumimoji="1" lang="en-US" altLang="ja-JP" sz="900" b="1" dirty="0" smtClean="0">
              <a:solidFill>
                <a:srgbClr val="0000FF"/>
              </a:solidFill>
            </a:rPr>
            <a:t>1.60</a:t>
          </a:r>
          <a:r>
            <a:rPr kumimoji="1" lang="ja-JP" altLang="en-US" sz="900" b="1" dirty="0" smtClean="0">
              <a:solidFill>
                <a:srgbClr val="0000FF"/>
              </a:solidFill>
            </a:rPr>
            <a:t>のケース</a:t>
          </a:r>
          <a:endParaRPr kumimoji="1" lang="ja-JP" altLang="en-US" sz="900" b="1" dirty="0">
            <a:solidFill>
              <a:srgbClr val="0000FF"/>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0.71617</cdr:x>
      <cdr:y>0.59259</cdr:y>
    </cdr:from>
    <cdr:to>
      <cdr:x>0.79026</cdr:x>
      <cdr:y>0.64815</cdr:y>
    </cdr:to>
    <cdr:sp macro="" textlink="">
      <cdr:nvSpPr>
        <cdr:cNvPr id="6" name="直線矢印コネクタ 5"/>
        <cdr:cNvSpPr/>
      </cdr:nvSpPr>
      <cdr:spPr>
        <a:xfrm xmlns:a="http://schemas.openxmlformats.org/drawingml/2006/main">
          <a:off x="2088232" y="2304256"/>
          <a:ext cx="216023" cy="216024"/>
        </a:xfrm>
        <a:prstGeom xmlns:a="http://schemas.openxmlformats.org/drawingml/2006/main" prst="straightConnector1">
          <a:avLst/>
        </a:prstGeom>
        <a:ln xmlns:a="http://schemas.openxmlformats.org/drawingml/2006/main" w="19050">
          <a:solidFill>
            <a:srgbClr val="0000FF"/>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0.64209</cdr:x>
      <cdr:y>0.88185</cdr:y>
    </cdr:from>
    <cdr:to>
      <cdr:x>0.73501</cdr:x>
      <cdr:y>1</cdr:y>
    </cdr:to>
    <cdr:sp macro="" textlink="">
      <cdr:nvSpPr>
        <cdr:cNvPr id="9" name="直線矢印コネクタ 8"/>
        <cdr:cNvSpPr/>
      </cdr:nvSpPr>
      <cdr:spPr>
        <a:xfrm xmlns:a="http://schemas.openxmlformats.org/drawingml/2006/main" flipV="1">
          <a:off x="1872216" y="3429024"/>
          <a:ext cx="270924" cy="459408"/>
        </a:xfrm>
        <a:prstGeom xmlns:a="http://schemas.openxmlformats.org/drawingml/2006/main" prst="straightConnector1">
          <a:avLst/>
        </a:prstGeom>
        <a:ln xmlns:a="http://schemas.openxmlformats.org/drawingml/2006/main" w="9525">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drawings/drawing3.xml><?xml version="1.0" encoding="utf-8"?>
<c:userShapes xmlns:c="http://schemas.openxmlformats.org/drawingml/2006/chart">
  <cdr:relSizeAnchor xmlns:cdr="http://schemas.openxmlformats.org/drawingml/2006/chartDrawing">
    <cdr:from>
      <cdr:x>0.06944</cdr:x>
      <cdr:y>0.57143</cdr:y>
    </cdr:from>
    <cdr:to>
      <cdr:x>0.95833</cdr:x>
      <cdr:y>0.57143</cdr:y>
    </cdr:to>
    <cdr:sp macro="" textlink="">
      <cdr:nvSpPr>
        <cdr:cNvPr id="3" name="直線コネクタ 2"/>
        <cdr:cNvSpPr/>
      </cdr:nvSpPr>
      <cdr:spPr>
        <a:xfrm xmlns:a="http://schemas.openxmlformats.org/drawingml/2006/main">
          <a:off x="360040" y="1440160"/>
          <a:ext cx="4608512" cy="0"/>
        </a:xfrm>
        <a:prstGeom xmlns:a="http://schemas.openxmlformats.org/drawingml/2006/main" prst="line">
          <a:avLst/>
        </a:prstGeom>
        <a:ln xmlns:a="http://schemas.openxmlformats.org/drawingml/2006/main" w="6350">
          <a:solidFill>
            <a:srgbClr val="FF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drawings/drawing4.xml><?xml version="1.0" encoding="utf-8"?>
<c:userShapes xmlns:c="http://schemas.openxmlformats.org/drawingml/2006/chart">
  <cdr:relSizeAnchor xmlns:cdr="http://schemas.openxmlformats.org/drawingml/2006/chartDrawing">
    <cdr:from>
      <cdr:x>0.3584</cdr:x>
      <cdr:y>0.53263</cdr:y>
    </cdr:from>
    <cdr:to>
      <cdr:x>0.41246</cdr:x>
      <cdr:y>0.59323</cdr:y>
    </cdr:to>
    <cdr:sp macro="" textlink="">
      <cdr:nvSpPr>
        <cdr:cNvPr id="5" name="正方形/長方形 4"/>
        <cdr:cNvSpPr/>
      </cdr:nvSpPr>
      <cdr:spPr>
        <a:xfrm xmlns:a="http://schemas.openxmlformats.org/drawingml/2006/main">
          <a:off x="1432158" y="1265664"/>
          <a:ext cx="216024" cy="14401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500" dirty="0" smtClean="0">
              <a:solidFill>
                <a:srgbClr val="FF0000"/>
              </a:solidFill>
            </a:rPr>
            <a:t>●</a:t>
          </a:r>
          <a:endParaRPr lang="ja-JP" sz="500" dirty="0">
            <a:solidFill>
              <a:srgbClr val="FF0000"/>
            </a:solidFill>
          </a:endParaRPr>
        </a:p>
      </cdr:txBody>
    </cdr:sp>
  </cdr:relSizeAnchor>
  <cdr:relSizeAnchor xmlns:cdr="http://schemas.openxmlformats.org/drawingml/2006/chartDrawing">
    <cdr:from>
      <cdr:x>0.36441</cdr:x>
      <cdr:y>0.57383</cdr:y>
    </cdr:from>
    <cdr:to>
      <cdr:x>0.41372</cdr:x>
      <cdr:y>0.62546</cdr:y>
    </cdr:to>
    <cdr:sp macro="" textlink="">
      <cdr:nvSpPr>
        <cdr:cNvPr id="6" name="正方形/長方形 5"/>
        <cdr:cNvSpPr/>
      </cdr:nvSpPr>
      <cdr:spPr>
        <a:xfrm xmlns:a="http://schemas.openxmlformats.org/drawingml/2006/main">
          <a:off x="1456164" y="1363578"/>
          <a:ext cx="197024" cy="122684"/>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lIns="18000" tIns="18000" rIns="0" bIns="0"/>
        <a:lstStyle xmlns:a="http://schemas.openxmlformats.org/drawingml/2006/main"/>
        <a:p xmlns:a="http://schemas.openxmlformats.org/drawingml/2006/main">
          <a:r>
            <a:rPr lang="ja-JP" altLang="en-US" sz="600" b="1" dirty="0" smtClean="0">
              <a:solidFill>
                <a:srgbClr val="FF0000"/>
              </a:solidFill>
            </a:rPr>
            <a:t>全国</a:t>
          </a:r>
          <a:endParaRPr lang="ja-JP" sz="600" b="1"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18831" cy="493474"/>
          </a:xfrm>
          <a:prstGeom prst="rect">
            <a:avLst/>
          </a:prstGeom>
        </p:spPr>
        <p:txBody>
          <a:bodyPr vert="horz" lIns="90339" tIns="45170" rIns="90339" bIns="4517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7" y="2"/>
            <a:ext cx="2918831" cy="493474"/>
          </a:xfrm>
          <a:prstGeom prst="rect">
            <a:avLst/>
          </a:prstGeom>
        </p:spPr>
        <p:txBody>
          <a:bodyPr vert="horz" lIns="90339" tIns="45170" rIns="90339" bIns="45170" rtlCol="0"/>
          <a:lstStyle>
            <a:lvl1pPr algn="r">
              <a:defRPr sz="1200"/>
            </a:lvl1pPr>
          </a:lstStyle>
          <a:p>
            <a:fld id="{6ECF83A7-60AC-4AE9-B403-635C0411656D}" type="datetimeFigureOut">
              <a:rPr kumimoji="1" lang="ja-JP" altLang="en-US" smtClean="0"/>
              <a:pPr/>
              <a:t>2013/8/8</a:t>
            </a:fld>
            <a:endParaRPr kumimoji="1" lang="ja-JP" altLang="en-US"/>
          </a:p>
        </p:txBody>
      </p:sp>
      <p:sp>
        <p:nvSpPr>
          <p:cNvPr id="4" name="スライド イメージ プレースホルダ 3"/>
          <p:cNvSpPr>
            <a:spLocks noGrp="1" noRot="1" noChangeAspect="1"/>
          </p:cNvSpPr>
          <p:nvPr>
            <p:ph type="sldImg" idx="2"/>
          </p:nvPr>
        </p:nvSpPr>
        <p:spPr>
          <a:xfrm>
            <a:off x="901700" y="741363"/>
            <a:ext cx="4932363" cy="3698875"/>
          </a:xfrm>
          <a:prstGeom prst="rect">
            <a:avLst/>
          </a:prstGeom>
          <a:noFill/>
          <a:ln w="12700">
            <a:solidFill>
              <a:prstClr val="black"/>
            </a:solidFill>
          </a:ln>
        </p:spPr>
        <p:txBody>
          <a:bodyPr vert="horz" lIns="90339" tIns="45170" rIns="90339" bIns="45170" rtlCol="0" anchor="ctr"/>
          <a:lstStyle/>
          <a:p>
            <a:endParaRPr lang="ja-JP" altLang="en-US"/>
          </a:p>
        </p:txBody>
      </p:sp>
      <p:sp>
        <p:nvSpPr>
          <p:cNvPr id="5" name="ノート プレースホルダ 4"/>
          <p:cNvSpPr>
            <a:spLocks noGrp="1"/>
          </p:cNvSpPr>
          <p:nvPr>
            <p:ph type="body" sz="quarter" idx="3"/>
          </p:nvPr>
        </p:nvSpPr>
        <p:spPr>
          <a:xfrm>
            <a:off x="673577" y="4688008"/>
            <a:ext cx="5388610" cy="4441270"/>
          </a:xfrm>
          <a:prstGeom prst="rect">
            <a:avLst/>
          </a:prstGeom>
        </p:spPr>
        <p:txBody>
          <a:bodyPr vert="horz" lIns="90339" tIns="45170" rIns="90339" bIns="4517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374302"/>
            <a:ext cx="2918831" cy="493474"/>
          </a:xfrm>
          <a:prstGeom prst="rect">
            <a:avLst/>
          </a:prstGeom>
        </p:spPr>
        <p:txBody>
          <a:bodyPr vert="horz" lIns="90339" tIns="45170" rIns="90339" bIns="4517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7" y="9374302"/>
            <a:ext cx="2918831" cy="493474"/>
          </a:xfrm>
          <a:prstGeom prst="rect">
            <a:avLst/>
          </a:prstGeom>
        </p:spPr>
        <p:txBody>
          <a:bodyPr vert="horz" lIns="90339" tIns="45170" rIns="90339" bIns="45170" rtlCol="0" anchor="b"/>
          <a:lstStyle>
            <a:lvl1pPr algn="r">
              <a:defRPr sz="1200"/>
            </a:lvl1pPr>
          </a:lstStyle>
          <a:p>
            <a:fld id="{CD86F6D5-08FA-43F1-82E0-EACF1F99024F}" type="slidenum">
              <a:rPr kumimoji="1" lang="ja-JP" altLang="en-US" smtClean="0"/>
              <a:pPr/>
              <a:t>&lt;#&gt;</a:t>
            </a:fld>
            <a:endParaRPr kumimoji="1" lang="ja-JP" altLang="en-US"/>
          </a:p>
        </p:txBody>
      </p:sp>
    </p:spTree>
    <p:extLst>
      <p:ext uri="{BB962C8B-B14F-4D97-AF65-F5344CB8AC3E}">
        <p14:creationId xmlns:p14="http://schemas.microsoft.com/office/powerpoint/2010/main" xmlns="" val="28031811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EC88D93E-E745-4EA3-A08F-91ADEDAC8E08}" type="slidenum">
              <a:rPr kumimoji="1" lang="ja-JP" altLang="en-US" smtClean="0"/>
              <a:pPr/>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77FDF17-7793-4089-93EF-84AF7CD1F9E6}" type="datetimeFigureOut">
              <a:rPr kumimoji="1" lang="ja-JP" altLang="en-US" smtClean="0"/>
              <a:pPr/>
              <a:t>2013/8/8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1E24D35-F09B-4452-8969-AA8A4571CA5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FDF17-7793-4089-93EF-84AF7CD1F9E6}" type="datetimeFigureOut">
              <a:rPr kumimoji="1" lang="ja-JP" altLang="en-US" smtClean="0"/>
              <a:pPr/>
              <a:t>2013/8/8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E24D35-F09B-4452-8969-AA8A4571CA5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rot="21334217">
            <a:off x="-195829" y="467912"/>
            <a:ext cx="9166739" cy="1822922"/>
          </a:xfrm>
        </p:spPr>
        <p:txBody>
          <a:bodyPr>
            <a:normAutofit fontScale="90000"/>
          </a:bodyPr>
          <a:lstStyle/>
          <a:p>
            <a:r>
              <a:rPr lang="ja-JP" altLang="en-US" sz="4000" dirty="0" smtClean="0"/>
              <a:t>　</a:t>
            </a:r>
            <a:r>
              <a:rPr lang="ja-JP" altLang="en-US" sz="5300" b="1" i="1" dirty="0" smtClean="0">
                <a:ln w="12700">
                  <a:solidFill>
                    <a:schemeClr val="tx2">
                      <a:satMod val="155000"/>
                    </a:schemeClr>
                  </a:solidFill>
                  <a:prstDash val="solid"/>
                </a:ln>
                <a:solidFill>
                  <a:srgbClr val="39EE00"/>
                </a:solidFill>
                <a:effectLst>
                  <a:outerShdw blurRad="38100" dist="38100" dir="2700000" algn="tl">
                    <a:srgbClr val="000000">
                      <a:alpha val="43137"/>
                    </a:srgbClr>
                  </a:outerShdw>
                </a:effectLst>
                <a:latin typeface="+mj-ea"/>
              </a:rPr>
              <a:t>次世代を担う「人づくり」に向けた</a:t>
            </a:r>
            <a:r>
              <a:rPr lang="en-US" altLang="ja-JP" sz="5300" b="1" i="1" dirty="0" smtClean="0">
                <a:ln w="12700">
                  <a:solidFill>
                    <a:schemeClr val="tx2">
                      <a:satMod val="155000"/>
                    </a:schemeClr>
                  </a:solidFill>
                  <a:prstDash val="solid"/>
                </a:ln>
                <a:solidFill>
                  <a:srgbClr val="39EE00"/>
                </a:solidFill>
                <a:effectLst>
                  <a:outerShdw blurRad="38100" dist="38100" dir="2700000" algn="tl">
                    <a:srgbClr val="000000">
                      <a:alpha val="43137"/>
                    </a:srgbClr>
                  </a:outerShdw>
                </a:effectLst>
                <a:latin typeface="+mj-ea"/>
              </a:rPr>
              <a:t/>
            </a:r>
            <a:br>
              <a:rPr lang="en-US" altLang="ja-JP" sz="5300" b="1" i="1" dirty="0" smtClean="0">
                <a:ln w="12700">
                  <a:solidFill>
                    <a:schemeClr val="tx2">
                      <a:satMod val="155000"/>
                    </a:schemeClr>
                  </a:solidFill>
                  <a:prstDash val="solid"/>
                </a:ln>
                <a:solidFill>
                  <a:srgbClr val="39EE00"/>
                </a:solidFill>
                <a:effectLst>
                  <a:outerShdw blurRad="38100" dist="38100" dir="2700000" algn="tl">
                    <a:srgbClr val="000000">
                      <a:alpha val="43137"/>
                    </a:srgbClr>
                  </a:outerShdw>
                </a:effectLst>
                <a:latin typeface="+mj-ea"/>
              </a:rPr>
            </a:br>
            <a:r>
              <a:rPr lang="ja-JP" altLang="en-US" sz="5300" b="1" i="1" dirty="0" smtClean="0">
                <a:ln w="12700">
                  <a:solidFill>
                    <a:schemeClr val="tx2">
                      <a:satMod val="155000"/>
                    </a:schemeClr>
                  </a:solidFill>
                  <a:prstDash val="solid"/>
                </a:ln>
                <a:solidFill>
                  <a:srgbClr val="39EE00"/>
                </a:solidFill>
                <a:effectLst>
                  <a:outerShdw blurRad="38100" dist="38100" dir="2700000" algn="tl">
                    <a:srgbClr val="000000">
                      <a:alpha val="43137"/>
                    </a:srgbClr>
                  </a:outerShdw>
                </a:effectLst>
                <a:latin typeface="+mj-ea"/>
              </a:rPr>
              <a:t>少子化対策への挑戦</a:t>
            </a:r>
            <a:r>
              <a:rPr lang="ja-JP" altLang="en-US" dirty="0" smtClean="0"/>
              <a:t>　　</a:t>
            </a:r>
            <a:endParaRPr kumimoji="1" lang="ja-JP" altLang="en-US" dirty="0"/>
          </a:p>
        </p:txBody>
      </p:sp>
      <p:sp>
        <p:nvSpPr>
          <p:cNvPr id="5" name="タイトル 1"/>
          <p:cNvSpPr txBox="1">
            <a:spLocks/>
          </p:cNvSpPr>
          <p:nvPr/>
        </p:nvSpPr>
        <p:spPr>
          <a:xfrm>
            <a:off x="251520" y="-27384"/>
            <a:ext cx="8229600" cy="1512168"/>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
            </a:r>
            <a:b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b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3" name="Picture 2" descr="C:\Users\ioas\Desktop\01.bmp"/>
          <p:cNvPicPr>
            <a:picLocks noChangeAspect="1" noChangeArrowheads="1"/>
          </p:cNvPicPr>
          <p:nvPr/>
        </p:nvPicPr>
        <p:blipFill>
          <a:blip r:embed="rId2" cstate="print"/>
          <a:srcRect/>
          <a:stretch>
            <a:fillRect/>
          </a:stretch>
        </p:blipFill>
        <p:spPr bwMode="auto">
          <a:xfrm>
            <a:off x="252000" y="2924944"/>
            <a:ext cx="3162358" cy="2952000"/>
          </a:xfrm>
          <a:prstGeom prst="rect">
            <a:avLst/>
          </a:prstGeom>
          <a:noFill/>
        </p:spPr>
      </p:pic>
      <p:pic>
        <p:nvPicPr>
          <p:cNvPr id="1028" name="Picture 4" descr="C:\Users\ioas\Desktop\CAJPOBU2.jpg"/>
          <p:cNvPicPr>
            <a:picLocks noChangeAspect="1" noChangeArrowheads="1"/>
          </p:cNvPicPr>
          <p:nvPr/>
        </p:nvPicPr>
        <p:blipFill>
          <a:blip r:embed="rId3" cstate="print"/>
          <a:srcRect/>
          <a:stretch>
            <a:fillRect/>
          </a:stretch>
        </p:blipFill>
        <p:spPr bwMode="auto">
          <a:xfrm>
            <a:off x="3564000" y="2924944"/>
            <a:ext cx="5376691" cy="2952000"/>
          </a:xfrm>
          <a:prstGeom prst="rect">
            <a:avLst/>
          </a:prstGeom>
          <a:noFill/>
        </p:spPr>
      </p:pic>
      <p:sp>
        <p:nvSpPr>
          <p:cNvPr id="7" name="テキスト ボックス 6"/>
          <p:cNvSpPr txBox="1"/>
          <p:nvPr/>
        </p:nvSpPr>
        <p:spPr>
          <a:xfrm>
            <a:off x="2267744" y="6093296"/>
            <a:ext cx="4824536" cy="646331"/>
          </a:xfrm>
          <a:prstGeom prst="rect">
            <a:avLst/>
          </a:prstGeom>
          <a:noFill/>
        </p:spPr>
        <p:txBody>
          <a:bodyPr wrap="square" rtlCol="0">
            <a:spAutoFit/>
          </a:bodyPr>
          <a:lstStyle/>
          <a:p>
            <a:r>
              <a:rPr kumimoji="1" lang="ja-JP" altLang="en-US" b="1" i="1" dirty="0" smtClean="0">
                <a:effectLst>
                  <a:outerShdw blurRad="38100" dist="38100" dir="2700000" algn="tl">
                    <a:srgbClr val="000000">
                      <a:alpha val="43137"/>
                    </a:srgbClr>
                  </a:outerShdw>
                </a:effectLst>
                <a:latin typeface="+mj-ea"/>
                <a:ea typeface="+mj-ea"/>
              </a:rPr>
              <a:t>～ 　少子化危機突破基金の創設による</a:t>
            </a:r>
            <a:endParaRPr kumimoji="1" lang="en-US" altLang="ja-JP" b="1" i="1" dirty="0" smtClean="0">
              <a:effectLst>
                <a:outerShdw blurRad="38100" dist="38100" dir="2700000" algn="tl">
                  <a:srgbClr val="000000">
                    <a:alpha val="43137"/>
                  </a:srgbClr>
                </a:outerShdw>
              </a:effectLst>
              <a:latin typeface="+mj-ea"/>
              <a:ea typeface="+mj-ea"/>
            </a:endParaRPr>
          </a:p>
          <a:p>
            <a:r>
              <a:rPr lang="ja-JP" altLang="en-US" b="1" i="1" dirty="0" smtClean="0">
                <a:effectLst>
                  <a:outerShdw blurRad="38100" dist="38100" dir="2700000" algn="tl">
                    <a:srgbClr val="000000">
                      <a:alpha val="43137"/>
                    </a:srgbClr>
                  </a:outerShdw>
                </a:effectLst>
                <a:latin typeface="+mj-ea"/>
                <a:ea typeface="+mj-ea"/>
              </a:rPr>
              <a:t>　 　 　  危機突破に向けた抜本強化策　　～</a:t>
            </a:r>
            <a:endParaRPr kumimoji="1" lang="ja-JP" altLang="en-US" b="1" i="1" dirty="0">
              <a:effectLst>
                <a:outerShdw blurRad="38100" dist="38100" dir="2700000" algn="tl">
                  <a:srgbClr val="000000">
                    <a:alpha val="43137"/>
                  </a:srgbClr>
                </a:outerShdw>
              </a:effectLst>
              <a:latin typeface="+mj-ea"/>
              <a:ea typeface="+mj-ea"/>
            </a:endParaRPr>
          </a:p>
        </p:txBody>
      </p:sp>
      <p:sp>
        <p:nvSpPr>
          <p:cNvPr id="8" name="テキスト ボックス 7"/>
          <p:cNvSpPr txBox="1"/>
          <p:nvPr/>
        </p:nvSpPr>
        <p:spPr>
          <a:xfrm>
            <a:off x="4211960" y="2514382"/>
            <a:ext cx="4968552" cy="338554"/>
          </a:xfrm>
          <a:prstGeom prst="rect">
            <a:avLst/>
          </a:prstGeom>
          <a:noFill/>
        </p:spPr>
        <p:txBody>
          <a:bodyPr wrap="square" rtlCol="0">
            <a:spAutoFit/>
          </a:bodyPr>
          <a:lstStyle/>
          <a:p>
            <a:r>
              <a:rPr lang="ja-JP" altLang="en-US" sz="1600" b="1" i="1" dirty="0" smtClean="0">
                <a:effectLst>
                  <a:outerShdw blurRad="38100" dist="38100" dir="2700000" algn="tl">
                    <a:srgbClr val="000000">
                      <a:alpha val="43137"/>
                    </a:srgbClr>
                  </a:outerShdw>
                </a:effectLst>
                <a:latin typeface="+mj-ea"/>
                <a:ea typeface="+mj-ea"/>
              </a:rPr>
              <a:t>全国知事会次世代育成支援対策プロジェクトチーム</a:t>
            </a:r>
            <a:endParaRPr kumimoji="1" lang="ja-JP" altLang="en-US" sz="1600" b="1" i="1" dirty="0">
              <a:effectLst>
                <a:outerShdw blurRad="38100" dist="38100" dir="2700000" algn="tl">
                  <a:srgbClr val="000000">
                    <a:alpha val="43137"/>
                  </a:srgbClr>
                </a:outerShdw>
              </a:effectLst>
              <a:latin typeface="+mj-ea"/>
              <a:ea typeface="+mj-ea"/>
            </a:endParaRPr>
          </a:p>
        </p:txBody>
      </p:sp>
      <p:sp>
        <p:nvSpPr>
          <p:cNvPr id="9" name="正方形/長方形 8"/>
          <p:cNvSpPr/>
          <p:nvPr/>
        </p:nvSpPr>
        <p:spPr>
          <a:xfrm>
            <a:off x="7956376" y="19050"/>
            <a:ext cx="1159049" cy="332656"/>
          </a:xfrm>
          <a:prstGeom prst="rect">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参考</a:t>
            </a:r>
            <a:r>
              <a:rPr lang="ja-JP" altLang="en-US" sz="1600" dirty="0" smtClean="0">
                <a:solidFill>
                  <a:schemeClr val="tx1"/>
                </a:solidFill>
              </a:rPr>
              <a:t>資料１</a:t>
            </a:r>
            <a:endParaRPr kumimoji="1" lang="ja-JP" altLang="en-US" sz="16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7308304" y="4293096"/>
            <a:ext cx="1835696" cy="1512168"/>
          </a:xfrm>
          <a:prstGeom prst="rect">
            <a:avLst/>
          </a:prstGeom>
          <a:solidFill>
            <a:srgbClr val="FFC000">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0" y="6505599"/>
            <a:ext cx="9144000" cy="307777"/>
          </a:xfrm>
          <a:prstGeom prst="rect">
            <a:avLst/>
          </a:prstGeom>
          <a:solidFill>
            <a:srgbClr val="FFFF00"/>
          </a:solidFill>
          <a:ln>
            <a:solidFill>
              <a:srgbClr val="FFFF00"/>
            </a:solidFill>
          </a:ln>
          <a:scene3d>
            <a:camera prst="orthographicFront"/>
            <a:lightRig rig="threePt" dir="t"/>
          </a:scene3d>
          <a:sp3d>
            <a:bevelT/>
            <a:bevelB/>
          </a:sp3d>
        </p:spPr>
        <p:txBody>
          <a:bodyPr wrap="square" lIns="36000" rIns="36000" rtlCol="0">
            <a:spAutoFit/>
          </a:bodyPr>
          <a:lstStyle/>
          <a:p>
            <a:pPr>
              <a:defRPr/>
            </a:pPr>
            <a:r>
              <a:rPr lang="ja-JP" altLang="en-US" sz="1400" b="1" spc="300" dirty="0" smtClean="0">
                <a:solidFill>
                  <a:srgbClr val="FF0000"/>
                </a:solidFill>
                <a:effectLst>
                  <a:outerShdw blurRad="38100" dist="38100" dir="2700000" algn="tl">
                    <a:srgbClr val="000000">
                      <a:alpha val="43137"/>
                    </a:srgbClr>
                  </a:outerShdw>
                </a:effectLst>
                <a:latin typeface="メイリオ" pitchFamily="50" charset="-128"/>
                <a:ea typeface="メイリオ" pitchFamily="50" charset="-128"/>
              </a:rPr>
              <a:t>我が国の将来を見据えると</a:t>
            </a:r>
            <a:r>
              <a:rPr lang="en-US" altLang="ja-JP" sz="1400" b="1" spc="300" dirty="0" smtClean="0">
                <a:solidFill>
                  <a:srgbClr val="FF0000"/>
                </a:solidFill>
                <a:effectLst>
                  <a:outerShdw blurRad="38100" dist="38100" dir="2700000" algn="tl">
                    <a:srgbClr val="000000">
                      <a:alpha val="43137"/>
                    </a:srgbClr>
                  </a:outerShdw>
                </a:effectLst>
                <a:latin typeface="メイリオ" pitchFamily="50" charset="-128"/>
                <a:ea typeface="メイリオ" pitchFamily="50" charset="-128"/>
              </a:rPr>
              <a:t>､</a:t>
            </a:r>
            <a:r>
              <a:rPr lang="ja-JP" altLang="en-US" sz="1400" b="1" spc="300" dirty="0" smtClean="0">
                <a:solidFill>
                  <a:srgbClr val="FF0000"/>
                </a:solidFill>
                <a:effectLst>
                  <a:outerShdw blurRad="38100" dist="38100" dir="2700000" algn="tl">
                    <a:srgbClr val="000000">
                      <a:alpha val="43137"/>
                    </a:srgbClr>
                  </a:outerShdw>
                </a:effectLst>
                <a:latin typeface="メイリオ" pitchFamily="50" charset="-128"/>
                <a:ea typeface="メイリオ" pitchFamily="50" charset="-128"/>
              </a:rPr>
              <a:t>今が</a:t>
            </a:r>
            <a:r>
              <a:rPr lang="en-US" altLang="ja-JP" sz="1400" b="1" spc="300" dirty="0" smtClean="0">
                <a:solidFill>
                  <a:srgbClr val="FF0000"/>
                </a:solidFill>
                <a:effectLst>
                  <a:outerShdw blurRad="38100" dist="38100" dir="2700000" algn="tl">
                    <a:srgbClr val="000000">
                      <a:alpha val="43137"/>
                    </a:srgbClr>
                  </a:outerShdw>
                </a:effectLst>
                <a:latin typeface="メイリオ" pitchFamily="50" charset="-128"/>
                <a:ea typeface="メイリオ" pitchFamily="50" charset="-128"/>
              </a:rPr>
              <a:t>､</a:t>
            </a:r>
            <a:r>
              <a:rPr lang="ja-JP" altLang="en-US" sz="1400" b="1" spc="600" dirty="0" smtClean="0">
                <a:solidFill>
                  <a:srgbClr val="FF0000"/>
                </a:solidFill>
                <a:effectLst>
                  <a:outerShdw blurRad="38100" dist="38100" dir="2700000" algn="tl">
                    <a:srgbClr val="000000">
                      <a:alpha val="43137"/>
                    </a:srgbClr>
                  </a:outerShdw>
                </a:effectLst>
                <a:latin typeface="メイリオ" pitchFamily="50" charset="-128"/>
                <a:ea typeface="メイリオ" pitchFamily="50" charset="-128"/>
              </a:rPr>
              <a:t>少子化対策を国策の中心に据える最後のチャンス</a:t>
            </a:r>
            <a:r>
              <a:rPr lang="en-US" altLang="ja-JP" sz="1400" b="1" spc="600" dirty="0" smtClean="0">
                <a:solidFill>
                  <a:srgbClr val="FF0000"/>
                </a:solidFill>
                <a:effectLst>
                  <a:outerShdw blurRad="38100" dist="38100" dir="2700000" algn="tl">
                    <a:srgbClr val="000000">
                      <a:alpha val="43137"/>
                    </a:srgbClr>
                  </a:outerShdw>
                </a:effectLst>
                <a:latin typeface="メイリオ" pitchFamily="50" charset="-128"/>
                <a:ea typeface="メイリオ" pitchFamily="50" charset="-128"/>
              </a:rPr>
              <a:t>!</a:t>
            </a:r>
          </a:p>
        </p:txBody>
      </p:sp>
      <p:graphicFrame>
        <p:nvGraphicFramePr>
          <p:cNvPr id="33" name="グラフ 32"/>
          <p:cNvGraphicFramePr/>
          <p:nvPr/>
        </p:nvGraphicFramePr>
        <p:xfrm>
          <a:off x="3203848" y="2132856"/>
          <a:ext cx="2520280"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0" name="グラフ 29"/>
          <p:cNvGraphicFramePr/>
          <p:nvPr>
            <p:extLst>
              <p:ext uri="{D42A27DB-BD31-4B8C-83A1-F6EECF244321}">
                <p14:modId xmlns:p14="http://schemas.microsoft.com/office/powerpoint/2010/main" xmlns="" val="1177773755"/>
              </p:ext>
            </p:extLst>
          </p:nvPr>
        </p:nvGraphicFramePr>
        <p:xfrm>
          <a:off x="-71470" y="2071678"/>
          <a:ext cx="2448271"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31" name="山形 30"/>
          <p:cNvSpPr/>
          <p:nvPr/>
        </p:nvSpPr>
        <p:spPr>
          <a:xfrm>
            <a:off x="2266932" y="3071810"/>
            <a:ext cx="1008112" cy="1440160"/>
          </a:xfrm>
          <a:prstGeom prst="chevron">
            <a:avLst>
              <a:gd name="adj" fmla="val 40701"/>
            </a:avLst>
          </a:prstGeom>
          <a:gradFill flip="none" rotWithShape="1">
            <a:gsLst>
              <a:gs pos="0">
                <a:srgbClr val="00B050"/>
              </a:gs>
              <a:gs pos="50000">
                <a:srgbClr val="39EE00"/>
              </a:gs>
              <a:gs pos="100000">
                <a:schemeClr val="accent1">
                  <a:tint val="23500"/>
                  <a:satMod val="160000"/>
                </a:schemeClr>
              </a:gs>
            </a:gsLst>
            <a:lin ang="10800000" scaled="1"/>
            <a:tileRect/>
          </a:gra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Rectangle 2"/>
          <p:cNvSpPr>
            <a:spLocks noChangeArrowheads="1"/>
          </p:cNvSpPr>
          <p:nvPr/>
        </p:nvSpPr>
        <p:spPr bwMode="auto">
          <a:xfrm>
            <a:off x="1" y="40432"/>
            <a:ext cx="9108503" cy="468000"/>
          </a:xfrm>
          <a:prstGeom prst="rect">
            <a:avLst/>
          </a:prstGeom>
          <a:solidFill>
            <a:srgbClr val="6600FF"/>
          </a:solidFill>
          <a:ln>
            <a:headEnd/>
            <a:tailEnd/>
          </a:ln>
        </p:spPr>
        <p:style>
          <a:lnRef idx="0">
            <a:schemeClr val="accent2"/>
          </a:lnRef>
          <a:fillRef idx="3">
            <a:schemeClr val="accent2"/>
          </a:fillRef>
          <a:effectRef idx="3">
            <a:schemeClr val="accent2"/>
          </a:effectRef>
          <a:fontRef idx="minor">
            <a:schemeClr val="lt1"/>
          </a:fontRef>
        </p:style>
        <p:txBody>
          <a:bodyPr wrap="none" lIns="92718" tIns="108000" rIns="92718" bIns="46359" anchor="ctr"/>
          <a:lstStyle/>
          <a:p>
            <a:pPr algn="ctr" defTabSz="926535">
              <a:lnSpc>
                <a:spcPts val="1742"/>
              </a:lnSpc>
              <a:defRPr/>
            </a:pPr>
            <a:r>
              <a:rPr lang="ja-JP" altLang="en-US" sz="1300" b="1" dirty="0">
                <a:latin typeface="メイリオ" pitchFamily="50" charset="-128"/>
                <a:ea typeface="メイリオ" pitchFamily="50" charset="-128"/>
                <a:cs typeface="メイリオ" pitchFamily="50" charset="-128"/>
              </a:rPr>
              <a:t>　</a:t>
            </a:r>
            <a:r>
              <a:rPr lang="ja-JP" altLang="en-US" sz="1500" b="1" spc="600" dirty="0">
                <a:latin typeface="メイリオ" pitchFamily="50" charset="-128"/>
                <a:ea typeface="メイリオ" pitchFamily="50" charset="-128"/>
                <a:cs typeface="メイリオ" pitchFamily="50" charset="-128"/>
              </a:rPr>
              <a:t>次世代を担う</a:t>
            </a:r>
            <a:r>
              <a:rPr lang="ja-JP" altLang="en-US" sz="1500" b="1" spc="600" dirty="0" smtClean="0">
                <a:latin typeface="メイリオ" pitchFamily="50" charset="-128"/>
                <a:ea typeface="メイリオ" pitchFamily="50" charset="-128"/>
                <a:cs typeface="メイリオ" pitchFamily="50" charset="-128"/>
              </a:rPr>
              <a:t>「人づくり</a:t>
            </a:r>
            <a:r>
              <a:rPr lang="ja-JP" altLang="en-US" sz="1500" b="1" spc="600" dirty="0">
                <a:latin typeface="メイリオ" pitchFamily="50" charset="-128"/>
                <a:ea typeface="メイリオ" pitchFamily="50" charset="-128"/>
                <a:cs typeface="メイリオ" pitchFamily="50" charset="-128"/>
              </a:rPr>
              <a:t>」に</a:t>
            </a:r>
            <a:r>
              <a:rPr lang="ja-JP" altLang="en-US" sz="1500" b="1" spc="600" dirty="0" smtClean="0">
                <a:latin typeface="メイリオ" pitchFamily="50" charset="-128"/>
                <a:ea typeface="メイリオ" pitchFamily="50" charset="-128"/>
                <a:cs typeface="メイリオ" pitchFamily="50" charset="-128"/>
              </a:rPr>
              <a:t>向けた少子化対策への挑戦</a:t>
            </a:r>
            <a:endParaRPr lang="en-US" altLang="ja-JP" sz="1500" b="1" spc="600" dirty="0">
              <a:latin typeface="メイリオ" pitchFamily="50" charset="-128"/>
              <a:ea typeface="メイリオ" pitchFamily="50" charset="-128"/>
              <a:cs typeface="メイリオ" pitchFamily="50" charset="-128"/>
            </a:endParaRPr>
          </a:p>
          <a:p>
            <a:pPr algn="ctr" defTabSz="926535">
              <a:lnSpc>
                <a:spcPts val="1742"/>
              </a:lnSpc>
              <a:defRPr/>
            </a:pPr>
            <a:r>
              <a:rPr lang="ja-JP" altLang="en-US" sz="1700" b="1" dirty="0">
                <a:latin typeface="メイリオ" pitchFamily="50" charset="-128"/>
                <a:ea typeface="メイリオ" pitchFamily="50" charset="-128"/>
                <a:cs typeface="メイリオ" pitchFamily="50" charset="-128"/>
              </a:rPr>
              <a:t>　</a:t>
            </a:r>
            <a:r>
              <a:rPr lang="ja-JP" altLang="en-US" sz="1400" b="1" dirty="0">
                <a:latin typeface="メイリオ" pitchFamily="50" charset="-128"/>
                <a:ea typeface="メイリオ" pitchFamily="50" charset="-128"/>
                <a:cs typeface="メイリオ" pitchFamily="50" charset="-128"/>
              </a:rPr>
              <a:t>　</a:t>
            </a:r>
            <a:r>
              <a:rPr lang="ja-JP" altLang="en-US" sz="1200" b="1" dirty="0">
                <a:latin typeface="メイリオ" pitchFamily="50" charset="-128"/>
                <a:ea typeface="メイリオ" pitchFamily="50" charset="-128"/>
                <a:cs typeface="メイリオ" pitchFamily="50" charset="-128"/>
              </a:rPr>
              <a:t>～　</a:t>
            </a:r>
            <a:r>
              <a:rPr lang="ja-JP" altLang="en-US" sz="1200" b="1" dirty="0" smtClean="0">
                <a:latin typeface="メイリオ" pitchFamily="50" charset="-128"/>
                <a:ea typeface="メイリオ" pitchFamily="50" charset="-128"/>
                <a:cs typeface="メイリオ" pitchFamily="50" charset="-128"/>
              </a:rPr>
              <a:t>少子化対策の抜本強化に向けた「少子化危機</a:t>
            </a:r>
            <a:r>
              <a:rPr lang="ja-JP" altLang="en-US" sz="1200" b="1" dirty="0">
                <a:latin typeface="メイリオ" pitchFamily="50" charset="-128"/>
                <a:ea typeface="メイリオ" pitchFamily="50" charset="-128"/>
                <a:cs typeface="メイリオ" pitchFamily="50" charset="-128"/>
              </a:rPr>
              <a:t>突破</a:t>
            </a:r>
            <a:r>
              <a:rPr lang="ja-JP" altLang="en-US" sz="1200" b="1" dirty="0" smtClean="0">
                <a:latin typeface="メイリオ" pitchFamily="50" charset="-128"/>
                <a:ea typeface="メイリオ" pitchFamily="50" charset="-128"/>
                <a:cs typeface="メイリオ" pitchFamily="50" charset="-128"/>
              </a:rPr>
              <a:t>基金」の創設</a:t>
            </a:r>
            <a:r>
              <a:rPr lang="ja-JP" altLang="en-US" sz="1200" b="1" dirty="0">
                <a:latin typeface="メイリオ" pitchFamily="50" charset="-128"/>
                <a:ea typeface="メイリオ" pitchFamily="50" charset="-128"/>
                <a:cs typeface="メイリオ" pitchFamily="50" charset="-128"/>
              </a:rPr>
              <a:t>　～</a:t>
            </a:r>
          </a:p>
        </p:txBody>
      </p:sp>
      <p:sp>
        <p:nvSpPr>
          <p:cNvPr id="36" name="テキスト ボックス 35"/>
          <p:cNvSpPr txBox="1"/>
          <p:nvPr/>
        </p:nvSpPr>
        <p:spPr>
          <a:xfrm>
            <a:off x="2339944" y="3248912"/>
            <a:ext cx="1079928" cy="1121708"/>
          </a:xfrm>
          <a:prstGeom prst="rect">
            <a:avLst/>
          </a:prstGeom>
          <a:noFill/>
          <a:scene3d>
            <a:camera prst="orthographicFront"/>
            <a:lightRig rig="threePt" dir="t"/>
          </a:scene3d>
          <a:sp3d>
            <a:bevelT/>
            <a:bevelB/>
          </a:sp3d>
        </p:spPr>
        <p:txBody>
          <a:bodyPr wrap="square" lIns="36000" tIns="36000" rIns="36000" bIns="36000" rtlCol="0" anchor="ctr" anchorCtr="0">
            <a:spAutoFit/>
          </a:bodyPr>
          <a:lstStyle/>
          <a:p>
            <a:r>
              <a:rPr kumimoji="1" lang="ja-JP" altLang="en-US" sz="900" b="1" dirty="0" smtClean="0">
                <a:latin typeface="メイリオ" pitchFamily="50" charset="-128"/>
                <a:ea typeface="メイリオ" pitchFamily="50" charset="-128"/>
              </a:rPr>
              <a:t>例えば</a:t>
            </a:r>
            <a:endParaRPr kumimoji="1" lang="en-US" altLang="ja-JP" sz="900" b="1" dirty="0" smtClean="0">
              <a:latin typeface="メイリオ" pitchFamily="50" charset="-128"/>
              <a:ea typeface="メイリオ" pitchFamily="50" charset="-128"/>
            </a:endParaRPr>
          </a:p>
          <a:p>
            <a:pPr>
              <a:lnSpc>
                <a:spcPts val="400"/>
              </a:lnSpc>
            </a:pPr>
            <a:endParaRPr kumimoji="1" lang="en-US" altLang="ja-JP" sz="900" b="1" dirty="0" smtClean="0">
              <a:latin typeface="メイリオ" pitchFamily="50" charset="-128"/>
              <a:ea typeface="メイリオ" pitchFamily="50" charset="-128"/>
            </a:endParaRPr>
          </a:p>
          <a:p>
            <a:r>
              <a:rPr lang="ja-JP" altLang="en-US" sz="900" b="1" dirty="0" smtClean="0">
                <a:solidFill>
                  <a:srgbClr val="0000FF"/>
                </a:solidFill>
                <a:latin typeface="メイリオ" pitchFamily="50" charset="-128"/>
                <a:ea typeface="メイリオ" pitchFamily="50" charset="-128"/>
              </a:rPr>
              <a:t>合計</a:t>
            </a:r>
            <a:r>
              <a:rPr lang="ja-JP" altLang="en-US" sz="800" b="1" dirty="0" smtClean="0">
                <a:solidFill>
                  <a:srgbClr val="0000FF"/>
                </a:solidFill>
                <a:latin typeface="メイリオ" pitchFamily="50" charset="-128"/>
                <a:ea typeface="メイリオ" pitchFamily="50" charset="-128"/>
              </a:rPr>
              <a:t>特殊</a:t>
            </a:r>
            <a:r>
              <a:rPr lang="ja-JP" altLang="en-US" sz="900" b="1" dirty="0" smtClean="0">
                <a:solidFill>
                  <a:srgbClr val="0000FF"/>
                </a:solidFill>
                <a:latin typeface="メイリオ" pitchFamily="50" charset="-128"/>
                <a:ea typeface="メイリオ" pitchFamily="50" charset="-128"/>
              </a:rPr>
              <a:t>出生率</a:t>
            </a:r>
            <a:endParaRPr lang="en-US" altLang="ja-JP" sz="900" b="1" dirty="0" smtClean="0">
              <a:solidFill>
                <a:srgbClr val="0000FF"/>
              </a:solidFill>
              <a:latin typeface="メイリオ" pitchFamily="50" charset="-128"/>
              <a:ea typeface="メイリオ" pitchFamily="50" charset="-128"/>
            </a:endParaRPr>
          </a:p>
          <a:p>
            <a:r>
              <a:rPr lang="en-US" altLang="ja-JP" sz="900" b="1" dirty="0" smtClean="0">
                <a:solidFill>
                  <a:srgbClr val="0000FF"/>
                </a:solidFill>
                <a:latin typeface="メイリオ" pitchFamily="50" charset="-128"/>
                <a:ea typeface="メイリオ" pitchFamily="50" charset="-128"/>
              </a:rPr>
              <a:t>1.35</a:t>
            </a:r>
            <a:r>
              <a:rPr lang="ja-JP" altLang="en-US" sz="900" b="1" dirty="0" smtClean="0">
                <a:solidFill>
                  <a:srgbClr val="0000FF"/>
                </a:solidFill>
                <a:latin typeface="メイリオ" pitchFamily="50" charset="-128"/>
                <a:ea typeface="メイリオ" pitchFamily="50" charset="-128"/>
              </a:rPr>
              <a:t> → </a:t>
            </a:r>
            <a:r>
              <a:rPr lang="en-US" altLang="ja-JP" sz="900" b="1" dirty="0" smtClean="0">
                <a:solidFill>
                  <a:srgbClr val="0000FF"/>
                </a:solidFill>
                <a:latin typeface="メイリオ" pitchFamily="50" charset="-128"/>
                <a:ea typeface="メイリオ" pitchFamily="50" charset="-128"/>
              </a:rPr>
              <a:t>1.60</a:t>
            </a:r>
          </a:p>
          <a:p>
            <a:pPr>
              <a:lnSpc>
                <a:spcPts val="900"/>
              </a:lnSpc>
            </a:pPr>
            <a:r>
              <a:rPr lang="en-US" altLang="ja-JP" sz="800" b="1" dirty="0" smtClean="0">
                <a:solidFill>
                  <a:srgbClr val="0000FF"/>
                </a:solidFill>
                <a:latin typeface="メイリオ" pitchFamily="50" charset="-128"/>
                <a:ea typeface="メイリオ" pitchFamily="50" charset="-128"/>
              </a:rPr>
              <a:t>(</a:t>
            </a:r>
            <a:r>
              <a:rPr lang="ja-JP" altLang="en-US" sz="800" b="1" dirty="0" smtClean="0">
                <a:solidFill>
                  <a:srgbClr val="0000FF"/>
                </a:solidFill>
                <a:latin typeface="メイリオ" pitchFamily="50" charset="-128"/>
                <a:ea typeface="メイリオ" pitchFamily="50" charset="-128"/>
              </a:rPr>
              <a:t>中位）（高位）</a:t>
            </a:r>
            <a:endParaRPr lang="en-US" altLang="ja-JP" sz="800" b="1" dirty="0" smtClean="0">
              <a:solidFill>
                <a:srgbClr val="0000FF"/>
              </a:solidFill>
              <a:latin typeface="メイリオ" pitchFamily="50" charset="-128"/>
              <a:ea typeface="メイリオ" pitchFamily="50" charset="-128"/>
            </a:endParaRPr>
          </a:p>
          <a:p>
            <a:pPr>
              <a:lnSpc>
                <a:spcPts val="400"/>
              </a:lnSpc>
            </a:pPr>
            <a:endParaRPr lang="en-US" altLang="ja-JP" sz="800" b="1" dirty="0" smtClean="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を目標に、</a:t>
            </a:r>
            <a:endParaRPr lang="en-US" altLang="ja-JP" sz="900" b="1" dirty="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少子化対策に</a:t>
            </a:r>
            <a:endParaRPr lang="en-US" altLang="ja-JP" sz="900" b="1" dirty="0" smtClean="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取り組むと･･･</a:t>
            </a:r>
            <a:endParaRPr lang="en-US" altLang="ja-JP" sz="900" b="1" dirty="0" smtClean="0">
              <a:latin typeface="メイリオ" pitchFamily="50" charset="-128"/>
              <a:ea typeface="メイリオ" pitchFamily="50" charset="-128"/>
            </a:endParaRPr>
          </a:p>
        </p:txBody>
      </p:sp>
      <p:sp>
        <p:nvSpPr>
          <p:cNvPr id="85" name="テキスト ボックス 84"/>
          <p:cNvSpPr txBox="1"/>
          <p:nvPr/>
        </p:nvSpPr>
        <p:spPr>
          <a:xfrm>
            <a:off x="4522466" y="2463927"/>
            <a:ext cx="1084311" cy="211203"/>
          </a:xfrm>
          <a:prstGeom prst="rect">
            <a:avLst/>
          </a:prstGeom>
          <a:solidFill>
            <a:srgbClr val="FFFF00"/>
          </a:solidFill>
          <a:ln>
            <a:solidFill>
              <a:srgbClr val="FF0000"/>
            </a:solidFill>
          </a:ln>
        </p:spPr>
        <p:txBody>
          <a:bodyPr wrap="square" lIns="36000" tIns="36000" rIns="36000" bIns="36000" rtlCol="0" anchor="ctr" anchorCtr="0">
            <a:spAutoFit/>
          </a:bodyPr>
          <a:lstStyle/>
          <a:p>
            <a:r>
              <a:rPr kumimoji="1" lang="ja-JP" altLang="en-US" sz="800" b="1" dirty="0" smtClean="0"/>
              <a:t>年少人口割合　</a:t>
            </a:r>
            <a:r>
              <a:rPr lang="en-US" altLang="ja-JP" sz="900" b="1" dirty="0" smtClean="0"/>
              <a:t>11.5%</a:t>
            </a:r>
            <a:endParaRPr kumimoji="1" lang="ja-JP" altLang="en-US" sz="900" b="1" dirty="0"/>
          </a:p>
        </p:txBody>
      </p:sp>
      <p:sp>
        <p:nvSpPr>
          <p:cNvPr id="39" name="テキスト ボックス 38"/>
          <p:cNvSpPr txBox="1"/>
          <p:nvPr/>
        </p:nvSpPr>
        <p:spPr>
          <a:xfrm>
            <a:off x="1581573" y="2465004"/>
            <a:ext cx="1046212" cy="211203"/>
          </a:xfrm>
          <a:prstGeom prst="rect">
            <a:avLst/>
          </a:prstGeom>
          <a:solidFill>
            <a:srgbClr val="FFFF00"/>
          </a:solidFill>
          <a:ln>
            <a:solidFill>
              <a:srgbClr val="FF0000"/>
            </a:solidFill>
          </a:ln>
        </p:spPr>
        <p:txBody>
          <a:bodyPr wrap="square" lIns="36000" tIns="36000" rIns="36000" bIns="36000" rtlCol="0" anchor="ctr" anchorCtr="0">
            <a:spAutoFit/>
          </a:bodyPr>
          <a:lstStyle/>
          <a:p>
            <a:r>
              <a:rPr kumimoji="1" lang="ja-JP" altLang="en-US" sz="800" b="1" dirty="0" smtClean="0"/>
              <a:t>年少人口割合　</a:t>
            </a:r>
            <a:r>
              <a:rPr kumimoji="1" lang="en-US" altLang="ja-JP" sz="900" b="1" dirty="0" smtClean="0"/>
              <a:t>9.1</a:t>
            </a:r>
            <a:r>
              <a:rPr lang="en-US" altLang="ja-JP" sz="900" b="1" dirty="0" smtClean="0"/>
              <a:t>%</a:t>
            </a:r>
            <a:endParaRPr kumimoji="1" lang="ja-JP" altLang="en-US" sz="900" b="1" dirty="0"/>
          </a:p>
        </p:txBody>
      </p:sp>
      <p:sp>
        <p:nvSpPr>
          <p:cNvPr id="5" name="テキスト ボックス 4"/>
          <p:cNvSpPr txBox="1"/>
          <p:nvPr/>
        </p:nvSpPr>
        <p:spPr>
          <a:xfrm>
            <a:off x="3347864" y="2492896"/>
            <a:ext cx="432048" cy="184666"/>
          </a:xfrm>
          <a:prstGeom prst="rect">
            <a:avLst/>
          </a:prstGeom>
          <a:noFill/>
        </p:spPr>
        <p:txBody>
          <a:bodyPr wrap="square" rtlCol="0">
            <a:spAutoFit/>
          </a:bodyPr>
          <a:lstStyle/>
          <a:p>
            <a:r>
              <a:rPr lang="ja-JP" altLang="en-US" sz="600" dirty="0">
                <a:latin typeface="メイリオ" pitchFamily="50" charset="-128"/>
                <a:ea typeface="メイリオ" pitchFamily="50" charset="-128"/>
                <a:cs typeface="メイリオ" pitchFamily="50" charset="-128"/>
              </a:rPr>
              <a:t>万</a:t>
            </a:r>
            <a:r>
              <a:rPr kumimoji="1" lang="ja-JP" altLang="en-US" sz="600" dirty="0" smtClean="0">
                <a:latin typeface="メイリオ" pitchFamily="50" charset="-128"/>
                <a:ea typeface="メイリオ" pitchFamily="50" charset="-128"/>
                <a:cs typeface="メイリオ" pitchFamily="50" charset="-128"/>
              </a:rPr>
              <a:t>人</a:t>
            </a:r>
            <a:endParaRPr kumimoji="1" lang="ja-JP" altLang="en-US" sz="600" dirty="0">
              <a:latin typeface="メイリオ" pitchFamily="50" charset="-128"/>
              <a:ea typeface="メイリオ" pitchFamily="50" charset="-128"/>
              <a:cs typeface="メイリオ" pitchFamily="50" charset="-128"/>
            </a:endParaRPr>
          </a:p>
        </p:txBody>
      </p:sp>
      <p:sp>
        <p:nvSpPr>
          <p:cNvPr id="40" name="テキスト ボックス 39"/>
          <p:cNvSpPr txBox="1"/>
          <p:nvPr/>
        </p:nvSpPr>
        <p:spPr>
          <a:xfrm>
            <a:off x="90958" y="2468254"/>
            <a:ext cx="432048" cy="184666"/>
          </a:xfrm>
          <a:prstGeom prst="rect">
            <a:avLst/>
          </a:prstGeom>
          <a:noFill/>
        </p:spPr>
        <p:txBody>
          <a:bodyPr wrap="square" rtlCol="0">
            <a:spAutoFit/>
          </a:bodyPr>
          <a:lstStyle/>
          <a:p>
            <a:r>
              <a:rPr lang="ja-JP" altLang="en-US" sz="600" dirty="0">
                <a:latin typeface="メイリオ" pitchFamily="50" charset="-128"/>
                <a:ea typeface="メイリオ" pitchFamily="50" charset="-128"/>
                <a:cs typeface="メイリオ" pitchFamily="50" charset="-128"/>
              </a:rPr>
              <a:t>万</a:t>
            </a:r>
            <a:r>
              <a:rPr kumimoji="1" lang="ja-JP" altLang="en-US" sz="600" dirty="0" smtClean="0">
                <a:latin typeface="メイリオ" pitchFamily="50" charset="-128"/>
                <a:ea typeface="メイリオ" pitchFamily="50" charset="-128"/>
                <a:cs typeface="メイリオ" pitchFamily="50" charset="-128"/>
              </a:rPr>
              <a:t>人</a:t>
            </a:r>
            <a:endParaRPr kumimoji="1" lang="ja-JP" altLang="en-US" sz="600" dirty="0">
              <a:latin typeface="メイリオ" pitchFamily="50" charset="-128"/>
              <a:ea typeface="メイリオ" pitchFamily="50" charset="-128"/>
              <a:cs typeface="メイリオ" pitchFamily="50" charset="-128"/>
            </a:endParaRPr>
          </a:p>
        </p:txBody>
      </p:sp>
      <p:sp>
        <p:nvSpPr>
          <p:cNvPr id="32" name="テキスト ボックス 31"/>
          <p:cNvSpPr txBox="1"/>
          <p:nvPr/>
        </p:nvSpPr>
        <p:spPr>
          <a:xfrm>
            <a:off x="2195736" y="2060848"/>
            <a:ext cx="2952328" cy="430887"/>
          </a:xfrm>
          <a:prstGeom prst="rect">
            <a:avLst/>
          </a:prstGeom>
          <a:noFill/>
        </p:spPr>
        <p:txBody>
          <a:bodyPr wrap="square" rtlCol="0">
            <a:spAutoFit/>
          </a:bodyPr>
          <a:lstStyle/>
          <a:p>
            <a:r>
              <a:rPr kumimoji="1" lang="ja-JP" altLang="en-US" sz="1100" b="1" dirty="0" smtClean="0">
                <a:latin typeface="メイリオ" pitchFamily="50" charset="-128"/>
                <a:ea typeface="メイリオ" pitchFamily="50" charset="-128"/>
              </a:rPr>
              <a:t>年少・生産年齢・</a:t>
            </a:r>
            <a:r>
              <a:rPr lang="ja-JP" altLang="en-US" sz="1100" b="1" dirty="0" smtClean="0">
                <a:latin typeface="メイリオ" pitchFamily="50" charset="-128"/>
                <a:ea typeface="メイリオ" pitchFamily="50" charset="-128"/>
              </a:rPr>
              <a:t>老年</a:t>
            </a:r>
            <a:r>
              <a:rPr kumimoji="1" lang="ja-JP" altLang="en-US" sz="1100" b="1" dirty="0" smtClean="0">
                <a:latin typeface="メイリオ" pitchFamily="50" charset="-128"/>
                <a:ea typeface="メイリオ" pitchFamily="50" charset="-128"/>
              </a:rPr>
              <a:t>人口の推移</a:t>
            </a:r>
            <a:endParaRPr kumimoji="1" lang="en-US" altLang="ja-JP" sz="1100" b="1" dirty="0" smtClean="0">
              <a:latin typeface="メイリオ" pitchFamily="50" charset="-128"/>
              <a:ea typeface="メイリオ" pitchFamily="50" charset="-128"/>
            </a:endParaRPr>
          </a:p>
          <a:p>
            <a:r>
              <a:rPr lang="ja-JP" altLang="en-US" sz="1100" b="1"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a:t>
            </a:r>
            <a:endParaRPr kumimoji="1" lang="ja-JP" altLang="en-US" sz="1000" dirty="0">
              <a:latin typeface="メイリオ" pitchFamily="50" charset="-128"/>
              <a:ea typeface="メイリオ" pitchFamily="50" charset="-128"/>
            </a:endParaRPr>
          </a:p>
        </p:txBody>
      </p:sp>
      <p:sp>
        <p:nvSpPr>
          <p:cNvPr id="49" name="正方形/長方形 48"/>
          <p:cNvSpPr/>
          <p:nvPr/>
        </p:nvSpPr>
        <p:spPr>
          <a:xfrm>
            <a:off x="0" y="1028353"/>
            <a:ext cx="4644008" cy="923330"/>
          </a:xfrm>
          <a:prstGeom prst="rect">
            <a:avLst/>
          </a:prstGeom>
          <a:solidFill>
            <a:srgbClr val="FFC715"/>
          </a:solidFill>
          <a:scene3d>
            <a:camera prst="orthographicFront"/>
            <a:lightRig rig="threePt" dir="t"/>
          </a:scene3d>
          <a:sp3d>
            <a:bevelT/>
            <a:bevelB/>
          </a:sp3d>
        </p:spPr>
        <p:txBody>
          <a:bodyPr wrap="square">
            <a:spAutoFit/>
          </a:bodyPr>
          <a:lstStyle/>
          <a:p>
            <a:r>
              <a:rPr lang="ja-JP" altLang="en-US" sz="900" b="1" dirty="0" smtClean="0">
                <a:solidFill>
                  <a:srgbClr val="FF0000"/>
                </a:solidFill>
                <a:latin typeface="メイリオ" pitchFamily="50" charset="-128"/>
                <a:ea typeface="メイリオ" pitchFamily="50" charset="-128"/>
              </a:rPr>
              <a:t>－　日本の将来推計人口（出生中位、死亡中位推計）によると　－</a:t>
            </a:r>
            <a:endParaRPr lang="en-US" altLang="ja-JP" sz="900" b="1" dirty="0" smtClean="0">
              <a:solidFill>
                <a:srgbClr val="FF0000"/>
              </a:solidFill>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a:t>
            </a:r>
            <a:r>
              <a:rPr lang="en-US" altLang="ja-JP" sz="900" b="1" dirty="0" smtClean="0">
                <a:latin typeface="メイリオ" pitchFamily="50" charset="-128"/>
                <a:ea typeface="メイリオ" pitchFamily="50" charset="-128"/>
              </a:rPr>
              <a:t>2060</a:t>
            </a:r>
            <a:r>
              <a:rPr lang="ja-JP" altLang="en-US" sz="900" b="1" dirty="0" smtClean="0">
                <a:latin typeface="メイリオ" pitchFamily="50" charset="-128"/>
                <a:ea typeface="メイリオ" pitchFamily="50" charset="-128"/>
              </a:rPr>
              <a:t>年の総人口は</a:t>
            </a:r>
            <a:r>
              <a:rPr lang="en-US" altLang="ja-JP" sz="900" b="1" dirty="0" smtClean="0">
                <a:latin typeface="メイリオ" pitchFamily="50" charset="-128"/>
                <a:ea typeface="メイリオ" pitchFamily="50" charset="-128"/>
              </a:rPr>
              <a:t> 2010</a:t>
            </a:r>
            <a:r>
              <a:rPr lang="ja-JP" altLang="en-US" sz="900" b="1" dirty="0" smtClean="0">
                <a:latin typeface="メイリオ" pitchFamily="50" charset="-128"/>
                <a:ea typeface="メイリオ" pitchFamily="50" charset="-128"/>
              </a:rPr>
              <a:t>年から約</a:t>
            </a:r>
            <a:r>
              <a:rPr lang="en-US" altLang="ja-JP" sz="900" b="1" dirty="0" smtClean="0">
                <a:latin typeface="メイリオ" pitchFamily="50" charset="-128"/>
                <a:ea typeface="メイリオ" pitchFamily="50" charset="-128"/>
              </a:rPr>
              <a:t>4</a:t>
            </a:r>
            <a:r>
              <a:rPr lang="ja-JP" altLang="en-US" sz="900" b="1" dirty="0" smtClean="0">
                <a:latin typeface="メイリオ" pitchFamily="50" charset="-128"/>
                <a:ea typeface="メイリオ" pitchFamily="50" charset="-128"/>
              </a:rPr>
              <a:t>千万人減少し、高齢者がその約</a:t>
            </a:r>
            <a:r>
              <a:rPr lang="en-US" altLang="ja-JP" sz="900" b="1" dirty="0" smtClean="0">
                <a:latin typeface="メイリオ" pitchFamily="50" charset="-128"/>
                <a:ea typeface="メイリオ" pitchFamily="50" charset="-128"/>
              </a:rPr>
              <a:t>4</a:t>
            </a:r>
            <a:r>
              <a:rPr lang="ja-JP" altLang="en-US" sz="900" b="1" dirty="0" smtClean="0">
                <a:latin typeface="メイリオ" pitchFamily="50" charset="-128"/>
                <a:ea typeface="メイリオ" pitchFamily="50" charset="-128"/>
              </a:rPr>
              <a:t>割</a:t>
            </a:r>
            <a:endParaRPr lang="en-US" altLang="ja-JP" sz="900" b="1" dirty="0" smtClean="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○生産年齢人口は</a:t>
            </a:r>
            <a:r>
              <a:rPr lang="en-US" altLang="ja-JP" sz="900" b="1" dirty="0" smtClean="0">
                <a:latin typeface="メイリオ" pitchFamily="50" charset="-128"/>
                <a:ea typeface="メイリオ" pitchFamily="50" charset="-128"/>
              </a:rPr>
              <a:t>8,103</a:t>
            </a:r>
            <a:r>
              <a:rPr lang="ja-JP" altLang="en-US" sz="900" b="1" dirty="0" smtClean="0">
                <a:latin typeface="メイリオ" pitchFamily="50" charset="-128"/>
                <a:ea typeface="メイリオ" pitchFamily="50" charset="-128"/>
              </a:rPr>
              <a:t>万人から</a:t>
            </a:r>
            <a:r>
              <a:rPr lang="en-US" altLang="ja-JP" sz="900" b="1" dirty="0" smtClean="0">
                <a:latin typeface="メイリオ" pitchFamily="50" charset="-128"/>
                <a:ea typeface="メイリオ" pitchFamily="50" charset="-128"/>
              </a:rPr>
              <a:t>4,418</a:t>
            </a:r>
            <a:r>
              <a:rPr lang="ja-JP" altLang="en-US" sz="900" b="1" dirty="0" smtClean="0">
                <a:latin typeface="メイリオ" pitchFamily="50" charset="-128"/>
                <a:ea typeface="メイリオ" pitchFamily="50" charset="-128"/>
              </a:rPr>
              <a:t>万人に、年少人口は</a:t>
            </a:r>
            <a:r>
              <a:rPr lang="en-US" altLang="ja-JP" sz="900" b="1" dirty="0" smtClean="0">
                <a:latin typeface="メイリオ" pitchFamily="50" charset="-128"/>
                <a:ea typeface="メイリオ" pitchFamily="50" charset="-128"/>
              </a:rPr>
              <a:t>1,680</a:t>
            </a:r>
            <a:r>
              <a:rPr lang="ja-JP" altLang="en-US" sz="900" b="1" dirty="0" smtClean="0">
                <a:latin typeface="メイリオ" pitchFamily="50" charset="-128"/>
                <a:ea typeface="メイリオ" pitchFamily="50" charset="-128"/>
              </a:rPr>
              <a:t>万人から</a:t>
            </a:r>
            <a:r>
              <a:rPr lang="en-US" altLang="ja-JP" sz="900" b="1" dirty="0" smtClean="0">
                <a:latin typeface="メイリオ" pitchFamily="50" charset="-128"/>
                <a:ea typeface="メイリオ" pitchFamily="50" charset="-128"/>
              </a:rPr>
              <a:t>791</a:t>
            </a:r>
            <a:r>
              <a:rPr lang="ja-JP" altLang="en-US" sz="900" b="1" dirty="0" smtClean="0">
                <a:latin typeface="メイリオ" pitchFamily="50" charset="-128"/>
                <a:ea typeface="メイリオ" pitchFamily="50" charset="-128"/>
              </a:rPr>
              <a:t>万人</a:t>
            </a:r>
            <a:endParaRPr lang="en-US" altLang="ja-JP" sz="900" b="1" dirty="0" smtClean="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　</a:t>
            </a:r>
            <a:r>
              <a:rPr lang="ja-JP" altLang="en-US" sz="900" b="1" dirty="0" err="1" smtClean="0">
                <a:latin typeface="メイリオ" pitchFamily="50" charset="-128"/>
                <a:ea typeface="メイリオ" pitchFamily="50" charset="-128"/>
              </a:rPr>
              <a:t>へと</a:t>
            </a:r>
            <a:r>
              <a:rPr lang="ja-JP" altLang="en-US" sz="900" b="1" dirty="0" smtClean="0">
                <a:latin typeface="メイリオ" pitchFamily="50" charset="-128"/>
                <a:ea typeface="メイリオ" pitchFamily="50" charset="-128"/>
              </a:rPr>
              <a:t>、それぞれほぼ半減</a:t>
            </a:r>
            <a:endParaRPr lang="en-US" altLang="ja-JP" sz="900" b="1" dirty="0" smtClean="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○合計特殊出生率が</a:t>
            </a:r>
            <a:r>
              <a:rPr lang="en-US" altLang="ja-JP" sz="900" b="1" dirty="0" smtClean="0">
                <a:latin typeface="メイリオ" pitchFamily="50" charset="-128"/>
                <a:ea typeface="メイリオ" pitchFamily="50" charset="-128"/>
              </a:rPr>
              <a:t>2060</a:t>
            </a:r>
            <a:r>
              <a:rPr lang="ja-JP" altLang="en-US" sz="900" b="1" dirty="0" smtClean="0">
                <a:latin typeface="メイリオ" pitchFamily="50" charset="-128"/>
                <a:ea typeface="メイリオ" pitchFamily="50" charset="-128"/>
              </a:rPr>
              <a:t>年に</a:t>
            </a:r>
            <a:r>
              <a:rPr lang="en-US" altLang="ja-JP" sz="900" b="1" dirty="0" smtClean="0">
                <a:latin typeface="メイリオ" pitchFamily="50" charset="-128"/>
                <a:ea typeface="メイリオ" pitchFamily="50" charset="-128"/>
              </a:rPr>
              <a:t>1.35</a:t>
            </a:r>
            <a:r>
              <a:rPr lang="ja-JP" altLang="en-US" sz="900" b="1" dirty="0" smtClean="0">
                <a:latin typeface="メイリオ" pitchFamily="50" charset="-128"/>
                <a:ea typeface="メイリオ" pitchFamily="50" charset="-128"/>
              </a:rPr>
              <a:t>に収束する推計によると、高齢者１人を支える</a:t>
            </a:r>
            <a:endParaRPr lang="en-US" altLang="ja-JP" sz="900" b="1" dirty="0" smtClean="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　現役世代約</a:t>
            </a:r>
            <a:r>
              <a:rPr lang="en-US" altLang="ja-JP" sz="900" b="1" dirty="0" smtClean="0">
                <a:latin typeface="メイリオ" pitchFamily="50" charset="-128"/>
                <a:ea typeface="メイリオ" pitchFamily="50" charset="-128"/>
              </a:rPr>
              <a:t>2.8</a:t>
            </a:r>
            <a:r>
              <a:rPr lang="ja-JP" altLang="en-US" sz="900" b="1" dirty="0" smtClean="0">
                <a:latin typeface="メイリオ" pitchFamily="50" charset="-128"/>
                <a:ea typeface="メイリオ" pitchFamily="50" charset="-128"/>
              </a:rPr>
              <a:t>人が約</a:t>
            </a:r>
            <a:r>
              <a:rPr lang="en-US" altLang="ja-JP" sz="900" b="1" dirty="0" smtClean="0">
                <a:latin typeface="メイリオ" pitchFamily="50" charset="-128"/>
                <a:ea typeface="メイリオ" pitchFamily="50" charset="-128"/>
              </a:rPr>
              <a:t>1.3</a:t>
            </a:r>
            <a:r>
              <a:rPr lang="ja-JP" altLang="en-US" sz="900" b="1" dirty="0" smtClean="0">
                <a:latin typeface="メイリオ" pitchFamily="50" charset="-128"/>
                <a:ea typeface="メイリオ" pitchFamily="50" charset="-128"/>
              </a:rPr>
              <a:t>人となり、</a:t>
            </a:r>
            <a:r>
              <a:rPr lang="ja-JP" altLang="en-US" sz="900" b="1" u="sng" dirty="0" smtClean="0">
                <a:latin typeface="メイリオ" pitchFamily="50" charset="-128"/>
                <a:ea typeface="メイリオ" pitchFamily="50" charset="-128"/>
              </a:rPr>
              <a:t>世界に例の無い超高齢社会となる</a:t>
            </a:r>
            <a:r>
              <a:rPr lang="ja-JP" altLang="en-US" sz="900" b="1" dirty="0" smtClean="0">
                <a:latin typeface="メイリオ" pitchFamily="50" charset="-128"/>
                <a:ea typeface="メイリオ" pitchFamily="50" charset="-128"/>
              </a:rPr>
              <a:t>　　</a:t>
            </a:r>
            <a:endParaRPr lang="ja-JP" altLang="en-US" sz="900" b="1" dirty="0">
              <a:latin typeface="メイリオ" pitchFamily="50" charset="-128"/>
              <a:ea typeface="メイリオ" pitchFamily="50" charset="-128"/>
            </a:endParaRPr>
          </a:p>
        </p:txBody>
      </p:sp>
      <p:sp>
        <p:nvSpPr>
          <p:cNvPr id="50" name="正方形/長方形 49"/>
          <p:cNvSpPr/>
          <p:nvPr/>
        </p:nvSpPr>
        <p:spPr>
          <a:xfrm>
            <a:off x="4763640" y="1028353"/>
            <a:ext cx="4380359" cy="923330"/>
          </a:xfrm>
          <a:prstGeom prst="rect">
            <a:avLst/>
          </a:prstGeom>
          <a:solidFill>
            <a:schemeClr val="tx2">
              <a:lumMod val="40000"/>
              <a:lumOff val="60000"/>
            </a:schemeClr>
          </a:solidFill>
          <a:scene3d>
            <a:camera prst="orthographicFront"/>
            <a:lightRig rig="threePt" dir="t"/>
          </a:scene3d>
          <a:sp3d>
            <a:bevelT/>
            <a:bevelB/>
          </a:sp3d>
        </p:spPr>
        <p:txBody>
          <a:bodyPr wrap="square">
            <a:spAutoFit/>
          </a:bodyPr>
          <a:lstStyle/>
          <a:p>
            <a:r>
              <a:rPr lang="ja-JP" altLang="en-US" sz="900" b="1" dirty="0" err="1" smtClean="0">
                <a:solidFill>
                  <a:srgbClr val="FF0000"/>
                </a:solidFill>
                <a:latin typeface="メイリオ" pitchFamily="50" charset="-128"/>
                <a:ea typeface="メイリオ" pitchFamily="50" charset="-128"/>
              </a:rPr>
              <a:t>ー</a:t>
            </a:r>
            <a:r>
              <a:rPr lang="ja-JP" altLang="en-US" sz="900" b="1" dirty="0" smtClean="0">
                <a:solidFill>
                  <a:srgbClr val="FF0000"/>
                </a:solidFill>
                <a:latin typeface="メイリオ" pitchFamily="50" charset="-128"/>
                <a:ea typeface="メイリオ" pitchFamily="50" charset="-128"/>
              </a:rPr>
              <a:t>　合計特殊出生率が</a:t>
            </a:r>
            <a:r>
              <a:rPr lang="en-US" altLang="ja-JP" sz="900" b="1" dirty="0" smtClean="0">
                <a:solidFill>
                  <a:srgbClr val="FF0000"/>
                </a:solidFill>
                <a:latin typeface="メイリオ" pitchFamily="50" charset="-128"/>
                <a:ea typeface="メイリオ" pitchFamily="50" charset="-128"/>
              </a:rPr>
              <a:t>1.60</a:t>
            </a:r>
            <a:r>
              <a:rPr lang="ja-JP" altLang="en-US" sz="900" b="1" dirty="0" smtClean="0">
                <a:solidFill>
                  <a:srgbClr val="FF0000"/>
                </a:solidFill>
                <a:latin typeface="メイリオ" pitchFamily="50" charset="-128"/>
                <a:ea typeface="メイリオ" pitchFamily="50" charset="-128"/>
              </a:rPr>
              <a:t>に収束するケース　ー　</a:t>
            </a:r>
            <a:r>
              <a:rPr lang="ja-JP" altLang="en-US" sz="900" b="1" dirty="0" smtClean="0">
                <a:latin typeface="メイリオ" pitchFamily="50" charset="-128"/>
                <a:ea typeface="メイリオ" pitchFamily="50" charset="-128"/>
              </a:rPr>
              <a:t> </a:t>
            </a:r>
            <a:endParaRPr lang="en-US" altLang="ja-JP" sz="900" b="1" dirty="0" smtClean="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○総人口は</a:t>
            </a:r>
            <a:r>
              <a:rPr lang="en-US" altLang="ja-JP" sz="900" b="1" dirty="0" smtClean="0">
                <a:latin typeface="メイリオ" pitchFamily="50" charset="-128"/>
                <a:ea typeface="メイリオ" pitchFamily="50" charset="-128"/>
              </a:rPr>
              <a:t>1.35</a:t>
            </a:r>
            <a:r>
              <a:rPr lang="ja-JP" altLang="en-US" sz="900" b="1" dirty="0" smtClean="0">
                <a:latin typeface="メイリオ" pitchFamily="50" charset="-128"/>
                <a:ea typeface="メイリオ" pitchFamily="50" charset="-128"/>
              </a:rPr>
              <a:t>のケースより約</a:t>
            </a:r>
            <a:r>
              <a:rPr lang="en-US" altLang="ja-JP" sz="900" b="1" dirty="0" smtClean="0">
                <a:latin typeface="メイリオ" pitchFamily="50" charset="-128"/>
                <a:ea typeface="メイリオ" pitchFamily="50" charset="-128"/>
              </a:rPr>
              <a:t>800</a:t>
            </a:r>
            <a:r>
              <a:rPr lang="ja-JP" altLang="en-US" sz="900" b="1" dirty="0" smtClean="0">
                <a:latin typeface="メイリオ" pitchFamily="50" charset="-128"/>
                <a:ea typeface="メイリオ" pitchFamily="50" charset="-128"/>
              </a:rPr>
              <a:t>万人の増、生産年齢人口は約</a:t>
            </a:r>
            <a:r>
              <a:rPr lang="en-US" altLang="ja-JP" sz="900" b="1" dirty="0" smtClean="0">
                <a:latin typeface="メイリオ" pitchFamily="50" charset="-128"/>
                <a:ea typeface="メイリオ" pitchFamily="50" charset="-128"/>
              </a:rPr>
              <a:t>500</a:t>
            </a:r>
            <a:r>
              <a:rPr lang="ja-JP" altLang="en-US" sz="900" b="1" dirty="0" smtClean="0">
                <a:latin typeface="メイリオ" pitchFamily="50" charset="-128"/>
                <a:ea typeface="メイリオ" pitchFamily="50" charset="-128"/>
              </a:rPr>
              <a:t>万人の増</a:t>
            </a:r>
            <a:endParaRPr lang="en-US" altLang="ja-JP" sz="900" b="1" dirty="0" smtClean="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○年少人口は約</a:t>
            </a:r>
            <a:r>
              <a:rPr lang="en-US" altLang="ja-JP" sz="900" b="1" dirty="0" smtClean="0">
                <a:latin typeface="メイリオ" pitchFamily="50" charset="-128"/>
                <a:ea typeface="メイリオ" pitchFamily="50" charset="-128"/>
              </a:rPr>
              <a:t>300</a:t>
            </a:r>
            <a:r>
              <a:rPr lang="ja-JP" altLang="en-US" sz="900" b="1" dirty="0" smtClean="0">
                <a:latin typeface="メイリオ" pitchFamily="50" charset="-128"/>
                <a:ea typeface="メイリオ" pitchFamily="50" charset="-128"/>
              </a:rPr>
              <a:t>万人増の</a:t>
            </a:r>
            <a:r>
              <a:rPr lang="en-US" altLang="ja-JP" sz="900" b="1" dirty="0" smtClean="0">
                <a:latin typeface="メイリオ" pitchFamily="50" charset="-128"/>
                <a:ea typeface="メイリオ" pitchFamily="50" charset="-128"/>
              </a:rPr>
              <a:t>1,000</a:t>
            </a:r>
            <a:r>
              <a:rPr lang="ja-JP" altLang="en-US" sz="900" b="1" dirty="0" smtClean="0">
                <a:latin typeface="メイリオ" pitchFamily="50" charset="-128"/>
                <a:ea typeface="メイリオ" pitchFamily="50" charset="-128"/>
              </a:rPr>
              <a:t>万人台となり、総人口の１０％台を維持する</a:t>
            </a:r>
            <a:endParaRPr lang="en-US" altLang="ja-JP" sz="900" b="1" dirty="0" smtClean="0">
              <a:latin typeface="メイリオ" pitchFamily="50" charset="-128"/>
              <a:ea typeface="メイリオ" pitchFamily="50" charset="-128"/>
            </a:endParaRPr>
          </a:p>
          <a:p>
            <a:r>
              <a:rPr lang="ja-JP" altLang="en-US" sz="900" b="1" dirty="0" smtClean="0">
                <a:latin typeface="メイリオ" pitchFamily="50" charset="-128"/>
                <a:ea typeface="メイリオ" pitchFamily="50" charset="-128"/>
              </a:rPr>
              <a:t>　など、一定の改善はみられるものの、</a:t>
            </a:r>
            <a:endParaRPr lang="en-US" altLang="ja-JP" sz="900" b="1" dirty="0" smtClean="0">
              <a:latin typeface="メイリオ" pitchFamily="50" charset="-128"/>
              <a:ea typeface="メイリオ" pitchFamily="50" charset="-128"/>
            </a:endParaRPr>
          </a:p>
          <a:p>
            <a:endParaRPr lang="en-US" altLang="ja-JP" sz="900" b="1" u="sng" dirty="0" smtClean="0">
              <a:latin typeface="メイリオ" pitchFamily="50" charset="-128"/>
              <a:ea typeface="メイリオ" pitchFamily="50" charset="-128"/>
            </a:endParaRPr>
          </a:p>
          <a:p>
            <a:endParaRPr lang="en-US" altLang="ja-JP" sz="900" b="1" u="sng" dirty="0" smtClean="0">
              <a:latin typeface="メイリオ" pitchFamily="50" charset="-128"/>
              <a:ea typeface="メイリオ" pitchFamily="50" charset="-128"/>
            </a:endParaRPr>
          </a:p>
        </p:txBody>
      </p:sp>
      <p:sp>
        <p:nvSpPr>
          <p:cNvPr id="76" name="テキスト ボックス 75"/>
          <p:cNvSpPr txBox="1"/>
          <p:nvPr/>
        </p:nvSpPr>
        <p:spPr>
          <a:xfrm>
            <a:off x="352102" y="2291730"/>
            <a:ext cx="2275682" cy="230832"/>
          </a:xfrm>
          <a:prstGeom prst="rect">
            <a:avLst/>
          </a:prstGeom>
          <a:noFill/>
        </p:spPr>
        <p:txBody>
          <a:bodyPr wrap="square" rtlCol="0">
            <a:spAutoFit/>
          </a:bodyPr>
          <a:lstStyle/>
          <a:p>
            <a:r>
              <a:rPr kumimoji="1" lang="ja-JP" altLang="en-US" sz="900" b="1" dirty="0" smtClean="0">
                <a:solidFill>
                  <a:srgbClr val="0000FF"/>
                </a:solidFill>
              </a:rPr>
              <a:t>●</a:t>
            </a:r>
            <a:r>
              <a:rPr kumimoji="1" lang="en-US" altLang="ja-JP" sz="900" b="1" dirty="0" smtClean="0">
                <a:solidFill>
                  <a:srgbClr val="0000FF"/>
                </a:solidFill>
              </a:rPr>
              <a:t>2060</a:t>
            </a:r>
            <a:r>
              <a:rPr kumimoji="1" lang="ja-JP" altLang="en-US" sz="900" b="1" dirty="0" smtClean="0">
                <a:solidFill>
                  <a:srgbClr val="0000FF"/>
                </a:solidFill>
              </a:rPr>
              <a:t>年の合計特殊</a:t>
            </a:r>
            <a:r>
              <a:rPr lang="ja-JP" altLang="en-US" sz="900" b="1" dirty="0" smtClean="0">
                <a:solidFill>
                  <a:srgbClr val="0000FF"/>
                </a:solidFill>
              </a:rPr>
              <a:t>出生</a:t>
            </a:r>
            <a:r>
              <a:rPr kumimoji="1" lang="ja-JP" altLang="en-US" sz="900" b="1" dirty="0" smtClean="0">
                <a:solidFill>
                  <a:srgbClr val="0000FF"/>
                </a:solidFill>
              </a:rPr>
              <a:t>率</a:t>
            </a:r>
            <a:r>
              <a:rPr kumimoji="1" lang="en-US" altLang="ja-JP" sz="900" b="1" dirty="0" smtClean="0">
                <a:solidFill>
                  <a:srgbClr val="0000FF"/>
                </a:solidFill>
              </a:rPr>
              <a:t>1.35</a:t>
            </a:r>
            <a:r>
              <a:rPr kumimoji="1" lang="ja-JP" altLang="en-US" sz="900" b="1" dirty="0" smtClean="0">
                <a:solidFill>
                  <a:srgbClr val="0000FF"/>
                </a:solidFill>
              </a:rPr>
              <a:t>のケース</a:t>
            </a:r>
            <a:endParaRPr kumimoji="1" lang="ja-JP" altLang="en-US" sz="900" b="1" dirty="0">
              <a:solidFill>
                <a:srgbClr val="0000FF"/>
              </a:solidFill>
            </a:endParaRPr>
          </a:p>
        </p:txBody>
      </p:sp>
      <p:sp>
        <p:nvSpPr>
          <p:cNvPr id="34" name="二等辺三角形 33"/>
          <p:cNvSpPr/>
          <p:nvPr/>
        </p:nvSpPr>
        <p:spPr>
          <a:xfrm rot="5400000">
            <a:off x="4427984" y="1412776"/>
            <a:ext cx="648072" cy="216024"/>
          </a:xfrm>
          <a:prstGeom prst="triangle">
            <a:avLst/>
          </a:prstGeom>
          <a:solidFill>
            <a:srgbClr val="A40000"/>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a:p>
        </p:txBody>
      </p:sp>
      <p:sp>
        <p:nvSpPr>
          <p:cNvPr id="35" name="正方形/長方形 34"/>
          <p:cNvSpPr/>
          <p:nvPr/>
        </p:nvSpPr>
        <p:spPr>
          <a:xfrm>
            <a:off x="2051720" y="5104814"/>
            <a:ext cx="2448272" cy="215444"/>
          </a:xfrm>
          <a:prstGeom prst="rect">
            <a:avLst/>
          </a:prstGeom>
        </p:spPr>
        <p:txBody>
          <a:bodyPr wrap="square">
            <a:spAutoFit/>
          </a:bodyPr>
          <a:lstStyle/>
          <a:p>
            <a:r>
              <a:rPr lang="ja-JP" altLang="en-US" sz="400" dirty="0" smtClean="0">
                <a:latin typeface="メイリオ" pitchFamily="50" charset="-128"/>
                <a:ea typeface="メイリオ" pitchFamily="50" charset="-128"/>
              </a:rPr>
              <a:t>総務省「国勢調査」（</a:t>
            </a:r>
            <a:r>
              <a:rPr lang="en-US" altLang="ja-JP" sz="400" dirty="0" smtClean="0">
                <a:latin typeface="メイリオ" pitchFamily="50" charset="-128"/>
                <a:ea typeface="メイリオ" pitchFamily="50" charset="-128"/>
              </a:rPr>
              <a:t>1970~2010</a:t>
            </a:r>
            <a:r>
              <a:rPr lang="ja-JP" altLang="en-US" sz="400" dirty="0" smtClean="0">
                <a:latin typeface="メイリオ" pitchFamily="50" charset="-128"/>
                <a:ea typeface="メイリオ" pitchFamily="50" charset="-128"/>
              </a:rPr>
              <a:t>）</a:t>
            </a:r>
            <a:endParaRPr lang="en-US" altLang="ja-JP" sz="400" dirty="0" smtClean="0">
              <a:latin typeface="メイリオ" pitchFamily="50" charset="-128"/>
              <a:ea typeface="メイリオ" pitchFamily="50" charset="-128"/>
            </a:endParaRPr>
          </a:p>
          <a:p>
            <a:r>
              <a:rPr lang="ja-JP" altLang="en-US" sz="400" dirty="0" smtClean="0">
                <a:latin typeface="メイリオ" pitchFamily="50" charset="-128"/>
                <a:ea typeface="メイリオ" pitchFamily="50" charset="-128"/>
              </a:rPr>
              <a:t>国立社会保障･人口問題研究所日本の将来推計人口</a:t>
            </a:r>
            <a:r>
              <a:rPr lang="en-US" altLang="ja-JP" sz="400" dirty="0" smtClean="0">
                <a:latin typeface="メイリオ" pitchFamily="50" charset="-128"/>
                <a:ea typeface="メイリオ" pitchFamily="50" charset="-128"/>
              </a:rPr>
              <a:t>(24</a:t>
            </a:r>
            <a:r>
              <a:rPr lang="ja-JP" altLang="en-US" sz="400" dirty="0" smtClean="0">
                <a:latin typeface="メイリオ" pitchFamily="50" charset="-128"/>
                <a:ea typeface="メイリオ" pitchFamily="50" charset="-128"/>
              </a:rPr>
              <a:t>年１月</a:t>
            </a:r>
            <a:r>
              <a:rPr lang="en-US" altLang="ja-JP" sz="400" dirty="0" smtClean="0">
                <a:latin typeface="メイリオ" pitchFamily="50" charset="-128"/>
                <a:ea typeface="メイリオ" pitchFamily="50" charset="-128"/>
              </a:rPr>
              <a:t>)</a:t>
            </a:r>
          </a:p>
        </p:txBody>
      </p:sp>
      <p:sp>
        <p:nvSpPr>
          <p:cNvPr id="44" name="爆発 2 43"/>
          <p:cNvSpPr/>
          <p:nvPr/>
        </p:nvSpPr>
        <p:spPr>
          <a:xfrm>
            <a:off x="4716016" y="1518692"/>
            <a:ext cx="4752528" cy="432048"/>
          </a:xfrm>
          <a:prstGeom prst="irregularSeal2">
            <a:avLst/>
          </a:prstGeom>
          <a:gradFill>
            <a:gsLst>
              <a:gs pos="9000">
                <a:schemeClr val="bg1"/>
              </a:gs>
              <a:gs pos="51000">
                <a:schemeClr val="bg2"/>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4845174" y="1642517"/>
            <a:ext cx="4392488" cy="261610"/>
          </a:xfrm>
          <a:prstGeom prst="rect">
            <a:avLst/>
          </a:prstGeom>
          <a:noFill/>
        </p:spPr>
        <p:txBody>
          <a:bodyPr wrap="square" rtlCol="0">
            <a:spAutoFit/>
          </a:bodyPr>
          <a:lstStyle/>
          <a:p>
            <a:r>
              <a:rPr kumimoji="1" lang="ja-JP" altLang="en-US" sz="1050" b="1" dirty="0" smtClean="0">
                <a:solidFill>
                  <a:srgbClr val="FF0000"/>
                </a:solidFill>
                <a:latin typeface="メイリオ" pitchFamily="50" charset="-128"/>
                <a:ea typeface="メイリオ" pitchFamily="50" charset="-128"/>
                <a:cs typeface="メイリオ" pitchFamily="50" charset="-128"/>
              </a:rPr>
              <a:t>　我が国の</a:t>
            </a:r>
            <a:r>
              <a:rPr lang="ja-JP" altLang="en-US" sz="1050" b="1" dirty="0" smtClean="0">
                <a:solidFill>
                  <a:srgbClr val="FF0000"/>
                </a:solidFill>
                <a:latin typeface="メイリオ" pitchFamily="50" charset="-128"/>
                <a:ea typeface="メイリオ" pitchFamily="50" charset="-128"/>
                <a:cs typeface="メイリオ" pitchFamily="50" charset="-128"/>
              </a:rPr>
              <a:t>持続</a:t>
            </a:r>
            <a:r>
              <a:rPr kumimoji="1" lang="ja-JP" altLang="en-US" sz="1050" b="1" dirty="0" smtClean="0">
                <a:solidFill>
                  <a:srgbClr val="FF0000"/>
                </a:solidFill>
                <a:latin typeface="メイリオ" pitchFamily="50" charset="-128"/>
                <a:ea typeface="メイリオ" pitchFamily="50" charset="-128"/>
                <a:cs typeface="メイリオ" pitchFamily="50" charset="-128"/>
              </a:rPr>
              <a:t>性を確保するためには、依然として厳しい状況！</a:t>
            </a:r>
            <a:endParaRPr kumimoji="1" lang="ja-JP" altLang="en-US" sz="1050" b="1" dirty="0">
              <a:solidFill>
                <a:srgbClr val="FF0000"/>
              </a:solidFill>
              <a:latin typeface="メイリオ" pitchFamily="50" charset="-128"/>
              <a:ea typeface="メイリオ" pitchFamily="50" charset="-128"/>
              <a:cs typeface="メイリオ" pitchFamily="50" charset="-128"/>
            </a:endParaRPr>
          </a:p>
        </p:txBody>
      </p:sp>
      <p:sp>
        <p:nvSpPr>
          <p:cNvPr id="41" name="AutoShape 46"/>
          <p:cNvSpPr>
            <a:spLocks noChangeArrowheads="1"/>
          </p:cNvSpPr>
          <p:nvPr/>
        </p:nvSpPr>
        <p:spPr bwMode="auto">
          <a:xfrm>
            <a:off x="28575" y="586780"/>
            <a:ext cx="8996172" cy="341091"/>
          </a:xfrm>
          <a:prstGeom prst="homePlate">
            <a:avLst>
              <a:gd name="adj" fmla="val 140807"/>
            </a:avLst>
          </a:prstGeom>
          <a:ln>
            <a:headEnd/>
            <a:tailEnd/>
          </a:ln>
        </p:spPr>
        <p:style>
          <a:lnRef idx="0">
            <a:schemeClr val="accent3"/>
          </a:lnRef>
          <a:fillRef idx="3">
            <a:schemeClr val="accent3"/>
          </a:fillRef>
          <a:effectRef idx="3">
            <a:schemeClr val="accent3"/>
          </a:effectRef>
          <a:fontRef idx="minor">
            <a:schemeClr val="lt1"/>
          </a:fontRef>
        </p:style>
        <p:txBody>
          <a:bodyPr wrap="none" lIns="90567" tIns="45283" rIns="90567" bIns="45283" anchor="ctr"/>
          <a:lstStyle/>
          <a:p>
            <a:pPr algn="l">
              <a:defRPr/>
            </a:pPr>
            <a:r>
              <a:rPr lang="ja-JP" altLang="en-US" sz="1400" b="1" dirty="0" smtClean="0">
                <a:solidFill>
                  <a:schemeClr val="tx1"/>
                </a:solidFill>
                <a:latin typeface="メイリオ" pitchFamily="50" charset="-128"/>
                <a:ea typeface="メイリオ" pitchFamily="50" charset="-128"/>
              </a:rPr>
              <a:t>１</a:t>
            </a:r>
            <a:r>
              <a:rPr lang="ja-JP" altLang="en-US" sz="1400" b="1" dirty="0">
                <a:solidFill>
                  <a:schemeClr val="tx1"/>
                </a:solidFill>
                <a:latin typeface="メイリオ" pitchFamily="50" charset="-128"/>
                <a:ea typeface="メイリオ" pitchFamily="50" charset="-128"/>
              </a:rPr>
              <a:t>　</a:t>
            </a:r>
            <a:r>
              <a:rPr lang="ja-JP" altLang="en-US" sz="1400" b="1" dirty="0" smtClean="0">
                <a:solidFill>
                  <a:schemeClr val="tx1"/>
                </a:solidFill>
                <a:latin typeface="メイリオ" pitchFamily="50" charset="-128"/>
                <a:ea typeface="メイリオ" pitchFamily="50" charset="-128"/>
              </a:rPr>
              <a:t>次世代を担う子どもの大幅な減少</a:t>
            </a:r>
            <a:r>
              <a:rPr lang="en-US" altLang="ja-JP" sz="1400" b="1" dirty="0" smtClean="0">
                <a:solidFill>
                  <a:schemeClr val="tx1"/>
                </a:solidFill>
                <a:latin typeface="メイリオ" pitchFamily="50" charset="-128"/>
                <a:ea typeface="メイリオ" pitchFamily="50" charset="-128"/>
              </a:rPr>
              <a:t>!</a:t>
            </a:r>
          </a:p>
        </p:txBody>
      </p:sp>
      <p:sp>
        <p:nvSpPr>
          <p:cNvPr id="52" name="角丸四角形 51"/>
          <p:cNvSpPr/>
          <p:nvPr/>
        </p:nvSpPr>
        <p:spPr>
          <a:xfrm>
            <a:off x="179512" y="5373216"/>
            <a:ext cx="5688632" cy="1008112"/>
          </a:xfrm>
          <a:prstGeom prst="roundRect">
            <a:avLst>
              <a:gd name="adj" fmla="val 12258"/>
            </a:avLst>
          </a:prstGeom>
          <a:ln w="28575">
            <a:solidFill>
              <a:srgbClr val="FF0000"/>
            </a:solidFill>
          </a:ln>
        </p:spPr>
        <p:style>
          <a:lnRef idx="2">
            <a:schemeClr val="accent6"/>
          </a:lnRef>
          <a:fillRef idx="1">
            <a:schemeClr val="lt1"/>
          </a:fillRef>
          <a:effectRef idx="0">
            <a:schemeClr val="accent6"/>
          </a:effectRef>
          <a:fontRef idx="minor">
            <a:schemeClr val="dk1"/>
          </a:fontRef>
        </p:style>
        <p:txBody>
          <a:bodyPr tIns="0" bIns="0" rtlCol="0" anchor="ctr"/>
          <a:lstStyle/>
          <a:p>
            <a:pPr>
              <a:lnSpc>
                <a:spcPts val="800"/>
              </a:lnSpc>
            </a:pPr>
            <a:r>
              <a:rPr kumimoji="1" lang="ja-JP" altLang="en-US" sz="1100" dirty="0" smtClean="0">
                <a:latin typeface="メイリオ" pitchFamily="50" charset="-128"/>
                <a:ea typeface="メイリオ" pitchFamily="50" charset="-128"/>
                <a:cs typeface="メイリオ" pitchFamily="50" charset="-128"/>
              </a:rPr>
              <a:t>　</a:t>
            </a:r>
            <a:endParaRPr kumimoji="1" lang="en-US" altLang="ja-JP" sz="1100" b="1" dirty="0" smtClean="0">
              <a:latin typeface="メイリオ" pitchFamily="50" charset="-128"/>
              <a:ea typeface="メイリオ" pitchFamily="50" charset="-128"/>
              <a:cs typeface="メイリオ" pitchFamily="50" charset="-128"/>
            </a:endParaRPr>
          </a:p>
          <a:p>
            <a:r>
              <a:rPr lang="en-US" altLang="ja-JP" sz="1100" b="1" dirty="0" smtClean="0">
                <a:latin typeface="メイリオ" pitchFamily="50" charset="-128"/>
                <a:ea typeface="メイリオ" pitchFamily="50" charset="-128"/>
                <a:cs typeface="メイリオ" pitchFamily="50" charset="-128"/>
              </a:rPr>
              <a:t>   </a:t>
            </a:r>
            <a:r>
              <a:rPr kumimoji="1" lang="ja-JP" altLang="en-US" sz="900" b="1" dirty="0" smtClean="0">
                <a:latin typeface="メイリオ" pitchFamily="50" charset="-128"/>
                <a:ea typeface="メイリオ" pitchFamily="50" charset="-128"/>
                <a:cs typeface="メイリオ" pitchFamily="50" charset="-128"/>
              </a:rPr>
              <a:t>直ちに</a:t>
            </a:r>
            <a:r>
              <a:rPr lang="ja-JP" altLang="en-US" sz="900" b="1" dirty="0" smtClean="0">
                <a:latin typeface="メイリオ" pitchFamily="50" charset="-128"/>
                <a:ea typeface="メイリオ" pitchFamily="50" charset="-128"/>
                <a:cs typeface="メイリオ" pitchFamily="50" charset="-128"/>
              </a:rPr>
              <a:t>少子化</a:t>
            </a:r>
            <a:r>
              <a:rPr kumimoji="1" lang="ja-JP" altLang="en-US" sz="900" b="1" dirty="0" smtClean="0">
                <a:latin typeface="メイリオ" pitchFamily="50" charset="-128"/>
                <a:ea typeface="メイリオ" pitchFamily="50" charset="-128"/>
                <a:cs typeface="メイリオ" pitchFamily="50" charset="-128"/>
              </a:rPr>
              <a:t>に歯止めをかけなければ、</a:t>
            </a:r>
            <a:r>
              <a:rPr lang="ja-JP" altLang="en-US" sz="900" b="1" u="sng" dirty="0" smtClean="0">
                <a:solidFill>
                  <a:schemeClr val="tx1"/>
                </a:solidFill>
                <a:latin typeface="メイリオ" pitchFamily="50" charset="-128"/>
                <a:ea typeface="メイリオ" pitchFamily="50" charset="-128"/>
                <a:cs typeface="メイリオ" pitchFamily="50" charset="-128"/>
              </a:rPr>
              <a:t>現役世代一人で、高齢者一人の社会保障費を負担するという</a:t>
            </a:r>
            <a:endParaRPr lang="en-US" altLang="ja-JP" sz="900" b="1" u="sng" dirty="0" smtClean="0">
              <a:solidFill>
                <a:schemeClr val="tx1"/>
              </a:solidFill>
              <a:latin typeface="メイリオ" pitchFamily="50" charset="-128"/>
              <a:ea typeface="メイリオ" pitchFamily="50" charset="-128"/>
              <a:cs typeface="メイリオ" pitchFamily="50" charset="-128"/>
            </a:endParaRPr>
          </a:p>
          <a:p>
            <a:r>
              <a:rPr lang="ja-JP" altLang="en-US" sz="900" b="1" dirty="0" smtClean="0">
                <a:solidFill>
                  <a:schemeClr val="tx1"/>
                </a:solidFill>
                <a:latin typeface="メイリオ" pitchFamily="50" charset="-128"/>
                <a:ea typeface="メイリオ" pitchFamily="50" charset="-128"/>
                <a:cs typeface="メイリオ" pitchFamily="50" charset="-128"/>
              </a:rPr>
              <a:t>　</a:t>
            </a:r>
            <a:r>
              <a:rPr lang="ja-JP" altLang="en-US" sz="900" b="1" u="sng" dirty="0" smtClean="0">
                <a:solidFill>
                  <a:schemeClr val="tx1"/>
                </a:solidFill>
                <a:latin typeface="メイリオ" pitchFamily="50" charset="-128"/>
                <a:ea typeface="メイリオ" pitchFamily="50" charset="-128"/>
                <a:cs typeface="メイリオ" pitchFamily="50" charset="-128"/>
              </a:rPr>
              <a:t>厳しい現実が、目の前に待ち構えている。</a:t>
            </a:r>
            <a:endParaRPr lang="en-US" altLang="ja-JP" sz="900" b="1" u="sng" dirty="0" smtClean="0">
              <a:solidFill>
                <a:schemeClr val="tx1"/>
              </a:solidFill>
              <a:latin typeface="メイリオ" pitchFamily="50" charset="-128"/>
              <a:ea typeface="メイリオ" pitchFamily="50" charset="-128"/>
              <a:cs typeface="メイリオ" pitchFamily="50" charset="-128"/>
            </a:endParaRPr>
          </a:p>
          <a:p>
            <a:endParaRPr lang="en-US" altLang="ja-JP" sz="900" b="1" dirty="0" smtClean="0"/>
          </a:p>
          <a:p>
            <a:endParaRPr lang="en-US" altLang="ja-JP" sz="900" b="1" dirty="0" smtClean="0"/>
          </a:p>
          <a:p>
            <a:endParaRPr lang="en-US" altLang="ja-JP" sz="900" b="1" dirty="0" smtClean="0"/>
          </a:p>
          <a:p>
            <a:pPr>
              <a:lnSpc>
                <a:spcPts val="500"/>
              </a:lnSpc>
            </a:pPr>
            <a:endParaRPr lang="en-US" altLang="ja-JP" sz="1100" dirty="0" smtClean="0">
              <a:solidFill>
                <a:srgbClr val="0000FF"/>
              </a:solidFill>
              <a:latin typeface="HGS創英角ｺﾞｼｯｸUB" pitchFamily="50" charset="-128"/>
              <a:ea typeface="HGS創英角ｺﾞｼｯｸUB" pitchFamily="50" charset="-128"/>
            </a:endParaRPr>
          </a:p>
          <a:p>
            <a:r>
              <a:rPr lang="ja-JP" altLang="en-US" sz="900" dirty="0" smtClean="0">
                <a:solidFill>
                  <a:schemeClr val="tx1"/>
                </a:solidFill>
                <a:latin typeface="HGS創英角ｺﾞｼｯｸUB" pitchFamily="50" charset="-128"/>
                <a:ea typeface="HGS創英角ｺﾞｼｯｸUB" pitchFamily="50" charset="-128"/>
              </a:rPr>
              <a:t>　</a:t>
            </a:r>
            <a:r>
              <a:rPr lang="ja-JP" altLang="en-US" sz="1100" u="sng" dirty="0" smtClean="0">
                <a:solidFill>
                  <a:srgbClr val="0000FF"/>
                </a:solidFill>
                <a:latin typeface="HGS創英角ｺﾞｼｯｸUB" pitchFamily="50" charset="-128"/>
                <a:ea typeface="HGS創英角ｺﾞｼｯｸUB" pitchFamily="50" charset="-128"/>
              </a:rPr>
              <a:t>　　</a:t>
            </a:r>
            <a:endParaRPr kumimoji="1" lang="ja-JP" altLang="en-US" sz="1100" u="sng" dirty="0">
              <a:solidFill>
                <a:srgbClr val="0000FF"/>
              </a:solidFill>
              <a:latin typeface="HGS創英角ｺﾞｼｯｸUB" pitchFamily="50" charset="-128"/>
              <a:ea typeface="HGS創英角ｺﾞｼｯｸUB" pitchFamily="50" charset="-128"/>
            </a:endParaRPr>
          </a:p>
        </p:txBody>
      </p:sp>
      <p:sp>
        <p:nvSpPr>
          <p:cNvPr id="58" name="正方形/長方形 57"/>
          <p:cNvSpPr/>
          <p:nvPr/>
        </p:nvSpPr>
        <p:spPr>
          <a:xfrm>
            <a:off x="8954963" y="6627118"/>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1</a:t>
            </a:r>
          </a:p>
        </p:txBody>
      </p:sp>
      <p:graphicFrame>
        <p:nvGraphicFramePr>
          <p:cNvPr id="63" name="グラフ 62"/>
          <p:cNvGraphicFramePr/>
          <p:nvPr/>
        </p:nvGraphicFramePr>
        <p:xfrm>
          <a:off x="6143636" y="2000240"/>
          <a:ext cx="2915816" cy="3888432"/>
        </p:xfrm>
        <a:graphic>
          <a:graphicData uri="http://schemas.openxmlformats.org/drawingml/2006/chart">
            <c:chart xmlns:c="http://schemas.openxmlformats.org/drawingml/2006/chart" xmlns:r="http://schemas.openxmlformats.org/officeDocument/2006/relationships" r:id="rId4"/>
          </a:graphicData>
        </a:graphic>
      </p:graphicFrame>
      <p:sp>
        <p:nvSpPr>
          <p:cNvPr id="72" name="テキスト ボックス 71"/>
          <p:cNvSpPr txBox="1"/>
          <p:nvPr/>
        </p:nvSpPr>
        <p:spPr>
          <a:xfrm>
            <a:off x="7766505" y="5902770"/>
            <a:ext cx="684584" cy="241738"/>
          </a:xfrm>
          <a:prstGeom prst="rect">
            <a:avLst/>
          </a:prstGeom>
          <a:solidFill>
            <a:schemeClr val="bg1"/>
          </a:solidFill>
          <a:ln>
            <a:solidFill>
              <a:schemeClr val="tx2"/>
            </a:solidFill>
            <a:prstDash val="sysDash"/>
          </a:ln>
        </p:spPr>
        <p:txBody>
          <a:bodyPr wrap="square" lIns="0" tIns="10800" rIns="0" bIns="0" rtlCol="0" anchor="ctr" anchorCtr="0">
            <a:spAutoFit/>
          </a:bodyPr>
          <a:lstStyle/>
          <a:p>
            <a:r>
              <a:rPr kumimoji="1" lang="ja-JP" altLang="en-US" sz="700" b="1" dirty="0" smtClean="0">
                <a:latin typeface="メイリオ" pitchFamily="50" charset="-128"/>
                <a:ea typeface="メイリオ" pitchFamily="50" charset="-128"/>
              </a:rPr>
              <a:t>合計特殊出生率</a:t>
            </a:r>
            <a:endParaRPr kumimoji="1" lang="en-US" altLang="ja-JP" sz="700" b="1" dirty="0" smtClean="0">
              <a:latin typeface="メイリオ" pitchFamily="50" charset="-128"/>
              <a:ea typeface="メイリオ" pitchFamily="50" charset="-128"/>
            </a:endParaRPr>
          </a:p>
          <a:p>
            <a:r>
              <a:rPr kumimoji="1" lang="en-US" altLang="ja-JP" sz="800" b="1" dirty="0" smtClean="0">
                <a:latin typeface="メイリオ" pitchFamily="50" charset="-128"/>
                <a:ea typeface="メイリオ" pitchFamily="50" charset="-128"/>
              </a:rPr>
              <a:t>1.35</a:t>
            </a:r>
            <a:r>
              <a:rPr kumimoji="1" lang="ja-JP" altLang="en-US" sz="600" b="1" dirty="0" smtClean="0">
                <a:latin typeface="メイリオ" pitchFamily="50" charset="-128"/>
                <a:ea typeface="メイリオ" pitchFamily="50" charset="-128"/>
              </a:rPr>
              <a:t>のケース</a:t>
            </a:r>
            <a:endParaRPr kumimoji="1" lang="ja-JP" altLang="en-US" sz="600" b="1" dirty="0">
              <a:latin typeface="メイリオ" pitchFamily="50" charset="-128"/>
              <a:ea typeface="メイリオ" pitchFamily="50" charset="-128"/>
            </a:endParaRPr>
          </a:p>
        </p:txBody>
      </p:sp>
      <p:sp>
        <p:nvSpPr>
          <p:cNvPr id="56" name="テキスト ボックス 55"/>
          <p:cNvSpPr txBox="1"/>
          <p:nvPr/>
        </p:nvSpPr>
        <p:spPr>
          <a:xfrm>
            <a:off x="7236296" y="5295755"/>
            <a:ext cx="656009" cy="241738"/>
          </a:xfrm>
          <a:prstGeom prst="rect">
            <a:avLst/>
          </a:prstGeom>
          <a:solidFill>
            <a:schemeClr val="bg1"/>
          </a:solidFill>
          <a:ln>
            <a:solidFill>
              <a:schemeClr val="tx2"/>
            </a:solidFill>
            <a:prstDash val="sysDash"/>
          </a:ln>
        </p:spPr>
        <p:txBody>
          <a:bodyPr wrap="square" lIns="0" tIns="10800" rIns="0" bIns="0" rtlCol="0" anchor="ctr" anchorCtr="0">
            <a:spAutoFit/>
          </a:bodyPr>
          <a:lstStyle/>
          <a:p>
            <a:r>
              <a:rPr kumimoji="1" lang="ja-JP" altLang="en-US" sz="700" b="1" dirty="0" smtClean="0">
                <a:latin typeface="メイリオ" pitchFamily="50" charset="-128"/>
                <a:ea typeface="メイリオ" pitchFamily="50" charset="-128"/>
              </a:rPr>
              <a:t>合計特殊出生率</a:t>
            </a:r>
            <a:endParaRPr kumimoji="1" lang="en-US" altLang="ja-JP" sz="700" b="1" dirty="0" smtClean="0">
              <a:latin typeface="メイリオ" pitchFamily="50" charset="-128"/>
              <a:ea typeface="メイリオ" pitchFamily="50" charset="-128"/>
            </a:endParaRPr>
          </a:p>
          <a:p>
            <a:r>
              <a:rPr kumimoji="1" lang="en-US" altLang="ja-JP" sz="800" b="1" dirty="0" smtClean="0">
                <a:latin typeface="メイリオ" pitchFamily="50" charset="-128"/>
                <a:ea typeface="メイリオ" pitchFamily="50" charset="-128"/>
              </a:rPr>
              <a:t>1.60</a:t>
            </a:r>
            <a:r>
              <a:rPr lang="ja-JP" altLang="en-US" sz="600" b="1" dirty="0" smtClean="0">
                <a:latin typeface="メイリオ" pitchFamily="50" charset="-128"/>
                <a:ea typeface="メイリオ" pitchFamily="50" charset="-128"/>
              </a:rPr>
              <a:t>のケース</a:t>
            </a:r>
            <a:endParaRPr kumimoji="1" lang="ja-JP" altLang="en-US" sz="600" b="1" dirty="0">
              <a:latin typeface="メイリオ" pitchFamily="50" charset="-128"/>
              <a:ea typeface="メイリオ" pitchFamily="50" charset="-128"/>
            </a:endParaRPr>
          </a:p>
        </p:txBody>
      </p:sp>
      <p:cxnSp>
        <p:nvCxnSpPr>
          <p:cNvPr id="71" name="直線矢印コネクタ 70"/>
          <p:cNvCxnSpPr/>
          <p:nvPr/>
        </p:nvCxnSpPr>
        <p:spPr>
          <a:xfrm flipV="1">
            <a:off x="7812360" y="5157192"/>
            <a:ext cx="496119" cy="1440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 name="角丸四角形 74"/>
          <p:cNvSpPr/>
          <p:nvPr/>
        </p:nvSpPr>
        <p:spPr>
          <a:xfrm>
            <a:off x="6937151" y="2276872"/>
            <a:ext cx="2339752" cy="1728191"/>
          </a:xfrm>
          <a:prstGeom prst="roundRect">
            <a:avLst>
              <a:gd name="adj" fmla="val 1225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b="1" dirty="0" smtClean="0">
                <a:solidFill>
                  <a:srgbClr val="0000FF"/>
                </a:solidFill>
                <a:latin typeface="メイリオ" pitchFamily="50" charset="-128"/>
                <a:ea typeface="メイリオ" pitchFamily="50" charset="-128"/>
                <a:cs typeface="メイリオ" pitchFamily="50" charset="-128"/>
              </a:rPr>
              <a:t>◆出生高位で推移しても、現状の</a:t>
            </a:r>
            <a:r>
              <a:rPr lang="en-US" altLang="ja-JP" sz="800" b="1" dirty="0" smtClean="0">
                <a:solidFill>
                  <a:srgbClr val="0000FF"/>
                </a:solidFill>
                <a:latin typeface="メイリオ" pitchFamily="50" charset="-128"/>
                <a:ea typeface="メイリオ" pitchFamily="50" charset="-128"/>
                <a:cs typeface="メイリオ" pitchFamily="50" charset="-128"/>
              </a:rPr>
              <a:t>2.8</a:t>
            </a:r>
            <a:r>
              <a:rPr lang="ja-JP" altLang="en-US" sz="800" b="1" dirty="0" smtClean="0">
                <a:solidFill>
                  <a:srgbClr val="0000FF"/>
                </a:solidFill>
                <a:latin typeface="メイリオ" pitchFamily="50" charset="-128"/>
                <a:ea typeface="メイリオ" pitchFamily="50" charset="-128"/>
                <a:cs typeface="メイリオ" pitchFamily="50" charset="-128"/>
              </a:rPr>
              <a:t>人が、</a:t>
            </a:r>
            <a:endParaRPr lang="en-US" altLang="ja-JP" sz="800" b="1" dirty="0" smtClean="0">
              <a:solidFill>
                <a:srgbClr val="0000FF"/>
              </a:solidFill>
              <a:latin typeface="メイリオ" pitchFamily="50" charset="-128"/>
              <a:ea typeface="メイリオ" pitchFamily="50" charset="-128"/>
              <a:cs typeface="メイリオ" pitchFamily="50" charset="-128"/>
            </a:endParaRPr>
          </a:p>
          <a:p>
            <a:r>
              <a:rPr lang="ja-JP" altLang="en-US" sz="800" b="1" dirty="0" smtClean="0">
                <a:solidFill>
                  <a:srgbClr val="0000FF"/>
                </a:solidFill>
                <a:latin typeface="メイリオ" pitchFamily="50" charset="-128"/>
                <a:ea typeface="メイリオ" pitchFamily="50" charset="-128"/>
                <a:cs typeface="メイリオ" pitchFamily="50" charset="-128"/>
              </a:rPr>
              <a:t>　</a:t>
            </a:r>
            <a:r>
              <a:rPr lang="en-US" altLang="ja-JP" sz="800" dirty="0" smtClean="0">
                <a:solidFill>
                  <a:srgbClr val="0000FF"/>
                </a:solidFill>
                <a:latin typeface="メイリオ" pitchFamily="50" charset="-128"/>
                <a:ea typeface="メイリオ" pitchFamily="50" charset="-128"/>
                <a:cs typeface="メイリオ" pitchFamily="50" charset="-128"/>
              </a:rPr>
              <a:t>10</a:t>
            </a:r>
            <a:r>
              <a:rPr lang="ja-JP" altLang="en-US" sz="800" dirty="0" smtClean="0">
                <a:solidFill>
                  <a:srgbClr val="0000FF"/>
                </a:solidFill>
                <a:latin typeface="メイリオ" pitchFamily="50" charset="-128"/>
                <a:ea typeface="メイリオ" pitchFamily="50" charset="-128"/>
                <a:cs typeface="メイリオ" pitchFamily="50" charset="-128"/>
              </a:rPr>
              <a:t>年後に</a:t>
            </a:r>
            <a:r>
              <a:rPr lang="en-US" altLang="ja-JP" sz="800" dirty="0" smtClean="0">
                <a:solidFill>
                  <a:srgbClr val="0000FF"/>
                </a:solidFill>
                <a:latin typeface="メイリオ" pitchFamily="50" charset="-128"/>
                <a:ea typeface="メイリオ" pitchFamily="50" charset="-128"/>
                <a:cs typeface="メイリオ" pitchFamily="50" charset="-128"/>
              </a:rPr>
              <a:t>2</a:t>
            </a:r>
            <a:r>
              <a:rPr lang="ja-JP" altLang="en-US" sz="800" dirty="0" smtClean="0">
                <a:solidFill>
                  <a:srgbClr val="0000FF"/>
                </a:solidFill>
                <a:latin typeface="メイリオ" pitchFamily="50" charset="-128"/>
                <a:ea typeface="メイリオ" pitchFamily="50" charset="-128"/>
                <a:cs typeface="メイリオ" pitchFamily="50" charset="-128"/>
              </a:rPr>
              <a:t>人、</a:t>
            </a:r>
            <a:r>
              <a:rPr lang="en-US" altLang="ja-JP" sz="800" b="1" dirty="0" smtClean="0">
                <a:solidFill>
                  <a:srgbClr val="0000FF"/>
                </a:solidFill>
                <a:latin typeface="メイリオ" pitchFamily="50" charset="-128"/>
                <a:ea typeface="メイリオ" pitchFamily="50" charset="-128"/>
                <a:cs typeface="メイリオ" pitchFamily="50" charset="-128"/>
              </a:rPr>
              <a:t>20</a:t>
            </a:r>
            <a:r>
              <a:rPr lang="ja-JP" altLang="en-US" sz="800" b="1" dirty="0" smtClean="0">
                <a:solidFill>
                  <a:srgbClr val="0000FF"/>
                </a:solidFill>
                <a:latin typeface="メイリオ" pitchFamily="50" charset="-128"/>
                <a:ea typeface="メイリオ" pitchFamily="50" charset="-128"/>
                <a:cs typeface="メイリオ" pitchFamily="50" charset="-128"/>
              </a:rPr>
              <a:t>年後には</a:t>
            </a:r>
            <a:r>
              <a:rPr lang="en-US" altLang="ja-JP" sz="800" b="1" dirty="0" smtClean="0">
                <a:solidFill>
                  <a:srgbClr val="0000FF"/>
                </a:solidFill>
                <a:latin typeface="メイリオ" pitchFamily="50" charset="-128"/>
                <a:ea typeface="メイリオ" pitchFamily="50" charset="-128"/>
                <a:cs typeface="メイリオ" pitchFamily="50" charset="-128"/>
              </a:rPr>
              <a:t>1.8</a:t>
            </a:r>
            <a:r>
              <a:rPr lang="ja-JP" altLang="en-US" sz="800" b="1" dirty="0" smtClean="0">
                <a:solidFill>
                  <a:srgbClr val="0000FF"/>
                </a:solidFill>
                <a:latin typeface="メイリオ" pitchFamily="50" charset="-128"/>
                <a:ea typeface="メイリオ" pitchFamily="50" charset="-128"/>
                <a:cs typeface="メイリオ" pitchFamily="50" charset="-128"/>
              </a:rPr>
              <a:t>人と</a:t>
            </a:r>
            <a:r>
              <a:rPr lang="ja-JP" altLang="en-US" sz="800" b="1" u="sng" dirty="0" smtClean="0">
                <a:solidFill>
                  <a:srgbClr val="0000FF"/>
                </a:solidFill>
                <a:latin typeface="メイリオ" pitchFamily="50" charset="-128"/>
                <a:ea typeface="メイリオ" pitchFamily="50" charset="-128"/>
                <a:cs typeface="メイリオ" pitchFamily="50" charset="-128"/>
              </a:rPr>
              <a:t>減少</a:t>
            </a:r>
            <a:endParaRPr lang="en-US" altLang="ja-JP" sz="800" b="1" u="sng" dirty="0" smtClean="0">
              <a:solidFill>
                <a:srgbClr val="0000FF"/>
              </a:solidFill>
              <a:latin typeface="メイリオ" pitchFamily="50" charset="-128"/>
              <a:ea typeface="メイリオ" pitchFamily="50" charset="-128"/>
              <a:cs typeface="メイリオ" pitchFamily="50" charset="-128"/>
            </a:endParaRPr>
          </a:p>
          <a:p>
            <a:r>
              <a:rPr lang="ja-JP" altLang="en-US" sz="800" b="1" dirty="0" smtClean="0">
                <a:solidFill>
                  <a:srgbClr val="0000FF"/>
                </a:solidFill>
                <a:latin typeface="メイリオ" pitchFamily="50" charset="-128"/>
                <a:ea typeface="メイリオ" pitchFamily="50" charset="-128"/>
                <a:cs typeface="メイリオ" pitchFamily="50" charset="-128"/>
              </a:rPr>
              <a:t>　</a:t>
            </a:r>
            <a:r>
              <a:rPr lang="ja-JP" altLang="en-US" sz="800" b="1" u="sng" dirty="0" smtClean="0">
                <a:solidFill>
                  <a:srgbClr val="0000FF"/>
                </a:solidFill>
                <a:latin typeface="メイリオ" pitchFamily="50" charset="-128"/>
                <a:ea typeface="メイリオ" pitchFamily="50" charset="-128"/>
                <a:cs typeface="メイリオ" pitchFamily="50" charset="-128"/>
              </a:rPr>
              <a:t>する状況は変えられない</a:t>
            </a:r>
            <a:endParaRPr lang="en-US" altLang="ja-JP" sz="800" b="1" u="sng" dirty="0" smtClean="0">
              <a:solidFill>
                <a:srgbClr val="0000FF"/>
              </a:solidFill>
              <a:latin typeface="メイリオ" pitchFamily="50" charset="-128"/>
              <a:ea typeface="メイリオ" pitchFamily="50" charset="-128"/>
              <a:cs typeface="メイリオ" pitchFamily="50" charset="-128"/>
            </a:endParaRPr>
          </a:p>
          <a:p>
            <a:pPr>
              <a:lnSpc>
                <a:spcPts val="300"/>
              </a:lnSpc>
            </a:pPr>
            <a:endParaRPr lang="en-US" altLang="ja-JP" sz="800" b="1" u="sng" dirty="0" smtClean="0">
              <a:solidFill>
                <a:srgbClr val="0000FF"/>
              </a:solidFill>
              <a:latin typeface="メイリオ" pitchFamily="50" charset="-128"/>
              <a:ea typeface="メイリオ" pitchFamily="50" charset="-128"/>
              <a:cs typeface="メイリオ" pitchFamily="50" charset="-128"/>
            </a:endParaRPr>
          </a:p>
          <a:p>
            <a:pPr>
              <a:lnSpc>
                <a:spcPts val="300"/>
              </a:lnSpc>
            </a:pPr>
            <a:endParaRPr lang="en-US" altLang="ja-JP" sz="800" b="1" u="sng" dirty="0" smtClean="0">
              <a:solidFill>
                <a:srgbClr val="0000FF"/>
              </a:solidFill>
              <a:latin typeface="メイリオ" pitchFamily="50" charset="-128"/>
              <a:ea typeface="メイリオ" pitchFamily="50" charset="-128"/>
              <a:cs typeface="メイリオ" pitchFamily="50" charset="-128"/>
            </a:endParaRPr>
          </a:p>
          <a:p>
            <a:r>
              <a:rPr kumimoji="1" lang="ja-JP" altLang="en-US" sz="800" dirty="0" smtClean="0">
                <a:solidFill>
                  <a:srgbClr val="0000FF"/>
                </a:solidFill>
                <a:latin typeface="メイリオ" pitchFamily="50" charset="-128"/>
                <a:ea typeface="メイリオ" pitchFamily="50" charset="-128"/>
                <a:cs typeface="メイリオ" pitchFamily="50" charset="-128"/>
              </a:rPr>
              <a:t>◆</a:t>
            </a:r>
            <a:r>
              <a:rPr lang="ja-JP" altLang="en-US" sz="800" dirty="0" smtClean="0">
                <a:solidFill>
                  <a:srgbClr val="0000FF"/>
                </a:solidFill>
                <a:latin typeface="メイリオ" pitchFamily="50" charset="-128"/>
                <a:ea typeface="メイリオ" pitchFamily="50" charset="-128"/>
                <a:cs typeface="メイリオ" pitchFamily="50" charset="-128"/>
              </a:rPr>
              <a:t>また</a:t>
            </a:r>
            <a:r>
              <a:rPr lang="en-US" altLang="ja-JP" sz="800" dirty="0" smtClean="0">
                <a:solidFill>
                  <a:srgbClr val="0000FF"/>
                </a:solidFill>
                <a:latin typeface="メイリオ" pitchFamily="50" charset="-128"/>
                <a:ea typeface="メイリオ" pitchFamily="50" charset="-128"/>
                <a:cs typeface="メイリオ" pitchFamily="50" charset="-128"/>
              </a:rPr>
              <a:t>,</a:t>
            </a:r>
            <a:r>
              <a:rPr kumimoji="1" lang="en-US" altLang="ja-JP" sz="800" dirty="0" smtClean="0">
                <a:solidFill>
                  <a:srgbClr val="0000FF"/>
                </a:solidFill>
                <a:latin typeface="メイリオ" pitchFamily="50" charset="-128"/>
                <a:ea typeface="メイリオ" pitchFamily="50" charset="-128"/>
                <a:cs typeface="メイリオ" pitchFamily="50" charset="-128"/>
              </a:rPr>
              <a:t>50</a:t>
            </a:r>
            <a:r>
              <a:rPr kumimoji="1" lang="ja-JP" altLang="en-US" sz="800" dirty="0" smtClean="0">
                <a:solidFill>
                  <a:srgbClr val="0000FF"/>
                </a:solidFill>
                <a:latin typeface="メイリオ" pitchFamily="50" charset="-128"/>
                <a:ea typeface="メイリオ" pitchFamily="50" charset="-128"/>
                <a:cs typeface="メイリオ" pitchFamily="50" charset="-128"/>
              </a:rPr>
              <a:t>年後は</a:t>
            </a:r>
            <a:r>
              <a:rPr kumimoji="1" lang="en-US" altLang="ja-JP" sz="800" dirty="0" smtClean="0">
                <a:solidFill>
                  <a:srgbClr val="0000FF"/>
                </a:solidFill>
                <a:latin typeface="メイリオ" pitchFamily="50" charset="-128"/>
                <a:ea typeface="メイリオ" pitchFamily="50" charset="-128"/>
                <a:cs typeface="メイリオ" pitchFamily="50" charset="-128"/>
              </a:rPr>
              <a:t>1.3</a:t>
            </a:r>
            <a:r>
              <a:rPr lang="ja-JP" altLang="en-US" sz="800" dirty="0" smtClean="0">
                <a:solidFill>
                  <a:srgbClr val="0000FF"/>
                </a:solidFill>
                <a:latin typeface="メイリオ" pitchFamily="50" charset="-128"/>
                <a:ea typeface="メイリオ" pitchFamily="50" charset="-128"/>
                <a:cs typeface="メイリオ" pitchFamily="50" charset="-128"/>
              </a:rPr>
              <a:t>～</a:t>
            </a:r>
            <a:r>
              <a:rPr lang="en-US" altLang="ja-JP" sz="800" dirty="0" smtClean="0">
                <a:solidFill>
                  <a:srgbClr val="0000FF"/>
                </a:solidFill>
                <a:latin typeface="メイリオ" pitchFamily="50" charset="-128"/>
                <a:ea typeface="メイリオ" pitchFamily="50" charset="-128"/>
                <a:cs typeface="メイリオ" pitchFamily="50" charset="-128"/>
              </a:rPr>
              <a:t>1.4</a:t>
            </a:r>
            <a:r>
              <a:rPr lang="ja-JP" altLang="en-US" sz="800" dirty="0" smtClean="0">
                <a:solidFill>
                  <a:srgbClr val="0000FF"/>
                </a:solidFill>
                <a:latin typeface="メイリオ" pitchFamily="50" charset="-128"/>
                <a:ea typeface="メイリオ" pitchFamily="50" charset="-128"/>
                <a:cs typeface="メイリオ" pitchFamily="50" charset="-128"/>
              </a:rPr>
              <a:t>人で高齢者を支え</a:t>
            </a:r>
            <a:endParaRPr lang="en-US" altLang="ja-JP" sz="800" dirty="0" smtClean="0">
              <a:solidFill>
                <a:srgbClr val="0000FF"/>
              </a:solidFill>
              <a:latin typeface="メイリオ" pitchFamily="50" charset="-128"/>
              <a:ea typeface="メイリオ" pitchFamily="50" charset="-128"/>
              <a:cs typeface="メイリオ" pitchFamily="50" charset="-128"/>
            </a:endParaRPr>
          </a:p>
          <a:p>
            <a:r>
              <a:rPr lang="ja-JP" altLang="en-US" sz="800" dirty="0" smtClean="0">
                <a:solidFill>
                  <a:srgbClr val="0000FF"/>
                </a:solidFill>
                <a:latin typeface="メイリオ" pitchFamily="50" charset="-128"/>
                <a:ea typeface="メイリオ" pitchFamily="50" charset="-128"/>
                <a:cs typeface="メイリオ" pitchFamily="50" charset="-128"/>
              </a:rPr>
              <a:t>　</a:t>
            </a:r>
            <a:r>
              <a:rPr lang="ja-JP" altLang="en-US" sz="800" dirty="0" err="1" smtClean="0">
                <a:solidFill>
                  <a:srgbClr val="0000FF"/>
                </a:solidFill>
                <a:latin typeface="メイリオ" pitchFamily="50" charset="-128"/>
                <a:ea typeface="メイリオ" pitchFamily="50" charset="-128"/>
                <a:cs typeface="メイリオ" pitchFamily="50" charset="-128"/>
              </a:rPr>
              <a:t>ざるを</a:t>
            </a:r>
            <a:r>
              <a:rPr lang="ja-JP" altLang="en-US" sz="800" dirty="0" smtClean="0">
                <a:solidFill>
                  <a:srgbClr val="0000FF"/>
                </a:solidFill>
                <a:latin typeface="メイリオ" pitchFamily="50" charset="-128"/>
                <a:ea typeface="メイリオ" pitchFamily="50" charset="-128"/>
                <a:cs typeface="メイリオ" pitchFamily="50" charset="-128"/>
              </a:rPr>
              <a:t>得ず、引き続き</a:t>
            </a:r>
            <a:r>
              <a:rPr lang="ja-JP" altLang="en-US" sz="800" b="1" u="sng" dirty="0" smtClean="0">
                <a:solidFill>
                  <a:srgbClr val="0000FF"/>
                </a:solidFill>
                <a:latin typeface="メイリオ" pitchFamily="50" charset="-128"/>
                <a:ea typeface="メイリオ" pitchFamily="50" charset="-128"/>
                <a:cs typeface="メイリオ" pitchFamily="50" charset="-128"/>
              </a:rPr>
              <a:t>厳しい状況</a:t>
            </a:r>
            <a:endParaRPr lang="en-US" altLang="ja-JP" sz="800" b="1" u="sng" dirty="0" smtClean="0">
              <a:solidFill>
                <a:srgbClr val="0000FF"/>
              </a:solidFill>
              <a:latin typeface="メイリオ" pitchFamily="50" charset="-128"/>
              <a:ea typeface="メイリオ" pitchFamily="50" charset="-128"/>
              <a:cs typeface="メイリオ" pitchFamily="50" charset="-128"/>
            </a:endParaRPr>
          </a:p>
          <a:p>
            <a:endParaRPr lang="en-US" altLang="ja-JP" sz="800" b="1" u="sng" dirty="0" smtClean="0">
              <a:solidFill>
                <a:srgbClr val="0000FF"/>
              </a:solidFill>
              <a:latin typeface="メイリオ" pitchFamily="50" charset="-128"/>
              <a:ea typeface="メイリオ" pitchFamily="50" charset="-128"/>
              <a:cs typeface="メイリオ" pitchFamily="50" charset="-128"/>
            </a:endParaRPr>
          </a:p>
          <a:p>
            <a:endParaRPr lang="en-US" altLang="ja-JP" sz="800" b="1" u="sng" dirty="0" smtClean="0">
              <a:solidFill>
                <a:srgbClr val="0000FF"/>
              </a:solidFill>
              <a:latin typeface="メイリオ" pitchFamily="50" charset="-128"/>
              <a:ea typeface="メイリオ" pitchFamily="50" charset="-128"/>
              <a:cs typeface="メイリオ" pitchFamily="50" charset="-128"/>
            </a:endParaRPr>
          </a:p>
          <a:p>
            <a:endParaRPr lang="en-US" altLang="ja-JP" sz="800" b="1" u="sng" dirty="0" smtClean="0">
              <a:solidFill>
                <a:srgbClr val="0000FF"/>
              </a:solidFill>
              <a:latin typeface="メイリオ" pitchFamily="50" charset="-128"/>
              <a:ea typeface="メイリオ" pitchFamily="50" charset="-128"/>
              <a:cs typeface="メイリオ" pitchFamily="50" charset="-128"/>
            </a:endParaRPr>
          </a:p>
          <a:p>
            <a:r>
              <a:rPr lang="ja-JP" altLang="en-US" sz="800" b="1" dirty="0" smtClean="0">
                <a:solidFill>
                  <a:srgbClr val="0000FF"/>
                </a:solidFill>
                <a:latin typeface="メイリオ" pitchFamily="50" charset="-128"/>
                <a:ea typeface="メイリオ" pitchFamily="50" charset="-128"/>
                <a:cs typeface="メイリオ" pitchFamily="50" charset="-128"/>
              </a:rPr>
              <a:t>◆状況を好転させるには、合計特殊出生率</a:t>
            </a:r>
            <a:endParaRPr lang="en-US" altLang="ja-JP" sz="800" b="1" dirty="0" smtClean="0">
              <a:solidFill>
                <a:srgbClr val="0000FF"/>
              </a:solidFill>
              <a:latin typeface="メイリオ" pitchFamily="50" charset="-128"/>
              <a:ea typeface="メイリオ" pitchFamily="50" charset="-128"/>
              <a:cs typeface="メイリオ" pitchFamily="50" charset="-128"/>
            </a:endParaRPr>
          </a:p>
          <a:p>
            <a:r>
              <a:rPr lang="ja-JP" altLang="en-US" sz="800" b="1" dirty="0" smtClean="0">
                <a:solidFill>
                  <a:srgbClr val="0000FF"/>
                </a:solidFill>
                <a:latin typeface="メイリオ" pitchFamily="50" charset="-128"/>
                <a:ea typeface="メイリオ" pitchFamily="50" charset="-128"/>
                <a:cs typeface="メイリオ" pitchFamily="50" charset="-128"/>
              </a:rPr>
              <a:t>　</a:t>
            </a:r>
            <a:r>
              <a:rPr lang="en-US" altLang="ja-JP" sz="800" b="1" dirty="0" smtClean="0">
                <a:solidFill>
                  <a:srgbClr val="0000FF"/>
                </a:solidFill>
                <a:latin typeface="メイリオ" pitchFamily="50" charset="-128"/>
                <a:ea typeface="メイリオ" pitchFamily="50" charset="-128"/>
                <a:cs typeface="メイリオ" pitchFamily="50" charset="-128"/>
              </a:rPr>
              <a:t>2.0</a:t>
            </a:r>
            <a:r>
              <a:rPr lang="ja-JP" altLang="en-US" sz="800" b="1" dirty="0" smtClean="0">
                <a:solidFill>
                  <a:srgbClr val="0000FF"/>
                </a:solidFill>
                <a:latin typeface="メイリオ" pitchFamily="50" charset="-128"/>
                <a:ea typeface="メイリオ" pitchFamily="50" charset="-128"/>
                <a:cs typeface="メイリオ" pitchFamily="50" charset="-128"/>
              </a:rPr>
              <a:t>以上を目標に掲げる必要！</a:t>
            </a:r>
            <a:endParaRPr kumimoji="1" lang="ja-JP" altLang="en-US" sz="800" b="1" dirty="0">
              <a:solidFill>
                <a:srgbClr val="0000FF"/>
              </a:solidFill>
              <a:latin typeface="メイリオ" pitchFamily="50" charset="-128"/>
              <a:ea typeface="メイリオ" pitchFamily="50" charset="-128"/>
              <a:cs typeface="メイリオ" pitchFamily="50" charset="-128"/>
            </a:endParaRPr>
          </a:p>
        </p:txBody>
      </p:sp>
      <p:sp>
        <p:nvSpPr>
          <p:cNvPr id="77" name="角丸四角形 76"/>
          <p:cNvSpPr/>
          <p:nvPr/>
        </p:nvSpPr>
        <p:spPr>
          <a:xfrm>
            <a:off x="7020272" y="3214117"/>
            <a:ext cx="2104678" cy="288032"/>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t>・例えば単純試算では、１人あたりの老齢基礎年金負担は約</a:t>
            </a:r>
            <a:r>
              <a:rPr lang="en-US" altLang="ja-JP" sz="800" dirty="0" smtClean="0"/>
              <a:t>28</a:t>
            </a:r>
            <a:r>
              <a:rPr lang="ja-JP" altLang="en-US" sz="800" dirty="0" smtClean="0"/>
              <a:t>万→</a:t>
            </a:r>
            <a:r>
              <a:rPr lang="en-US" altLang="ja-JP" sz="800" dirty="0" smtClean="0"/>
              <a:t>58</a:t>
            </a:r>
            <a:r>
              <a:rPr lang="ja-JP" altLang="en-US" sz="800" dirty="0" smtClean="0"/>
              <a:t>万と、２倍以上に！</a:t>
            </a:r>
            <a:endParaRPr lang="ja-JP" sz="800" dirty="0"/>
          </a:p>
        </p:txBody>
      </p:sp>
      <p:sp>
        <p:nvSpPr>
          <p:cNvPr id="45" name="爆発 1 44"/>
          <p:cNvSpPr/>
          <p:nvPr/>
        </p:nvSpPr>
        <p:spPr>
          <a:xfrm>
            <a:off x="5643570" y="3286124"/>
            <a:ext cx="1143008" cy="714380"/>
          </a:xfrm>
          <a:prstGeom prst="irregularSeal1">
            <a:avLst/>
          </a:prstGeom>
          <a:solidFill>
            <a:srgbClr val="17E33E"/>
          </a:solidFill>
          <a:ln>
            <a:noFill/>
          </a:ln>
          <a:effectLst>
            <a:glow rad="101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75"/>
          <p:cNvSpPr txBox="1"/>
          <p:nvPr/>
        </p:nvSpPr>
        <p:spPr>
          <a:xfrm>
            <a:off x="5643570" y="3500438"/>
            <a:ext cx="1160108"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900" b="1" dirty="0" smtClean="0">
                <a:solidFill>
                  <a:srgbClr val="0000FF"/>
                </a:solidFill>
                <a:latin typeface="メイリオ" pitchFamily="50" charset="-128"/>
                <a:ea typeface="メイリオ" pitchFamily="50" charset="-128"/>
                <a:cs typeface="メイリオ" pitchFamily="50" charset="-128"/>
              </a:rPr>
              <a:t>◆</a:t>
            </a:r>
            <a:r>
              <a:rPr lang="ja-JP" altLang="en-US" sz="900" b="1" dirty="0" smtClean="0">
                <a:solidFill>
                  <a:srgbClr val="0000FF"/>
                </a:solidFill>
                <a:latin typeface="メイリオ" pitchFamily="50" charset="-128"/>
                <a:ea typeface="メイリオ" pitchFamily="50" charset="-128"/>
                <a:cs typeface="メイリオ" pitchFamily="50" charset="-128"/>
              </a:rPr>
              <a:t>高位推計でも、</a:t>
            </a:r>
            <a:endParaRPr kumimoji="1" lang="en-US" altLang="ja-JP" sz="900" b="1" dirty="0" smtClean="0">
              <a:solidFill>
                <a:srgbClr val="0000FF"/>
              </a:solidFill>
              <a:latin typeface="メイリオ" pitchFamily="50" charset="-128"/>
              <a:ea typeface="メイリオ" pitchFamily="50" charset="-128"/>
              <a:cs typeface="メイリオ" pitchFamily="50" charset="-128"/>
            </a:endParaRPr>
          </a:p>
          <a:p>
            <a:r>
              <a:rPr lang="ja-JP" altLang="en-US" sz="900" b="1" dirty="0" smtClean="0">
                <a:solidFill>
                  <a:srgbClr val="0000FF"/>
                </a:solidFill>
                <a:latin typeface="メイリオ" pitchFamily="50" charset="-128"/>
                <a:ea typeface="メイリオ" pitchFamily="50" charset="-128"/>
                <a:cs typeface="メイリオ" pitchFamily="50" charset="-128"/>
              </a:rPr>
              <a:t>　まだまだ大変！</a:t>
            </a:r>
            <a:endParaRPr kumimoji="1" lang="ja-JP" altLang="en-US" sz="900" b="1" dirty="0">
              <a:solidFill>
                <a:srgbClr val="0000FF"/>
              </a:solidFill>
              <a:latin typeface="メイリオ" pitchFamily="50" charset="-128"/>
              <a:ea typeface="メイリオ" pitchFamily="50" charset="-128"/>
              <a:cs typeface="メイリオ" pitchFamily="50" charset="-128"/>
            </a:endParaRPr>
          </a:p>
        </p:txBody>
      </p:sp>
      <p:cxnSp>
        <p:nvCxnSpPr>
          <p:cNvPr id="53" name="直線コネクタ 52"/>
          <p:cNvCxnSpPr/>
          <p:nvPr/>
        </p:nvCxnSpPr>
        <p:spPr>
          <a:xfrm>
            <a:off x="6084168" y="4293096"/>
            <a:ext cx="3059832" cy="0"/>
          </a:xfrm>
          <a:prstGeom prst="line">
            <a:avLst/>
          </a:prstGeom>
          <a:ln w="158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1" name="角丸四角形 50"/>
          <p:cNvSpPr/>
          <p:nvPr/>
        </p:nvSpPr>
        <p:spPr>
          <a:xfrm>
            <a:off x="251520" y="5805264"/>
            <a:ext cx="3240360" cy="504056"/>
          </a:xfrm>
          <a:prstGeom prst="roundRect">
            <a:avLst/>
          </a:prstGeom>
        </p:spPr>
        <p:style>
          <a:lnRef idx="0">
            <a:schemeClr val="accent6"/>
          </a:lnRef>
          <a:fillRef idx="3">
            <a:schemeClr val="accent6"/>
          </a:fillRef>
          <a:effectRef idx="3">
            <a:schemeClr val="accent6"/>
          </a:effectRef>
          <a:fontRef idx="minor">
            <a:schemeClr val="lt1"/>
          </a:fontRef>
        </p:style>
        <p:txBody>
          <a:bodyPr tIns="180000" rtlCol="0" anchor="ctr"/>
          <a:lstStyle/>
          <a:p>
            <a:r>
              <a:rPr lang="ja-JP" altLang="en-US" sz="1200" dirty="0" smtClean="0">
                <a:solidFill>
                  <a:srgbClr val="0000FF"/>
                </a:solidFill>
                <a:latin typeface="HGP創英角ｺﾞｼｯｸUB" pitchFamily="50" charset="-128"/>
                <a:ea typeface="HGP創英角ｺﾞｼｯｸUB" pitchFamily="50" charset="-128"/>
              </a:rPr>
              <a:t>生産年齢人口の減少に伴う経済活動の縮みと</a:t>
            </a:r>
            <a:endParaRPr lang="en-US" altLang="ja-JP" sz="1200" dirty="0" smtClean="0">
              <a:solidFill>
                <a:srgbClr val="0000FF"/>
              </a:solidFill>
              <a:latin typeface="HGP創英角ｺﾞｼｯｸUB" pitchFamily="50" charset="-128"/>
              <a:ea typeface="HGP創英角ｺﾞｼｯｸUB" pitchFamily="50" charset="-128"/>
            </a:endParaRPr>
          </a:p>
          <a:p>
            <a:r>
              <a:rPr lang="ja-JP" altLang="en-US" sz="1200" dirty="0" smtClean="0">
                <a:solidFill>
                  <a:srgbClr val="0000FF"/>
                </a:solidFill>
                <a:latin typeface="HGP創英角ｺﾞｼｯｸUB" pitchFamily="50" charset="-128"/>
                <a:ea typeface="HGP創英角ｺﾞｼｯｸUB" pitchFamily="50" charset="-128"/>
              </a:rPr>
              <a:t>高齢者人口の増加に伴う社会保障負担の増大</a:t>
            </a:r>
            <a:endParaRPr lang="en-US" altLang="ja-JP" sz="1200" b="1" dirty="0" smtClean="0">
              <a:solidFill>
                <a:schemeClr val="tx1"/>
              </a:solidFill>
              <a:latin typeface="HGP創英角ｺﾞｼｯｸUB" pitchFamily="50" charset="-128"/>
              <a:ea typeface="HGP創英角ｺﾞｼｯｸUB" pitchFamily="50" charset="-128"/>
            </a:endParaRPr>
          </a:p>
          <a:p>
            <a:pPr algn="ctr"/>
            <a:endParaRPr kumimoji="1" lang="ja-JP" altLang="en-US" sz="1200" dirty="0"/>
          </a:p>
        </p:txBody>
      </p:sp>
      <p:sp>
        <p:nvSpPr>
          <p:cNvPr id="54" name="角丸四角形 53"/>
          <p:cNvSpPr/>
          <p:nvPr/>
        </p:nvSpPr>
        <p:spPr>
          <a:xfrm>
            <a:off x="3635896" y="5805264"/>
            <a:ext cx="1656184" cy="504056"/>
          </a:xfrm>
          <a:prstGeom prst="roundRect">
            <a:avLst/>
          </a:prstGeom>
        </p:spPr>
        <p:style>
          <a:lnRef idx="0">
            <a:schemeClr val="accent6"/>
          </a:lnRef>
          <a:fillRef idx="3">
            <a:schemeClr val="accent6"/>
          </a:fillRef>
          <a:effectRef idx="3">
            <a:schemeClr val="accent6"/>
          </a:effectRef>
          <a:fontRef idx="minor">
            <a:schemeClr val="lt1"/>
          </a:fontRef>
        </p:style>
        <p:txBody>
          <a:bodyPr tIns="180000" rtlCol="0" anchor="ctr"/>
          <a:lstStyle/>
          <a:p>
            <a:pPr algn="ctr"/>
            <a:r>
              <a:rPr lang="ja-JP" altLang="en-US" sz="1200" b="1" dirty="0" smtClean="0">
                <a:solidFill>
                  <a:srgbClr val="0000FF"/>
                </a:solidFill>
                <a:latin typeface="HGS創英角ｺﾞｼｯｸUB" pitchFamily="50" charset="-128"/>
                <a:ea typeface="HGS創英角ｺﾞｼｯｸUB" pitchFamily="50" charset="-128"/>
              </a:rPr>
              <a:t>活力の低下等による</a:t>
            </a:r>
            <a:endParaRPr lang="en-US" altLang="ja-JP" sz="1200" b="1" dirty="0" smtClean="0">
              <a:solidFill>
                <a:srgbClr val="0000FF"/>
              </a:solidFill>
              <a:latin typeface="HGS創英角ｺﾞｼｯｸUB" pitchFamily="50" charset="-128"/>
              <a:ea typeface="HGS創英角ｺﾞｼｯｸUB" pitchFamily="50" charset="-128"/>
            </a:endParaRPr>
          </a:p>
          <a:p>
            <a:pPr algn="ctr"/>
            <a:r>
              <a:rPr lang="ja-JP" altLang="en-US" sz="1200" b="1" dirty="0" smtClean="0">
                <a:solidFill>
                  <a:srgbClr val="0000FF"/>
                </a:solidFill>
                <a:latin typeface="HGS創英角ｺﾞｼｯｸUB" pitchFamily="50" charset="-128"/>
                <a:ea typeface="HGS創英角ｺﾞｼｯｸUB" pitchFamily="50" charset="-128"/>
              </a:rPr>
              <a:t>国家的な危機の到来</a:t>
            </a:r>
            <a:endParaRPr lang="en-US" altLang="ja-JP" sz="1200" b="1" dirty="0" smtClean="0">
              <a:solidFill>
                <a:srgbClr val="0000FF"/>
              </a:solidFill>
              <a:latin typeface="HGS創英角ｺﾞｼｯｸUB" pitchFamily="50" charset="-128"/>
              <a:ea typeface="HGS創英角ｺﾞｼｯｸUB" pitchFamily="50" charset="-128"/>
              <a:cs typeface="メイリオ" pitchFamily="50" charset="-128"/>
            </a:endParaRPr>
          </a:p>
          <a:p>
            <a:pPr algn="ctr"/>
            <a:endParaRPr kumimoji="1" lang="ja-JP" altLang="en-US" sz="1200" dirty="0"/>
          </a:p>
        </p:txBody>
      </p:sp>
      <p:sp>
        <p:nvSpPr>
          <p:cNvPr id="59" name="右矢印 58"/>
          <p:cNvSpPr/>
          <p:nvPr/>
        </p:nvSpPr>
        <p:spPr>
          <a:xfrm>
            <a:off x="3419872" y="5843364"/>
            <a:ext cx="335657" cy="420901"/>
          </a:xfrm>
          <a:prstGeom prst="rightArrow">
            <a:avLst>
              <a:gd name="adj1" fmla="val 50000"/>
              <a:gd name="adj2" fmla="val 64110"/>
            </a:avLst>
          </a:prstGeom>
          <a:gradFill>
            <a:gsLst>
              <a:gs pos="0">
                <a:srgbClr val="000000"/>
              </a:gs>
              <a:gs pos="39999">
                <a:srgbClr val="0A128C"/>
              </a:gs>
              <a:gs pos="70000">
                <a:srgbClr val="181CC7"/>
              </a:gs>
              <a:gs pos="88000">
                <a:srgbClr val="7005D4"/>
              </a:gs>
              <a:gs pos="57000">
                <a:srgbClr val="A348A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爆発 1 47"/>
          <p:cNvSpPr/>
          <p:nvPr/>
        </p:nvSpPr>
        <p:spPr>
          <a:xfrm rot="10800000">
            <a:off x="5128445" y="5839166"/>
            <a:ext cx="2520279" cy="686177"/>
          </a:xfrm>
          <a:prstGeom prst="irregularSeal1">
            <a:avLst/>
          </a:prstGeom>
          <a:solidFill>
            <a:srgbClr val="FF0000"/>
          </a:soli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5037389" y="5877272"/>
            <a:ext cx="288032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effectLst>
                  <a:outerShdw blurRad="38100" dist="38100" dir="2700000" algn="tl">
                    <a:srgbClr val="000000">
                      <a:alpha val="43137"/>
                    </a:srgbClr>
                  </a:outerShdw>
                </a:effectLst>
                <a:latin typeface="ＭＳ ゴシック" pitchFamily="49" charset="-128"/>
                <a:ea typeface="ＭＳ ゴシック" pitchFamily="49" charset="-128"/>
              </a:rPr>
              <a:t>少子化対策の</a:t>
            </a:r>
            <a:endParaRPr lang="en-US" altLang="ja-JP" sz="1200" b="1" dirty="0" smtClean="0">
              <a:solidFill>
                <a:schemeClr val="tx1"/>
              </a:solidFill>
              <a:effectLst>
                <a:outerShdw blurRad="38100" dist="38100" dir="2700000" algn="tl">
                  <a:srgbClr val="000000">
                    <a:alpha val="43137"/>
                  </a:srgbClr>
                </a:outerShdw>
              </a:effectLst>
              <a:latin typeface="ＭＳ ゴシック" pitchFamily="49" charset="-128"/>
              <a:ea typeface="ＭＳ ゴシック" pitchFamily="49" charset="-128"/>
            </a:endParaRPr>
          </a:p>
          <a:p>
            <a:pPr algn="ctr"/>
            <a:r>
              <a:rPr lang="ja-JP" altLang="en-US" sz="1200" b="1" dirty="0" smtClean="0">
                <a:solidFill>
                  <a:schemeClr val="tx1"/>
                </a:solidFill>
                <a:effectLst>
                  <a:outerShdw blurRad="38100" dist="38100" dir="2700000" algn="tl">
                    <a:srgbClr val="000000">
                      <a:alpha val="43137"/>
                    </a:srgbClr>
                  </a:outerShdw>
                </a:effectLst>
                <a:latin typeface="ＭＳ ゴシック" pitchFamily="49" charset="-128"/>
                <a:ea typeface="ＭＳ ゴシック" pitchFamily="49" charset="-128"/>
              </a:rPr>
              <a:t>加速化・抜本強化が喫緊の課題！</a:t>
            </a:r>
            <a:endParaRPr lang="en-US" altLang="ja-JP" sz="1200" b="1" dirty="0" smtClean="0">
              <a:solidFill>
                <a:schemeClr val="tx1"/>
              </a:solidFill>
              <a:effectLst>
                <a:outerShdw blurRad="38100" dist="38100" dir="2700000" algn="tl">
                  <a:srgbClr val="000000">
                    <a:alpha val="43137"/>
                  </a:srgbClr>
                </a:outerShdw>
              </a:effectLst>
              <a:latin typeface="ＭＳ ゴシック" pitchFamily="49" charset="-128"/>
              <a:ea typeface="ＭＳ ゴシック" pitchFamily="49" charset="-128"/>
            </a:endParaRPr>
          </a:p>
        </p:txBody>
      </p:sp>
      <p:sp>
        <p:nvSpPr>
          <p:cNvPr id="84" name="テキスト ボックス 75"/>
          <p:cNvSpPr txBox="1"/>
          <p:nvPr/>
        </p:nvSpPr>
        <p:spPr>
          <a:xfrm>
            <a:off x="5796136" y="4149080"/>
            <a:ext cx="1368152" cy="477054"/>
          </a:xfrm>
          <a:prstGeom prst="rect">
            <a:avLst/>
          </a:prstGeom>
          <a:solidFill>
            <a:prstClr val="white"/>
          </a:solidFill>
        </p:spPr>
        <p:txBody>
          <a:bodyPr wrap="square" lIns="3600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00"/>
              </a:lnSpc>
            </a:pPr>
            <a:r>
              <a:rPr kumimoji="1" lang="ja-JP" altLang="en-US" sz="800" b="1" dirty="0" smtClean="0">
                <a:solidFill>
                  <a:srgbClr val="0000FF"/>
                </a:solidFill>
                <a:latin typeface="メイリオ" pitchFamily="50" charset="-128"/>
                <a:ea typeface="メイリオ" pitchFamily="50" charset="-128"/>
                <a:cs typeface="メイリオ" pitchFamily="50" charset="-128"/>
              </a:rPr>
              <a:t>◆今から強力に取り組めば、</a:t>
            </a:r>
            <a:endParaRPr kumimoji="1" lang="en-US" altLang="ja-JP" sz="800" b="1" dirty="0" smtClean="0">
              <a:solidFill>
                <a:srgbClr val="0000FF"/>
              </a:solidFill>
              <a:latin typeface="メイリオ" pitchFamily="50" charset="-128"/>
              <a:ea typeface="メイリオ" pitchFamily="50" charset="-128"/>
              <a:cs typeface="メイリオ" pitchFamily="50" charset="-128"/>
            </a:endParaRPr>
          </a:p>
          <a:p>
            <a:pPr>
              <a:lnSpc>
                <a:spcPts val="1000"/>
              </a:lnSpc>
            </a:pPr>
            <a:r>
              <a:rPr kumimoji="1" lang="ja-JP" altLang="en-US" sz="800" b="1" dirty="0" smtClean="0">
                <a:solidFill>
                  <a:srgbClr val="0000FF"/>
                </a:solidFill>
                <a:latin typeface="メイリオ" pitchFamily="50" charset="-128"/>
                <a:ea typeface="メイリオ" pitchFamily="50" charset="-128"/>
                <a:cs typeface="メイリオ" pitchFamily="50" charset="-128"/>
              </a:rPr>
              <a:t>　</a:t>
            </a:r>
            <a:r>
              <a:rPr lang="en-US" altLang="ja-JP" sz="800" b="1" dirty="0" smtClean="0">
                <a:solidFill>
                  <a:srgbClr val="0000FF"/>
                </a:solidFill>
                <a:latin typeface="メイリオ" pitchFamily="50" charset="-128"/>
                <a:ea typeface="メイリオ" pitchFamily="50" charset="-128"/>
                <a:cs typeface="メイリオ" pitchFamily="50" charset="-128"/>
              </a:rPr>
              <a:t>2030</a:t>
            </a:r>
            <a:r>
              <a:rPr lang="ja-JP" altLang="en-US" sz="800" b="1" dirty="0" smtClean="0">
                <a:solidFill>
                  <a:srgbClr val="0000FF"/>
                </a:solidFill>
                <a:latin typeface="メイリオ" pitchFamily="50" charset="-128"/>
                <a:ea typeface="メイリオ" pitchFamily="50" charset="-128"/>
                <a:cs typeface="メイリオ" pitchFamily="50" charset="-128"/>
              </a:rPr>
              <a:t>年以降の状況は</a:t>
            </a:r>
            <a:endParaRPr lang="en-US" altLang="ja-JP" sz="800" b="1" dirty="0" smtClean="0">
              <a:solidFill>
                <a:srgbClr val="0000FF"/>
              </a:solidFill>
              <a:latin typeface="メイリオ" pitchFamily="50" charset="-128"/>
              <a:ea typeface="メイリオ" pitchFamily="50" charset="-128"/>
              <a:cs typeface="メイリオ" pitchFamily="50" charset="-128"/>
            </a:endParaRPr>
          </a:p>
          <a:p>
            <a:pPr>
              <a:lnSpc>
                <a:spcPts val="1000"/>
              </a:lnSpc>
            </a:pPr>
            <a:r>
              <a:rPr lang="ja-JP" altLang="en-US" sz="800" b="1" dirty="0" smtClean="0">
                <a:solidFill>
                  <a:srgbClr val="0000FF"/>
                </a:solidFill>
                <a:latin typeface="メイリオ" pitchFamily="50" charset="-128"/>
                <a:ea typeface="メイリオ" pitchFamily="50" charset="-128"/>
                <a:cs typeface="メイリオ" pitchFamily="50" charset="-128"/>
              </a:rPr>
              <a:t>　変えていくことができる</a:t>
            </a:r>
            <a:endParaRPr kumimoji="1" lang="ja-JP" altLang="en-US" sz="700" b="1" dirty="0">
              <a:solidFill>
                <a:srgbClr val="0000FF"/>
              </a:solidFill>
              <a:latin typeface="メイリオ" pitchFamily="50" charset="-128"/>
              <a:ea typeface="メイリオ" pitchFamily="50" charset="-128"/>
              <a:cs typeface="メイリオ" pitchFamily="50" charset="-128"/>
            </a:endParaRPr>
          </a:p>
        </p:txBody>
      </p:sp>
      <p:sp>
        <p:nvSpPr>
          <p:cNvPr id="69" name="円/楕円 68"/>
          <p:cNvSpPr/>
          <p:nvPr/>
        </p:nvSpPr>
        <p:spPr>
          <a:xfrm>
            <a:off x="7236296" y="4149080"/>
            <a:ext cx="1728192" cy="792088"/>
          </a:xfrm>
          <a:prstGeom prst="ellipse">
            <a:avLst/>
          </a:prstGeom>
          <a:noFill/>
          <a:ln w="127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7956376" y="3999611"/>
            <a:ext cx="720080" cy="241738"/>
          </a:xfrm>
          <a:prstGeom prst="rect">
            <a:avLst/>
          </a:prstGeom>
          <a:solidFill>
            <a:schemeClr val="bg1"/>
          </a:solidFill>
          <a:ln>
            <a:solidFill>
              <a:srgbClr val="0000FF"/>
            </a:solidFill>
          </a:ln>
        </p:spPr>
        <p:txBody>
          <a:bodyPr wrap="square" lIns="0" tIns="10800" rIns="0" bIns="0" rtlCol="0" anchor="ctr" anchorCtr="0">
            <a:spAutoFit/>
          </a:bodyPr>
          <a:lstStyle/>
          <a:p>
            <a:r>
              <a:rPr kumimoji="1" lang="ja-JP" altLang="en-US" sz="700" b="1" dirty="0" smtClean="0">
                <a:solidFill>
                  <a:srgbClr val="0000FF"/>
                </a:solidFill>
                <a:latin typeface="メイリオ" pitchFamily="50" charset="-128"/>
                <a:ea typeface="メイリオ" pitchFamily="50" charset="-128"/>
              </a:rPr>
              <a:t>合計特殊出生率</a:t>
            </a:r>
            <a:endParaRPr kumimoji="1" lang="en-US" altLang="ja-JP" sz="700" b="1" dirty="0" smtClean="0">
              <a:solidFill>
                <a:srgbClr val="0000FF"/>
              </a:solidFill>
              <a:latin typeface="メイリオ" pitchFamily="50" charset="-128"/>
              <a:ea typeface="メイリオ" pitchFamily="50" charset="-128"/>
            </a:endParaRPr>
          </a:p>
          <a:p>
            <a:r>
              <a:rPr lang="en-US" altLang="ja-JP" sz="800" b="1" dirty="0" smtClean="0">
                <a:solidFill>
                  <a:srgbClr val="0000FF"/>
                </a:solidFill>
                <a:latin typeface="メイリオ" pitchFamily="50" charset="-128"/>
                <a:ea typeface="メイリオ" pitchFamily="50" charset="-128"/>
              </a:rPr>
              <a:t>2.07</a:t>
            </a:r>
            <a:r>
              <a:rPr kumimoji="1" lang="ja-JP" altLang="en-US" sz="700" b="1" dirty="0" smtClean="0">
                <a:solidFill>
                  <a:srgbClr val="0000FF"/>
                </a:solidFill>
                <a:latin typeface="メイリオ" pitchFamily="50" charset="-128"/>
                <a:ea typeface="メイリオ" pitchFamily="50" charset="-128"/>
              </a:rPr>
              <a:t>のケース</a:t>
            </a:r>
            <a:endParaRPr kumimoji="1" lang="ja-JP" altLang="en-US" sz="700" b="1" dirty="0">
              <a:solidFill>
                <a:srgbClr val="0000FF"/>
              </a:solidFill>
              <a:latin typeface="メイリオ" pitchFamily="50" charset="-128"/>
              <a:ea typeface="メイリオ" pitchFamily="50" charset="-128"/>
            </a:endParaRPr>
          </a:p>
        </p:txBody>
      </p:sp>
      <p:sp>
        <p:nvSpPr>
          <p:cNvPr id="42" name="正方形/長方形 41"/>
          <p:cNvSpPr/>
          <p:nvPr/>
        </p:nvSpPr>
        <p:spPr>
          <a:xfrm>
            <a:off x="8397387" y="5800501"/>
            <a:ext cx="926578" cy="215444"/>
          </a:xfrm>
          <a:prstGeom prst="rect">
            <a:avLst/>
          </a:prstGeom>
        </p:spPr>
        <p:txBody>
          <a:bodyPr wrap="square">
            <a:spAutoFit/>
          </a:bodyPr>
          <a:lstStyle/>
          <a:p>
            <a:r>
              <a:rPr lang="en-US" altLang="ja-JP" sz="400" dirty="0" smtClean="0">
                <a:latin typeface="メイリオ" pitchFamily="50" charset="-128"/>
                <a:ea typeface="メイリオ" pitchFamily="50" charset="-128"/>
              </a:rPr>
              <a:t>〔※</a:t>
            </a:r>
            <a:r>
              <a:rPr lang="ja-JP" altLang="en-US" sz="400" dirty="0" smtClean="0">
                <a:latin typeface="メイリオ" pitchFamily="50" charset="-128"/>
                <a:ea typeface="メイリオ" pitchFamily="50" charset="-128"/>
              </a:rPr>
              <a:t>日本の将来推計人口を</a:t>
            </a:r>
            <a:endParaRPr lang="en-US" altLang="ja-JP" sz="400" dirty="0" smtClean="0">
              <a:latin typeface="メイリオ" pitchFamily="50" charset="-128"/>
              <a:ea typeface="メイリオ" pitchFamily="50" charset="-128"/>
            </a:endParaRPr>
          </a:p>
          <a:p>
            <a:r>
              <a:rPr lang="ja-JP" altLang="en-US" sz="400" dirty="0" smtClean="0">
                <a:latin typeface="メイリオ" pitchFamily="50" charset="-128"/>
                <a:ea typeface="メイリオ" pitchFamily="50" charset="-128"/>
              </a:rPr>
              <a:t>　　　もとに高知県で試算</a:t>
            </a:r>
            <a:r>
              <a:rPr lang="en-US" altLang="ja-JP" sz="400" dirty="0" smtClean="0">
                <a:latin typeface="メイリオ" pitchFamily="50" charset="-128"/>
                <a:ea typeface="メイリオ" pitchFamily="50" charset="-128"/>
              </a:rPr>
              <a:t>〕</a:t>
            </a:r>
          </a:p>
        </p:txBody>
      </p:sp>
      <p:sp>
        <p:nvSpPr>
          <p:cNvPr id="55" name="正方形/長方形 54"/>
          <p:cNvSpPr/>
          <p:nvPr/>
        </p:nvSpPr>
        <p:spPr>
          <a:xfrm>
            <a:off x="433636" y="2843411"/>
            <a:ext cx="2088232"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a:t>
            </a:r>
            <a:r>
              <a:rPr kumimoji="1" lang="en-US" altLang="ja-JP" sz="600" dirty="0" smtClean="0">
                <a:solidFill>
                  <a:schemeClr val="tx1"/>
                </a:solidFill>
              </a:rPr>
              <a:t>15</a:t>
            </a:r>
            <a:r>
              <a:rPr kumimoji="1" lang="ja-JP" altLang="en-US" sz="600" dirty="0" smtClean="0">
                <a:solidFill>
                  <a:schemeClr val="tx1"/>
                </a:solidFill>
              </a:rPr>
              <a:t>～</a:t>
            </a:r>
            <a:r>
              <a:rPr kumimoji="1" lang="en-US" altLang="ja-JP" sz="600" dirty="0" smtClean="0">
                <a:solidFill>
                  <a:schemeClr val="tx1"/>
                </a:solidFill>
              </a:rPr>
              <a:t>65</a:t>
            </a:r>
            <a:r>
              <a:rPr kumimoji="1" lang="ja-JP" altLang="en-US" sz="600" dirty="0" smtClean="0">
                <a:solidFill>
                  <a:schemeClr val="tx1"/>
                </a:solidFill>
              </a:rPr>
              <a:t>歳未満）　　（</a:t>
            </a:r>
            <a:r>
              <a:rPr kumimoji="1" lang="en-US" altLang="ja-JP" sz="600" dirty="0" smtClean="0">
                <a:solidFill>
                  <a:schemeClr val="tx1"/>
                </a:solidFill>
              </a:rPr>
              <a:t>65</a:t>
            </a:r>
            <a:r>
              <a:rPr kumimoji="1" lang="ja-JP" altLang="en-US" sz="600" dirty="0" smtClean="0">
                <a:solidFill>
                  <a:schemeClr val="tx1"/>
                </a:solidFill>
              </a:rPr>
              <a:t>歳以上）　　（</a:t>
            </a:r>
            <a:r>
              <a:rPr kumimoji="1" lang="en-US" altLang="ja-JP" sz="600" dirty="0" smtClean="0">
                <a:solidFill>
                  <a:schemeClr val="tx1"/>
                </a:solidFill>
              </a:rPr>
              <a:t>0</a:t>
            </a:r>
            <a:r>
              <a:rPr kumimoji="1" lang="ja-JP" altLang="en-US" sz="600" dirty="0" smtClean="0">
                <a:solidFill>
                  <a:schemeClr val="tx1"/>
                </a:solidFill>
              </a:rPr>
              <a:t>～</a:t>
            </a:r>
            <a:r>
              <a:rPr kumimoji="1" lang="en-US" altLang="ja-JP" sz="600" dirty="0" smtClean="0">
                <a:solidFill>
                  <a:schemeClr val="tx1"/>
                </a:solidFill>
              </a:rPr>
              <a:t>15</a:t>
            </a:r>
            <a:r>
              <a:rPr kumimoji="1" lang="ja-JP" altLang="en-US" sz="600" dirty="0" smtClean="0">
                <a:solidFill>
                  <a:schemeClr val="tx1"/>
                </a:solidFill>
              </a:rPr>
              <a:t>歳以上）</a:t>
            </a:r>
            <a:endParaRPr kumimoji="1" lang="ja-JP" altLang="en-US" sz="600" dirty="0">
              <a:solidFill>
                <a:schemeClr val="tx1"/>
              </a:solidFill>
            </a:endParaRPr>
          </a:p>
        </p:txBody>
      </p:sp>
      <p:sp>
        <p:nvSpPr>
          <p:cNvPr id="60" name="正方形/長方形 59"/>
          <p:cNvSpPr/>
          <p:nvPr/>
        </p:nvSpPr>
        <p:spPr>
          <a:xfrm>
            <a:off x="3789437" y="2809503"/>
            <a:ext cx="2088232"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a:t>
            </a:r>
            <a:r>
              <a:rPr kumimoji="1" lang="en-US" altLang="ja-JP" sz="600" dirty="0" smtClean="0">
                <a:solidFill>
                  <a:schemeClr val="tx1"/>
                </a:solidFill>
              </a:rPr>
              <a:t>15</a:t>
            </a:r>
            <a:r>
              <a:rPr kumimoji="1" lang="ja-JP" altLang="en-US" sz="600" dirty="0" smtClean="0">
                <a:solidFill>
                  <a:schemeClr val="tx1"/>
                </a:solidFill>
              </a:rPr>
              <a:t>～</a:t>
            </a:r>
            <a:r>
              <a:rPr kumimoji="1" lang="en-US" altLang="ja-JP" sz="600" dirty="0" smtClean="0">
                <a:solidFill>
                  <a:schemeClr val="tx1"/>
                </a:solidFill>
              </a:rPr>
              <a:t>65</a:t>
            </a:r>
            <a:r>
              <a:rPr kumimoji="1" lang="ja-JP" altLang="en-US" sz="600" dirty="0" smtClean="0">
                <a:solidFill>
                  <a:schemeClr val="tx1"/>
                </a:solidFill>
              </a:rPr>
              <a:t>歳未満）　　（</a:t>
            </a:r>
            <a:r>
              <a:rPr kumimoji="1" lang="en-US" altLang="ja-JP" sz="600" dirty="0" smtClean="0">
                <a:solidFill>
                  <a:schemeClr val="tx1"/>
                </a:solidFill>
              </a:rPr>
              <a:t>65</a:t>
            </a:r>
            <a:r>
              <a:rPr kumimoji="1" lang="ja-JP" altLang="en-US" sz="600" dirty="0" smtClean="0">
                <a:solidFill>
                  <a:schemeClr val="tx1"/>
                </a:solidFill>
              </a:rPr>
              <a:t>歳以上）　　（</a:t>
            </a:r>
            <a:r>
              <a:rPr kumimoji="1" lang="en-US" altLang="ja-JP" sz="600" dirty="0" smtClean="0">
                <a:solidFill>
                  <a:schemeClr val="tx1"/>
                </a:solidFill>
              </a:rPr>
              <a:t>0</a:t>
            </a:r>
            <a:r>
              <a:rPr kumimoji="1" lang="ja-JP" altLang="en-US" sz="600" dirty="0" smtClean="0">
                <a:solidFill>
                  <a:schemeClr val="tx1"/>
                </a:solidFill>
              </a:rPr>
              <a:t>～</a:t>
            </a:r>
            <a:r>
              <a:rPr kumimoji="1" lang="en-US" altLang="ja-JP" sz="600" dirty="0" smtClean="0">
                <a:solidFill>
                  <a:schemeClr val="tx1"/>
                </a:solidFill>
              </a:rPr>
              <a:t>15</a:t>
            </a:r>
            <a:r>
              <a:rPr kumimoji="1" lang="ja-JP" altLang="en-US" sz="600" dirty="0" smtClean="0">
                <a:solidFill>
                  <a:schemeClr val="tx1"/>
                </a:solidFill>
              </a:rPr>
              <a:t>歳以上）</a:t>
            </a:r>
            <a:endParaRPr kumimoji="1" lang="ja-JP" altLang="en-US" sz="6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グラフ 19"/>
          <p:cNvGraphicFramePr/>
          <p:nvPr/>
        </p:nvGraphicFramePr>
        <p:xfrm>
          <a:off x="-108520" y="3933056"/>
          <a:ext cx="5256584" cy="27363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p:cNvGraphicFramePr/>
          <p:nvPr/>
        </p:nvGraphicFramePr>
        <p:xfrm>
          <a:off x="-108520" y="1196752"/>
          <a:ext cx="5184576" cy="2520280"/>
        </p:xfrm>
        <a:graphic>
          <a:graphicData uri="http://schemas.openxmlformats.org/drawingml/2006/chart">
            <c:chart xmlns:c="http://schemas.openxmlformats.org/drawingml/2006/chart" xmlns:r="http://schemas.openxmlformats.org/officeDocument/2006/relationships" r:id="rId4"/>
          </a:graphicData>
        </a:graphic>
      </p:graphicFrame>
      <p:sp>
        <p:nvSpPr>
          <p:cNvPr id="23" name="正方形/長方形 22"/>
          <p:cNvSpPr/>
          <p:nvPr/>
        </p:nvSpPr>
        <p:spPr>
          <a:xfrm>
            <a:off x="107504" y="548680"/>
            <a:ext cx="9036496" cy="461665"/>
          </a:xfrm>
          <a:prstGeom prst="rect">
            <a:avLst/>
          </a:prstGeom>
          <a:noFill/>
          <a:scene3d>
            <a:camera prst="orthographicFront"/>
            <a:lightRig rig="threePt" dir="t"/>
          </a:scene3d>
          <a:sp3d>
            <a:bevelT/>
            <a:bevelB/>
          </a:sp3d>
        </p:spPr>
        <p:txBody>
          <a:bodyPr wrap="square">
            <a:spAutoFit/>
          </a:bodyPr>
          <a:lstStyle/>
          <a:p>
            <a:r>
              <a:rPr lang="ja-JP" altLang="en-US" sz="1200" b="1" dirty="0" smtClean="0">
                <a:latin typeface="+mj-ea"/>
                <a:ea typeface="+mj-ea"/>
              </a:rPr>
              <a:t>　（１）　これ以上の少子化の進行にストップをかけるためには、地方の側において、主体性を持って優先的に取り組むべき課題を選択し、</a:t>
            </a:r>
            <a:endParaRPr lang="en-US" altLang="ja-JP" sz="1200" b="1" dirty="0" smtClean="0">
              <a:latin typeface="+mj-ea"/>
              <a:ea typeface="+mj-ea"/>
            </a:endParaRPr>
          </a:p>
          <a:p>
            <a:r>
              <a:rPr lang="ja-JP" altLang="en-US" sz="1200" b="1" dirty="0" smtClean="0">
                <a:latin typeface="+mj-ea"/>
                <a:ea typeface="+mj-ea"/>
              </a:rPr>
              <a:t>　　　それぞれの地域の実情に応じた対策を講じていくことが、喫緊の課題となっている。</a:t>
            </a:r>
            <a:endParaRPr lang="ja-JP" altLang="en-US" sz="1200" b="1" dirty="0">
              <a:latin typeface="+mj-ea"/>
              <a:ea typeface="+mj-ea"/>
            </a:endParaRPr>
          </a:p>
        </p:txBody>
      </p:sp>
      <p:sp>
        <p:nvSpPr>
          <p:cNvPr id="21" name="AutoShape 46"/>
          <p:cNvSpPr>
            <a:spLocks noChangeArrowheads="1"/>
          </p:cNvSpPr>
          <p:nvPr/>
        </p:nvSpPr>
        <p:spPr bwMode="auto">
          <a:xfrm>
            <a:off x="40324" y="159964"/>
            <a:ext cx="8996172" cy="341091"/>
          </a:xfrm>
          <a:prstGeom prst="homePlate">
            <a:avLst>
              <a:gd name="adj" fmla="val 140807"/>
            </a:avLst>
          </a:prstGeom>
          <a:ln>
            <a:headEnd/>
            <a:tailEnd/>
          </a:ln>
        </p:spPr>
        <p:style>
          <a:lnRef idx="0">
            <a:schemeClr val="accent3"/>
          </a:lnRef>
          <a:fillRef idx="3">
            <a:schemeClr val="accent3"/>
          </a:fillRef>
          <a:effectRef idx="3">
            <a:schemeClr val="accent3"/>
          </a:effectRef>
          <a:fontRef idx="minor">
            <a:schemeClr val="lt1"/>
          </a:fontRef>
        </p:style>
        <p:txBody>
          <a:bodyPr wrap="none" lIns="90567" tIns="45283" rIns="90567" bIns="45283" anchor="ctr"/>
          <a:lstStyle/>
          <a:p>
            <a:pPr algn="l">
              <a:defRPr/>
            </a:pPr>
            <a:r>
              <a:rPr lang="en-US" altLang="ja-JP" sz="1400" b="1" dirty="0" smtClean="0">
                <a:solidFill>
                  <a:schemeClr val="tx1"/>
                </a:solidFill>
                <a:latin typeface="メイリオ" pitchFamily="50" charset="-128"/>
                <a:ea typeface="メイリオ" pitchFamily="50" charset="-128"/>
              </a:rPr>
              <a:t>2</a:t>
            </a:r>
            <a:r>
              <a:rPr lang="ja-JP" altLang="en-US" sz="1400" b="1" dirty="0">
                <a:solidFill>
                  <a:schemeClr val="tx1"/>
                </a:solidFill>
                <a:latin typeface="メイリオ" pitchFamily="50" charset="-128"/>
                <a:ea typeface="メイリオ" pitchFamily="50" charset="-128"/>
              </a:rPr>
              <a:t>　</a:t>
            </a:r>
            <a:r>
              <a:rPr lang="ja-JP" altLang="en-US" sz="1400" b="1" dirty="0" smtClean="0">
                <a:solidFill>
                  <a:schemeClr val="tx1"/>
                </a:solidFill>
                <a:latin typeface="メイリオ" pitchFamily="50" charset="-128"/>
                <a:ea typeface="メイリオ" pitchFamily="50" charset="-128"/>
              </a:rPr>
              <a:t>少子化の現状は、都市と地方、あるいは地域ごとの産業構造の違いなどにより大きく異なる！</a:t>
            </a:r>
            <a:endParaRPr lang="en-US" altLang="ja-JP" sz="1400" b="1" dirty="0" smtClean="0">
              <a:solidFill>
                <a:schemeClr val="tx1"/>
              </a:solidFill>
              <a:latin typeface="メイリオ" pitchFamily="50" charset="-128"/>
              <a:ea typeface="メイリオ" pitchFamily="50" charset="-128"/>
            </a:endParaRPr>
          </a:p>
        </p:txBody>
      </p:sp>
      <p:sp>
        <p:nvSpPr>
          <p:cNvPr id="19" name="正方形/長方形 18"/>
          <p:cNvSpPr/>
          <p:nvPr/>
        </p:nvSpPr>
        <p:spPr>
          <a:xfrm>
            <a:off x="8951218" y="6636643"/>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2</a:t>
            </a:r>
            <a:endParaRPr kumimoji="1" lang="en-US" altLang="ja-JP" dirty="0" smtClean="0">
              <a:solidFill>
                <a:schemeClr val="tx1"/>
              </a:solidFill>
            </a:endParaRPr>
          </a:p>
        </p:txBody>
      </p:sp>
      <p:sp>
        <p:nvSpPr>
          <p:cNvPr id="28" name="テキスト ボックス 27"/>
          <p:cNvSpPr txBox="1"/>
          <p:nvPr/>
        </p:nvSpPr>
        <p:spPr>
          <a:xfrm>
            <a:off x="8873636" y="3659882"/>
            <a:ext cx="502627" cy="200055"/>
          </a:xfrm>
          <a:prstGeom prst="rect">
            <a:avLst/>
          </a:prstGeom>
          <a:noFill/>
        </p:spPr>
        <p:txBody>
          <a:bodyPr wrap="square" rtlCol="0">
            <a:spAutoFit/>
          </a:bodyPr>
          <a:lstStyle/>
          <a:p>
            <a:r>
              <a:rPr kumimoji="1" lang="ja-JP" altLang="en-US" sz="700" dirty="0" smtClean="0"/>
              <a:t>（％）</a:t>
            </a:r>
            <a:endParaRPr kumimoji="1" lang="ja-JP" altLang="en-US" sz="700" dirty="0"/>
          </a:p>
        </p:txBody>
      </p:sp>
      <p:sp>
        <p:nvSpPr>
          <p:cNvPr id="11" name="テキスト ボックス 1"/>
          <p:cNvSpPr txBox="1"/>
          <p:nvPr/>
        </p:nvSpPr>
        <p:spPr>
          <a:xfrm>
            <a:off x="333053" y="3592640"/>
            <a:ext cx="4824536"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smtClean="0">
                <a:solidFill>
                  <a:srgbClr val="0000FF"/>
                </a:solidFill>
                <a:latin typeface="ＭＳ ゴシック" pitchFamily="49" charset="-128"/>
                <a:ea typeface="ＭＳ ゴシック" pitchFamily="49" charset="-128"/>
                <a:cs typeface="メイリオ" pitchFamily="50" charset="-128"/>
              </a:rPr>
              <a:t>←</a:t>
            </a:r>
            <a:r>
              <a:rPr lang="ja-JP" altLang="en-US" sz="700" b="1" dirty="0" smtClean="0">
                <a:solidFill>
                  <a:srgbClr val="0000FF"/>
                </a:solidFill>
                <a:latin typeface="ＭＳ ゴシック" pitchFamily="49" charset="-128"/>
                <a:ea typeface="ＭＳ ゴシック" pitchFamily="49" charset="-128"/>
                <a:cs typeface="メイリオ" pitchFamily="50" charset="-128"/>
              </a:rPr>
              <a:t>　　　　           　     </a:t>
            </a:r>
            <a:r>
              <a:rPr lang="en-US" altLang="ja-JP" sz="700" b="1" dirty="0" smtClean="0">
                <a:solidFill>
                  <a:srgbClr val="0000FF"/>
                </a:solidFill>
                <a:latin typeface="ＭＳ ゴシック" pitchFamily="49" charset="-128"/>
                <a:ea typeface="ＭＳ ゴシック" pitchFamily="49" charset="-128"/>
                <a:cs typeface="メイリオ" pitchFamily="50" charset="-128"/>
              </a:rPr>
              <a:t>20</a:t>
            </a:r>
            <a:r>
              <a:rPr lang="ja-JP" altLang="en-US" sz="700" b="1" dirty="0" smtClean="0">
                <a:solidFill>
                  <a:srgbClr val="0000FF"/>
                </a:solidFill>
                <a:latin typeface="ＭＳ ゴシック" pitchFamily="49" charset="-128"/>
                <a:ea typeface="ＭＳ ゴシック" pitchFamily="49" charset="-128"/>
                <a:cs typeface="メイリオ" pitchFamily="50" charset="-128"/>
              </a:rPr>
              <a:t>～</a:t>
            </a:r>
            <a:r>
              <a:rPr lang="en-US" altLang="ja-JP" sz="700" b="1" dirty="0" smtClean="0">
                <a:solidFill>
                  <a:srgbClr val="0000FF"/>
                </a:solidFill>
                <a:latin typeface="ＭＳ ゴシック" pitchFamily="49" charset="-128"/>
                <a:ea typeface="ＭＳ ゴシック" pitchFamily="49" charset="-128"/>
                <a:cs typeface="メイリオ" pitchFamily="50" charset="-128"/>
              </a:rPr>
              <a:t>40</a:t>
            </a:r>
            <a:r>
              <a:rPr lang="ja-JP" altLang="en-US" sz="700" b="1" dirty="0" smtClean="0">
                <a:solidFill>
                  <a:srgbClr val="0000FF"/>
                </a:solidFill>
                <a:latin typeface="ＭＳ ゴシック" pitchFamily="49" charset="-128"/>
                <a:ea typeface="ＭＳ ゴシック" pitchFamily="49" charset="-128"/>
                <a:cs typeface="メイリオ" pitchFamily="50" charset="-128"/>
              </a:rPr>
              <a:t>歳代の人口   （ </a:t>
            </a:r>
            <a:r>
              <a:rPr lang="en-US" altLang="ja-JP" sz="700" b="1" dirty="0" smtClean="0">
                <a:solidFill>
                  <a:srgbClr val="0000FF"/>
                </a:solidFill>
                <a:latin typeface="ＭＳ ゴシック" pitchFamily="49" charset="-128"/>
                <a:ea typeface="ＭＳ ゴシック" pitchFamily="49" charset="-128"/>
                <a:cs typeface="メイリオ" pitchFamily="50" charset="-128"/>
              </a:rPr>
              <a:t>H24.10.1</a:t>
            </a:r>
            <a:r>
              <a:rPr lang="ja-JP" altLang="en-US" sz="700" b="1" dirty="0" smtClean="0">
                <a:solidFill>
                  <a:srgbClr val="0000FF"/>
                </a:solidFill>
                <a:latin typeface="ＭＳ ゴシック" pitchFamily="49" charset="-128"/>
                <a:ea typeface="ＭＳ ゴシック" pitchFamily="49" charset="-128"/>
                <a:cs typeface="メイリオ" pitchFamily="50" charset="-128"/>
              </a:rPr>
              <a:t>推計人口 ）   </a:t>
            </a:r>
            <a:r>
              <a:rPr kumimoji="1" lang="ja-JP" altLang="en-US" sz="700" b="1" dirty="0" smtClean="0">
                <a:solidFill>
                  <a:srgbClr val="0000FF"/>
                </a:solidFill>
                <a:latin typeface="ＭＳ ゴシック" pitchFamily="49" charset="-128"/>
                <a:ea typeface="ＭＳ ゴシック" pitchFamily="49" charset="-128"/>
                <a:cs typeface="メイリオ" pitchFamily="50" charset="-128"/>
              </a:rPr>
              <a:t>              　　　</a:t>
            </a:r>
            <a:r>
              <a:rPr kumimoji="1" lang="ja-JP" altLang="en-US" sz="1200" b="1" dirty="0" smtClean="0">
                <a:solidFill>
                  <a:srgbClr val="0000FF"/>
                </a:solidFill>
                <a:latin typeface="ＭＳ ゴシック" pitchFamily="49" charset="-128"/>
                <a:ea typeface="ＭＳ ゴシック" pitchFamily="49" charset="-128"/>
                <a:cs typeface="メイリオ" pitchFamily="50" charset="-128"/>
              </a:rPr>
              <a:t>→</a:t>
            </a:r>
            <a:endParaRPr kumimoji="1" lang="ja-JP" altLang="en-US" sz="1200" b="1" dirty="0">
              <a:solidFill>
                <a:srgbClr val="0000FF"/>
              </a:solidFill>
              <a:latin typeface="ＭＳ ゴシック" pitchFamily="49" charset="-128"/>
              <a:ea typeface="ＭＳ ゴシック" pitchFamily="49" charset="-128"/>
              <a:cs typeface="メイリオ" pitchFamily="50" charset="-128"/>
            </a:endParaRPr>
          </a:p>
        </p:txBody>
      </p:sp>
      <p:sp>
        <p:nvSpPr>
          <p:cNvPr id="14" name="テキスト ボックス 13"/>
          <p:cNvSpPr txBox="1"/>
          <p:nvPr/>
        </p:nvSpPr>
        <p:spPr>
          <a:xfrm>
            <a:off x="4734505" y="3625972"/>
            <a:ext cx="646643" cy="184666"/>
          </a:xfrm>
          <a:prstGeom prst="rect">
            <a:avLst/>
          </a:prstGeom>
          <a:noFill/>
        </p:spPr>
        <p:txBody>
          <a:bodyPr wrap="square" rtlCol="0">
            <a:spAutoFit/>
          </a:bodyPr>
          <a:lstStyle/>
          <a:p>
            <a:r>
              <a:rPr kumimoji="1" lang="ja-JP" altLang="en-US" sz="600" dirty="0" smtClean="0"/>
              <a:t>（千万人）</a:t>
            </a:r>
            <a:endParaRPr kumimoji="1" lang="ja-JP" altLang="en-US" sz="600" dirty="0"/>
          </a:p>
        </p:txBody>
      </p:sp>
      <p:sp>
        <p:nvSpPr>
          <p:cNvPr id="17" name="正方形/長方形 16"/>
          <p:cNvSpPr/>
          <p:nvPr/>
        </p:nvSpPr>
        <p:spPr>
          <a:xfrm>
            <a:off x="319336" y="1119411"/>
            <a:ext cx="2520280" cy="21602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smtClean="0"/>
              <a:t>20</a:t>
            </a:r>
            <a:r>
              <a:rPr lang="ja-JP" altLang="en-US" sz="1100" b="1" dirty="0" smtClean="0"/>
              <a:t>～</a:t>
            </a:r>
            <a:r>
              <a:rPr lang="en-US" altLang="ja-JP" sz="1100" b="1" dirty="0" smtClean="0"/>
              <a:t>40</a:t>
            </a:r>
            <a:r>
              <a:rPr lang="ja-JP" altLang="en-US" sz="1100" b="1" dirty="0" smtClean="0"/>
              <a:t>歳代の人口と合計特殊出生率</a:t>
            </a:r>
            <a:endParaRPr kumimoji="1" lang="ja-JP" altLang="en-US" sz="1100" b="1" dirty="0"/>
          </a:p>
        </p:txBody>
      </p:sp>
      <p:sp>
        <p:nvSpPr>
          <p:cNvPr id="24" name="正方形/長方形 23"/>
          <p:cNvSpPr/>
          <p:nvPr/>
        </p:nvSpPr>
        <p:spPr>
          <a:xfrm>
            <a:off x="307529" y="3870573"/>
            <a:ext cx="2520280" cy="21602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t>人口密度と合計特殊出生率</a:t>
            </a:r>
            <a:endParaRPr kumimoji="1" lang="ja-JP" altLang="en-US" sz="1100" b="1" dirty="0"/>
          </a:p>
        </p:txBody>
      </p:sp>
      <p:sp>
        <p:nvSpPr>
          <p:cNvPr id="26" name="直線コネクタ 25"/>
          <p:cNvSpPr/>
          <p:nvPr/>
        </p:nvSpPr>
        <p:spPr>
          <a:xfrm>
            <a:off x="328290" y="5512471"/>
            <a:ext cx="4608512" cy="0"/>
          </a:xfrm>
          <a:prstGeom prst="line">
            <a:avLst/>
          </a:prstGeom>
          <a:ln w="63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33" name="テキスト ボックス 32"/>
          <p:cNvSpPr txBox="1"/>
          <p:nvPr/>
        </p:nvSpPr>
        <p:spPr>
          <a:xfrm>
            <a:off x="4654097" y="6585843"/>
            <a:ext cx="792088" cy="184666"/>
          </a:xfrm>
          <a:prstGeom prst="rect">
            <a:avLst/>
          </a:prstGeom>
          <a:noFill/>
        </p:spPr>
        <p:txBody>
          <a:bodyPr wrap="square" rtlCol="0">
            <a:spAutoFit/>
          </a:bodyPr>
          <a:lstStyle/>
          <a:p>
            <a:r>
              <a:rPr kumimoji="1" lang="ja-JP" altLang="en-US" sz="600" dirty="0" smtClean="0">
                <a:latin typeface="+mj-lt"/>
                <a:ea typeface="+mj-ea"/>
              </a:rPr>
              <a:t>（人</a:t>
            </a:r>
            <a:r>
              <a:rPr lang="ja-JP" altLang="en-US" sz="600" dirty="0" smtClean="0">
                <a:latin typeface="+mj-lt"/>
                <a:ea typeface="+mj-ea"/>
              </a:rPr>
              <a:t>／</a:t>
            </a:r>
            <a:r>
              <a:rPr lang="ja-JP" altLang="en-US" sz="600" dirty="0" err="1" smtClean="0">
                <a:latin typeface="+mj-lt"/>
                <a:ea typeface="+mj-ea"/>
              </a:rPr>
              <a:t>ｋ</a:t>
            </a:r>
            <a:r>
              <a:rPr lang="ja-JP" altLang="en-US" sz="600" dirty="0" smtClean="0">
                <a:latin typeface="+mj-lt"/>
                <a:ea typeface="+mj-ea"/>
              </a:rPr>
              <a:t>㎡</a:t>
            </a:r>
            <a:r>
              <a:rPr kumimoji="1" lang="ja-JP" altLang="en-US" sz="600" dirty="0" smtClean="0">
                <a:latin typeface="+mj-lt"/>
                <a:ea typeface="+mj-ea"/>
              </a:rPr>
              <a:t>）</a:t>
            </a:r>
            <a:endParaRPr kumimoji="1" lang="ja-JP" altLang="en-US" sz="600" dirty="0">
              <a:latin typeface="+mj-lt"/>
              <a:ea typeface="+mj-ea"/>
            </a:endParaRPr>
          </a:p>
        </p:txBody>
      </p:sp>
      <p:sp>
        <p:nvSpPr>
          <p:cNvPr id="35" name="直線コネクタ 34"/>
          <p:cNvSpPr/>
          <p:nvPr/>
        </p:nvSpPr>
        <p:spPr>
          <a:xfrm flipV="1">
            <a:off x="578034" y="4221088"/>
            <a:ext cx="0" cy="2160240"/>
          </a:xfrm>
          <a:prstGeom prst="line">
            <a:avLst/>
          </a:prstGeom>
          <a:ln w="63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36" name="直線コネクタ 35"/>
          <p:cNvSpPr/>
          <p:nvPr/>
        </p:nvSpPr>
        <p:spPr>
          <a:xfrm flipV="1">
            <a:off x="1115616" y="1484784"/>
            <a:ext cx="0" cy="1944216"/>
          </a:xfrm>
          <a:prstGeom prst="line">
            <a:avLst/>
          </a:prstGeom>
          <a:ln w="63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40" name="テキスト ボックス 1"/>
          <p:cNvSpPr txBox="1"/>
          <p:nvPr/>
        </p:nvSpPr>
        <p:spPr>
          <a:xfrm>
            <a:off x="323528" y="6540202"/>
            <a:ext cx="4824536"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smtClean="0">
                <a:solidFill>
                  <a:srgbClr val="0000FF"/>
                </a:solidFill>
                <a:latin typeface="ＭＳ ゴシック" pitchFamily="49" charset="-128"/>
                <a:ea typeface="ＭＳ ゴシック" pitchFamily="49" charset="-128"/>
                <a:cs typeface="メイリオ" pitchFamily="50" charset="-128"/>
              </a:rPr>
              <a:t>←　</a:t>
            </a:r>
            <a:r>
              <a:rPr lang="ja-JP" altLang="en-US" sz="700" b="1" dirty="0" smtClean="0">
                <a:solidFill>
                  <a:srgbClr val="0000FF"/>
                </a:solidFill>
                <a:latin typeface="ＭＳ ゴシック" pitchFamily="49" charset="-128"/>
                <a:ea typeface="ＭＳ ゴシック" pitchFamily="49" charset="-128"/>
                <a:cs typeface="メイリオ" pitchFamily="50" charset="-128"/>
              </a:rPr>
              <a:t>　　　　　　　　　 　  人 　口　 密　 度　 （ </a:t>
            </a:r>
            <a:r>
              <a:rPr lang="en-US" altLang="ja-JP" sz="700" b="1" dirty="0" smtClean="0">
                <a:solidFill>
                  <a:srgbClr val="0000FF"/>
                </a:solidFill>
                <a:latin typeface="ＭＳ ゴシック" pitchFamily="49" charset="-128"/>
                <a:ea typeface="ＭＳ ゴシック" pitchFamily="49" charset="-128"/>
                <a:cs typeface="メイリオ" pitchFamily="50" charset="-128"/>
              </a:rPr>
              <a:t>H22 </a:t>
            </a:r>
            <a:r>
              <a:rPr lang="ja-JP" altLang="en-US" sz="700" b="1" dirty="0" smtClean="0">
                <a:solidFill>
                  <a:srgbClr val="0000FF"/>
                </a:solidFill>
                <a:latin typeface="ＭＳ ゴシック" pitchFamily="49" charset="-128"/>
                <a:ea typeface="ＭＳ ゴシック" pitchFamily="49" charset="-128"/>
                <a:cs typeface="メイリオ" pitchFamily="50" charset="-128"/>
              </a:rPr>
              <a:t>国 勢 調 査 </a:t>
            </a:r>
            <a:r>
              <a:rPr kumimoji="1" lang="ja-JP" altLang="en-US" sz="700" b="1" dirty="0" smtClean="0">
                <a:solidFill>
                  <a:srgbClr val="0000FF"/>
                </a:solidFill>
                <a:latin typeface="ＭＳ ゴシック" pitchFamily="49" charset="-128"/>
                <a:ea typeface="ＭＳ ゴシック" pitchFamily="49" charset="-128"/>
                <a:cs typeface="メイリオ" pitchFamily="50" charset="-128"/>
              </a:rPr>
              <a:t>）    　           　　</a:t>
            </a:r>
            <a:r>
              <a:rPr kumimoji="1" lang="ja-JP" altLang="en-US" sz="1200" b="1" dirty="0" smtClean="0">
                <a:solidFill>
                  <a:srgbClr val="0000FF"/>
                </a:solidFill>
                <a:latin typeface="ＭＳ ゴシック" pitchFamily="49" charset="-128"/>
                <a:ea typeface="ＭＳ ゴシック" pitchFamily="49" charset="-128"/>
                <a:cs typeface="メイリオ" pitchFamily="50" charset="-128"/>
              </a:rPr>
              <a:t>→</a:t>
            </a:r>
            <a:endParaRPr kumimoji="1" lang="ja-JP" altLang="en-US" sz="1200" b="1" dirty="0">
              <a:solidFill>
                <a:srgbClr val="0000FF"/>
              </a:solidFill>
              <a:latin typeface="ＭＳ ゴシック" pitchFamily="49" charset="-128"/>
              <a:ea typeface="ＭＳ ゴシック" pitchFamily="49" charset="-128"/>
              <a:cs typeface="メイリオ" pitchFamily="50" charset="-128"/>
            </a:endParaRPr>
          </a:p>
        </p:txBody>
      </p:sp>
      <p:sp>
        <p:nvSpPr>
          <p:cNvPr id="43" name="テキスト ボックス 42"/>
          <p:cNvSpPr txBox="1"/>
          <p:nvPr/>
        </p:nvSpPr>
        <p:spPr>
          <a:xfrm>
            <a:off x="-28575" y="1177702"/>
            <a:ext cx="467544" cy="184666"/>
          </a:xfrm>
          <a:prstGeom prst="rect">
            <a:avLst/>
          </a:prstGeom>
          <a:noFill/>
        </p:spPr>
        <p:txBody>
          <a:bodyPr wrap="square" rtlCol="0">
            <a:spAutoFit/>
          </a:bodyPr>
          <a:lstStyle/>
          <a:p>
            <a:r>
              <a:rPr kumimoji="1" lang="en-US" altLang="ja-JP" sz="600" dirty="0" smtClean="0">
                <a:latin typeface="+mj-ea"/>
                <a:ea typeface="+mj-ea"/>
              </a:rPr>
              <a:t>(H24)</a:t>
            </a:r>
            <a:endParaRPr kumimoji="1" lang="ja-JP" altLang="en-US" sz="600" dirty="0">
              <a:latin typeface="+mj-ea"/>
              <a:ea typeface="+mj-ea"/>
            </a:endParaRPr>
          </a:p>
        </p:txBody>
      </p:sp>
      <p:sp>
        <p:nvSpPr>
          <p:cNvPr id="44" name="テキスト ボックス 43"/>
          <p:cNvSpPr txBox="1"/>
          <p:nvPr/>
        </p:nvSpPr>
        <p:spPr>
          <a:xfrm>
            <a:off x="-76200" y="3933056"/>
            <a:ext cx="467544" cy="184666"/>
          </a:xfrm>
          <a:prstGeom prst="rect">
            <a:avLst/>
          </a:prstGeom>
          <a:noFill/>
        </p:spPr>
        <p:txBody>
          <a:bodyPr wrap="square" rtlCol="0">
            <a:spAutoFit/>
          </a:bodyPr>
          <a:lstStyle/>
          <a:p>
            <a:r>
              <a:rPr kumimoji="1" lang="ja-JP" altLang="en-US" sz="600" dirty="0" smtClean="0">
                <a:latin typeface="+mj-ea"/>
                <a:ea typeface="+mj-ea"/>
              </a:rPr>
              <a:t>（</a:t>
            </a:r>
            <a:r>
              <a:rPr kumimoji="1" lang="en-US" altLang="ja-JP" sz="600" dirty="0" smtClean="0">
                <a:latin typeface="+mj-ea"/>
                <a:ea typeface="+mj-ea"/>
              </a:rPr>
              <a:t>H24</a:t>
            </a:r>
            <a:r>
              <a:rPr lang="ja-JP" altLang="en-US" sz="600" dirty="0" smtClean="0">
                <a:latin typeface="+mj-ea"/>
                <a:ea typeface="+mj-ea"/>
              </a:rPr>
              <a:t>）</a:t>
            </a:r>
            <a:endParaRPr kumimoji="1" lang="ja-JP" altLang="en-US" sz="600" dirty="0">
              <a:latin typeface="+mj-ea"/>
              <a:ea typeface="+mj-ea"/>
            </a:endParaRPr>
          </a:p>
        </p:txBody>
      </p:sp>
      <p:graphicFrame>
        <p:nvGraphicFramePr>
          <p:cNvPr id="22" name="グラフ 21"/>
          <p:cNvGraphicFramePr/>
          <p:nvPr/>
        </p:nvGraphicFramePr>
        <p:xfrm>
          <a:off x="5148064" y="1124744"/>
          <a:ext cx="3995936" cy="2664296"/>
        </p:xfrm>
        <a:graphic>
          <a:graphicData uri="http://schemas.openxmlformats.org/drawingml/2006/chart">
            <c:chart xmlns:c="http://schemas.openxmlformats.org/drawingml/2006/chart" xmlns:r="http://schemas.openxmlformats.org/officeDocument/2006/relationships" r:id="rId5"/>
          </a:graphicData>
        </a:graphic>
      </p:graphicFrame>
      <p:sp>
        <p:nvSpPr>
          <p:cNvPr id="25" name="正方形/長方形 24"/>
          <p:cNvSpPr/>
          <p:nvPr/>
        </p:nvSpPr>
        <p:spPr>
          <a:xfrm>
            <a:off x="5496297" y="1117079"/>
            <a:ext cx="2520280" cy="21602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t>高齢化率と合計特殊出生率</a:t>
            </a:r>
            <a:endParaRPr kumimoji="1" lang="ja-JP" altLang="en-US" sz="1100" b="1" dirty="0"/>
          </a:p>
        </p:txBody>
      </p:sp>
      <p:sp>
        <p:nvSpPr>
          <p:cNvPr id="32" name="直線コネクタ 31"/>
          <p:cNvSpPr/>
          <p:nvPr/>
        </p:nvSpPr>
        <p:spPr>
          <a:xfrm>
            <a:off x="5609253" y="2651201"/>
            <a:ext cx="3384376" cy="2859"/>
          </a:xfrm>
          <a:prstGeom prst="line">
            <a:avLst/>
          </a:prstGeom>
          <a:ln w="63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37" name="直線コネクタ 36"/>
          <p:cNvSpPr/>
          <p:nvPr/>
        </p:nvSpPr>
        <p:spPr>
          <a:xfrm flipH="1" flipV="1">
            <a:off x="7255916" y="1491977"/>
            <a:ext cx="2134" cy="1965598"/>
          </a:xfrm>
          <a:prstGeom prst="line">
            <a:avLst/>
          </a:prstGeom>
          <a:ln w="63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41" name="テキスト ボックス 1"/>
          <p:cNvSpPr txBox="1"/>
          <p:nvPr/>
        </p:nvSpPr>
        <p:spPr>
          <a:xfrm>
            <a:off x="5450954" y="3597965"/>
            <a:ext cx="3635896"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smtClean="0">
                <a:solidFill>
                  <a:srgbClr val="0000FF"/>
                </a:solidFill>
                <a:latin typeface="ＭＳ ゴシック" pitchFamily="49" charset="-128"/>
                <a:ea typeface="ＭＳ ゴシック" pitchFamily="49" charset="-128"/>
                <a:cs typeface="メイリオ" pitchFamily="50" charset="-128"/>
              </a:rPr>
              <a:t>←　</a:t>
            </a:r>
            <a:r>
              <a:rPr lang="ja-JP" altLang="en-US" sz="700" b="1" dirty="0" smtClean="0">
                <a:solidFill>
                  <a:srgbClr val="0000FF"/>
                </a:solidFill>
                <a:latin typeface="ＭＳ ゴシック" pitchFamily="49" charset="-128"/>
                <a:ea typeface="ＭＳ ゴシック" pitchFamily="49" charset="-128"/>
                <a:cs typeface="メイリオ" pitchFamily="50" charset="-128"/>
              </a:rPr>
              <a:t>　　　　高　齢　化　率　（ </a:t>
            </a:r>
            <a:r>
              <a:rPr lang="en-US" altLang="ja-JP" sz="700" b="1" dirty="0" smtClean="0">
                <a:solidFill>
                  <a:srgbClr val="0000FF"/>
                </a:solidFill>
                <a:latin typeface="ＭＳ ゴシック" pitchFamily="49" charset="-128"/>
                <a:ea typeface="ＭＳ ゴシック" pitchFamily="49" charset="-128"/>
                <a:cs typeface="メイリオ" pitchFamily="50" charset="-128"/>
              </a:rPr>
              <a:t>H24.10.1</a:t>
            </a:r>
            <a:r>
              <a:rPr lang="ja-JP" altLang="en-US" sz="700" b="1" dirty="0" smtClean="0">
                <a:solidFill>
                  <a:srgbClr val="0000FF"/>
                </a:solidFill>
                <a:latin typeface="ＭＳ ゴシック" pitchFamily="49" charset="-128"/>
                <a:ea typeface="ＭＳ ゴシック" pitchFamily="49" charset="-128"/>
                <a:cs typeface="メイリオ" pitchFamily="50" charset="-128"/>
              </a:rPr>
              <a:t>推計人口から算出 ）　　</a:t>
            </a:r>
            <a:r>
              <a:rPr kumimoji="1" lang="ja-JP" altLang="en-US" sz="700" b="1" dirty="0" smtClean="0">
                <a:solidFill>
                  <a:srgbClr val="0000FF"/>
                </a:solidFill>
                <a:latin typeface="ＭＳ ゴシック" pitchFamily="49" charset="-128"/>
                <a:ea typeface="ＭＳ ゴシック" pitchFamily="49" charset="-128"/>
                <a:cs typeface="メイリオ" pitchFamily="50" charset="-128"/>
              </a:rPr>
              <a:t> 　　</a:t>
            </a:r>
            <a:r>
              <a:rPr kumimoji="1" lang="ja-JP" altLang="en-US" sz="1200" b="1" dirty="0" smtClean="0">
                <a:solidFill>
                  <a:srgbClr val="0000FF"/>
                </a:solidFill>
                <a:latin typeface="ＭＳ ゴシック" pitchFamily="49" charset="-128"/>
                <a:ea typeface="ＭＳ ゴシック" pitchFamily="49" charset="-128"/>
                <a:cs typeface="メイリオ" pitchFamily="50" charset="-128"/>
              </a:rPr>
              <a:t>→</a:t>
            </a:r>
            <a:endParaRPr kumimoji="1" lang="ja-JP" altLang="en-US" sz="1200" b="1" dirty="0">
              <a:solidFill>
                <a:srgbClr val="0000FF"/>
              </a:solidFill>
              <a:latin typeface="ＭＳ ゴシック" pitchFamily="49" charset="-128"/>
              <a:ea typeface="ＭＳ ゴシック" pitchFamily="49" charset="-128"/>
              <a:cs typeface="メイリオ" pitchFamily="50" charset="-128"/>
            </a:endParaRPr>
          </a:p>
        </p:txBody>
      </p:sp>
      <p:sp>
        <p:nvSpPr>
          <p:cNvPr id="45" name="テキスト ボックス 44"/>
          <p:cNvSpPr txBox="1"/>
          <p:nvPr/>
        </p:nvSpPr>
        <p:spPr>
          <a:xfrm>
            <a:off x="5100439" y="1184895"/>
            <a:ext cx="467544" cy="184666"/>
          </a:xfrm>
          <a:prstGeom prst="rect">
            <a:avLst/>
          </a:prstGeom>
          <a:noFill/>
        </p:spPr>
        <p:txBody>
          <a:bodyPr wrap="square" rtlCol="0">
            <a:spAutoFit/>
          </a:bodyPr>
          <a:lstStyle/>
          <a:p>
            <a:r>
              <a:rPr lang="ja-JP" altLang="en-US" sz="600" dirty="0" smtClean="0">
                <a:latin typeface="+mj-ea"/>
                <a:ea typeface="+mj-ea"/>
              </a:rPr>
              <a:t>（</a:t>
            </a:r>
            <a:r>
              <a:rPr kumimoji="1" lang="en-US" altLang="ja-JP" sz="600" dirty="0" smtClean="0">
                <a:latin typeface="+mj-ea"/>
                <a:ea typeface="+mj-ea"/>
              </a:rPr>
              <a:t>H24</a:t>
            </a:r>
            <a:r>
              <a:rPr lang="ja-JP" altLang="en-US" sz="600" dirty="0" smtClean="0">
                <a:latin typeface="+mj-ea"/>
                <a:ea typeface="+mj-ea"/>
              </a:rPr>
              <a:t>）</a:t>
            </a:r>
            <a:endParaRPr kumimoji="1" lang="ja-JP" altLang="en-US" sz="600" dirty="0">
              <a:latin typeface="+mj-ea"/>
              <a:ea typeface="+mj-ea"/>
            </a:endParaRPr>
          </a:p>
        </p:txBody>
      </p:sp>
      <p:sp>
        <p:nvSpPr>
          <p:cNvPr id="18" name="正方形/長方形 17"/>
          <p:cNvSpPr/>
          <p:nvPr/>
        </p:nvSpPr>
        <p:spPr>
          <a:xfrm>
            <a:off x="5508104" y="3933056"/>
            <a:ext cx="2520280" cy="21602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t>女性の労働力率と合計特殊出生率</a:t>
            </a:r>
            <a:endParaRPr kumimoji="1" lang="ja-JP" altLang="en-US" sz="1100" b="1" dirty="0"/>
          </a:p>
        </p:txBody>
      </p:sp>
      <p:graphicFrame>
        <p:nvGraphicFramePr>
          <p:cNvPr id="29" name="Chart 1"/>
          <p:cNvGraphicFramePr>
            <a:graphicFrameLocks/>
          </p:cNvGraphicFramePr>
          <p:nvPr/>
        </p:nvGraphicFramePr>
        <p:xfrm>
          <a:off x="5181972" y="4149080"/>
          <a:ext cx="3995936" cy="2516088"/>
        </p:xfrm>
        <a:graphic>
          <a:graphicData uri="http://schemas.openxmlformats.org/drawingml/2006/chart">
            <c:chart xmlns:c="http://schemas.openxmlformats.org/drawingml/2006/chart" xmlns:r="http://schemas.openxmlformats.org/officeDocument/2006/relationships" r:id="rId6"/>
          </a:graphicData>
        </a:graphic>
      </p:graphicFrame>
      <p:sp>
        <p:nvSpPr>
          <p:cNvPr id="27" name="テキスト ボックス 26"/>
          <p:cNvSpPr txBox="1"/>
          <p:nvPr/>
        </p:nvSpPr>
        <p:spPr>
          <a:xfrm>
            <a:off x="8850383" y="6545532"/>
            <a:ext cx="395536" cy="200055"/>
          </a:xfrm>
          <a:prstGeom prst="rect">
            <a:avLst/>
          </a:prstGeom>
          <a:noFill/>
        </p:spPr>
        <p:txBody>
          <a:bodyPr wrap="square" rtlCol="0">
            <a:spAutoFit/>
          </a:bodyPr>
          <a:lstStyle/>
          <a:p>
            <a:r>
              <a:rPr kumimoji="1" lang="ja-JP" altLang="en-US" sz="700" dirty="0" smtClean="0"/>
              <a:t>（％）</a:t>
            </a:r>
            <a:endParaRPr kumimoji="1" lang="ja-JP" altLang="en-US" sz="700" dirty="0"/>
          </a:p>
        </p:txBody>
      </p:sp>
      <p:sp>
        <p:nvSpPr>
          <p:cNvPr id="38" name="直線コネクタ 37"/>
          <p:cNvSpPr/>
          <p:nvPr/>
        </p:nvSpPr>
        <p:spPr>
          <a:xfrm flipH="1" flipV="1">
            <a:off x="6732239" y="4293096"/>
            <a:ext cx="1935" cy="2107704"/>
          </a:xfrm>
          <a:prstGeom prst="line">
            <a:avLst/>
          </a:prstGeom>
          <a:ln w="63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39" name="直線コネクタ 38"/>
          <p:cNvSpPr/>
          <p:nvPr/>
        </p:nvSpPr>
        <p:spPr>
          <a:xfrm>
            <a:off x="5614020" y="5567514"/>
            <a:ext cx="3384376" cy="2859"/>
          </a:xfrm>
          <a:prstGeom prst="line">
            <a:avLst/>
          </a:prstGeom>
          <a:ln w="63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42" name="テキスト ボックス 1"/>
          <p:cNvSpPr txBox="1"/>
          <p:nvPr/>
        </p:nvSpPr>
        <p:spPr>
          <a:xfrm>
            <a:off x="5403329" y="6535443"/>
            <a:ext cx="3635896"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smtClean="0">
                <a:solidFill>
                  <a:srgbClr val="0000FF"/>
                </a:solidFill>
                <a:latin typeface="ＭＳ ゴシック" pitchFamily="49" charset="-128"/>
                <a:ea typeface="ＭＳ ゴシック" pitchFamily="49" charset="-128"/>
                <a:cs typeface="メイリオ" pitchFamily="50" charset="-128"/>
              </a:rPr>
              <a:t>←</a:t>
            </a:r>
            <a:r>
              <a:rPr lang="ja-JP" altLang="en-US" sz="700" b="1" dirty="0" smtClean="0">
                <a:solidFill>
                  <a:srgbClr val="0000FF"/>
                </a:solidFill>
                <a:latin typeface="ＭＳ ゴシック" pitchFamily="49" charset="-128"/>
                <a:ea typeface="ＭＳ ゴシック" pitchFamily="49" charset="-128"/>
                <a:cs typeface="メイリオ" pitchFamily="50" charset="-128"/>
              </a:rPr>
              <a:t>　　　　　　　</a:t>
            </a:r>
            <a:r>
              <a:rPr lang="en-US" altLang="ja-JP" sz="700" b="1" dirty="0" smtClean="0">
                <a:solidFill>
                  <a:srgbClr val="0000FF"/>
                </a:solidFill>
                <a:latin typeface="ＭＳ ゴシック" pitchFamily="49" charset="-128"/>
                <a:ea typeface="ＭＳ ゴシック" pitchFamily="49" charset="-128"/>
                <a:cs typeface="メイリオ" pitchFamily="50" charset="-128"/>
              </a:rPr>
              <a:t>30</a:t>
            </a:r>
            <a:r>
              <a:rPr lang="ja-JP" altLang="en-US" sz="700" b="1" dirty="0" smtClean="0">
                <a:solidFill>
                  <a:srgbClr val="0000FF"/>
                </a:solidFill>
                <a:latin typeface="ＭＳ ゴシック" pitchFamily="49" charset="-128"/>
                <a:ea typeface="ＭＳ ゴシック" pitchFamily="49" charset="-128"/>
                <a:cs typeface="メイリオ" pitchFamily="50" charset="-128"/>
              </a:rPr>
              <a:t>～</a:t>
            </a:r>
            <a:r>
              <a:rPr lang="en-US" altLang="ja-JP" sz="700" b="1" dirty="0" smtClean="0">
                <a:solidFill>
                  <a:srgbClr val="0000FF"/>
                </a:solidFill>
                <a:latin typeface="ＭＳ ゴシック" pitchFamily="49" charset="-128"/>
                <a:ea typeface="ＭＳ ゴシック" pitchFamily="49" charset="-128"/>
                <a:cs typeface="メイリオ" pitchFamily="50" charset="-128"/>
              </a:rPr>
              <a:t>39</a:t>
            </a:r>
            <a:r>
              <a:rPr lang="ja-JP" altLang="en-US" sz="700" b="1" dirty="0" smtClean="0">
                <a:solidFill>
                  <a:srgbClr val="0000FF"/>
                </a:solidFill>
                <a:latin typeface="ＭＳ ゴシック" pitchFamily="49" charset="-128"/>
                <a:ea typeface="ＭＳ ゴシック" pitchFamily="49" charset="-128"/>
                <a:cs typeface="メイリオ" pitchFamily="50" charset="-128"/>
              </a:rPr>
              <a:t>歳女性の労働力率　（ </a:t>
            </a:r>
            <a:r>
              <a:rPr lang="en-US" altLang="ja-JP" sz="700" b="1" dirty="0" smtClean="0">
                <a:solidFill>
                  <a:srgbClr val="0000FF"/>
                </a:solidFill>
                <a:latin typeface="ＭＳ ゴシック" pitchFamily="49" charset="-128"/>
                <a:ea typeface="ＭＳ ゴシック" pitchFamily="49" charset="-128"/>
                <a:cs typeface="メイリオ" pitchFamily="50" charset="-128"/>
              </a:rPr>
              <a:t>H22</a:t>
            </a:r>
            <a:r>
              <a:rPr lang="ja-JP" altLang="en-US" sz="700" b="1" dirty="0" smtClean="0">
                <a:solidFill>
                  <a:srgbClr val="0000FF"/>
                </a:solidFill>
                <a:latin typeface="ＭＳ ゴシック" pitchFamily="49" charset="-128"/>
                <a:ea typeface="ＭＳ ゴシック" pitchFamily="49" charset="-128"/>
                <a:cs typeface="メイリオ" pitchFamily="50" charset="-128"/>
              </a:rPr>
              <a:t>国勢調査から算出 ）　</a:t>
            </a:r>
            <a:r>
              <a:rPr kumimoji="1" lang="ja-JP" altLang="en-US" sz="700" b="1" dirty="0" smtClean="0">
                <a:solidFill>
                  <a:srgbClr val="0000FF"/>
                </a:solidFill>
                <a:latin typeface="ＭＳ ゴシック" pitchFamily="49" charset="-128"/>
                <a:ea typeface="ＭＳ ゴシック" pitchFamily="49" charset="-128"/>
                <a:cs typeface="メイリオ" pitchFamily="50" charset="-128"/>
              </a:rPr>
              <a:t>　　</a:t>
            </a:r>
            <a:r>
              <a:rPr kumimoji="1" lang="ja-JP" altLang="en-US" sz="1200" b="1" dirty="0" smtClean="0">
                <a:solidFill>
                  <a:srgbClr val="0000FF"/>
                </a:solidFill>
                <a:latin typeface="ＭＳ ゴシック" pitchFamily="49" charset="-128"/>
                <a:ea typeface="ＭＳ ゴシック" pitchFamily="49" charset="-128"/>
                <a:cs typeface="メイリオ" pitchFamily="50" charset="-128"/>
              </a:rPr>
              <a:t>→</a:t>
            </a:r>
            <a:endParaRPr kumimoji="1" lang="ja-JP" altLang="en-US" sz="1200" b="1" dirty="0">
              <a:solidFill>
                <a:srgbClr val="0000FF"/>
              </a:solidFill>
              <a:latin typeface="ＭＳ ゴシック" pitchFamily="49" charset="-128"/>
              <a:ea typeface="ＭＳ ゴシック" pitchFamily="49" charset="-128"/>
              <a:cs typeface="メイリオ" pitchFamily="50" charset="-128"/>
            </a:endParaRPr>
          </a:p>
        </p:txBody>
      </p:sp>
      <p:sp>
        <p:nvSpPr>
          <p:cNvPr id="46" name="テキスト ボックス 45"/>
          <p:cNvSpPr txBox="1"/>
          <p:nvPr/>
        </p:nvSpPr>
        <p:spPr>
          <a:xfrm>
            <a:off x="5109394" y="4014591"/>
            <a:ext cx="467544" cy="184666"/>
          </a:xfrm>
          <a:prstGeom prst="rect">
            <a:avLst/>
          </a:prstGeom>
          <a:noFill/>
        </p:spPr>
        <p:txBody>
          <a:bodyPr wrap="square" rtlCol="0">
            <a:spAutoFit/>
          </a:bodyPr>
          <a:lstStyle/>
          <a:p>
            <a:r>
              <a:rPr kumimoji="1" lang="ja-JP" altLang="en-US" sz="600" dirty="0" smtClean="0">
                <a:latin typeface="+mj-ea"/>
                <a:ea typeface="+mj-ea"/>
              </a:rPr>
              <a:t>（</a:t>
            </a:r>
            <a:r>
              <a:rPr kumimoji="1" lang="en-US" altLang="ja-JP" sz="600" dirty="0" smtClean="0">
                <a:latin typeface="+mj-ea"/>
                <a:ea typeface="+mj-ea"/>
              </a:rPr>
              <a:t>H23</a:t>
            </a:r>
            <a:r>
              <a:rPr lang="ja-JP" altLang="en-US" sz="600" dirty="0" smtClean="0">
                <a:latin typeface="+mj-ea"/>
                <a:ea typeface="+mj-ea"/>
              </a:rPr>
              <a:t>）</a:t>
            </a:r>
            <a:endParaRPr kumimoji="1" lang="ja-JP" altLang="en-US" sz="600" dirty="0">
              <a:latin typeface="+mj-ea"/>
              <a:ea typeface="+mj-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179512" y="5210150"/>
            <a:ext cx="8784976" cy="348813"/>
          </a:xfrm>
          <a:prstGeom prst="rect">
            <a:avLst/>
          </a:prstGeom>
          <a:solidFill>
            <a:srgbClr val="FFFF00"/>
          </a:solidFill>
          <a:ln>
            <a:solidFill>
              <a:srgbClr val="FFFF00"/>
            </a:solidFill>
          </a:ln>
          <a:scene3d>
            <a:camera prst="orthographicFront"/>
            <a:lightRig rig="threePt" dir="t"/>
          </a:scene3d>
          <a:sp3d>
            <a:bevelT/>
            <a:bevelB/>
          </a:sp3d>
        </p:spPr>
        <p:txBody>
          <a:bodyPr wrap="square" rtlCol="0">
            <a:spAutoFit/>
          </a:bodyPr>
          <a:lstStyle/>
          <a:p>
            <a:pPr algn="ctr">
              <a:lnSpc>
                <a:spcPts val="1000"/>
              </a:lnSpc>
              <a:defRPr/>
            </a:pPr>
            <a:r>
              <a:rPr lang="ja-JP" altLang="en-US" sz="900" spc="300" dirty="0" smtClean="0">
                <a:solidFill>
                  <a:srgbClr val="FF0000"/>
                </a:solidFill>
                <a:latin typeface="HGPｺﾞｼｯｸE" pitchFamily="50" charset="-128"/>
                <a:ea typeface="HGPｺﾞｼｯｸE" pitchFamily="50" charset="-128"/>
              </a:rPr>
              <a:t>　</a:t>
            </a:r>
            <a:r>
              <a:rPr lang="ja-JP" altLang="en-US" sz="1000" b="1" spc="300" dirty="0" smtClean="0">
                <a:solidFill>
                  <a:srgbClr val="FF0000"/>
                </a:solidFill>
                <a:latin typeface="メイリオ" pitchFamily="50" charset="-128"/>
                <a:ea typeface="メイリオ" pitchFamily="50" charset="-128"/>
                <a:cs typeface="メイリオ" pitchFamily="50" charset="-128"/>
              </a:rPr>
              <a:t>～　こうした現状に対応する施策の充実･強化</a:t>
            </a:r>
            <a:endParaRPr lang="en-US" altLang="ja-JP" sz="1000" b="1" spc="300" dirty="0" smtClean="0">
              <a:solidFill>
                <a:srgbClr val="FF0000"/>
              </a:solidFill>
              <a:latin typeface="メイリオ" pitchFamily="50" charset="-128"/>
              <a:ea typeface="メイリオ" pitchFamily="50" charset="-128"/>
              <a:cs typeface="メイリオ" pitchFamily="50" charset="-128"/>
            </a:endParaRPr>
          </a:p>
          <a:p>
            <a:pPr algn="ctr">
              <a:lnSpc>
                <a:spcPts val="1000"/>
              </a:lnSpc>
              <a:defRPr/>
            </a:pPr>
            <a:r>
              <a:rPr lang="ja-JP" altLang="en-US" sz="1000" b="1" spc="300" dirty="0" smtClean="0">
                <a:solidFill>
                  <a:srgbClr val="FF0000"/>
                </a:solidFill>
                <a:latin typeface="メイリオ" pitchFamily="50" charset="-128"/>
                <a:ea typeface="メイリオ" pitchFamily="50" charset="-128"/>
                <a:cs typeface="メイリオ" pitchFamily="50" charset="-128"/>
              </a:rPr>
              <a:t>　　　　　により、出生率を引き上げることは可能　～</a:t>
            </a:r>
            <a:endParaRPr lang="en-US" altLang="ja-JP" sz="1000" b="1" spc="600" dirty="0" smtClean="0">
              <a:solidFill>
                <a:srgbClr val="FF0000"/>
              </a:solidFill>
              <a:latin typeface="メイリオ" pitchFamily="50" charset="-128"/>
              <a:ea typeface="メイリオ" pitchFamily="50" charset="-128"/>
              <a:cs typeface="メイリオ" pitchFamily="50" charset="-128"/>
            </a:endParaRPr>
          </a:p>
        </p:txBody>
      </p:sp>
      <p:graphicFrame>
        <p:nvGraphicFramePr>
          <p:cNvPr id="3" name="グラフ 2"/>
          <p:cNvGraphicFramePr/>
          <p:nvPr>
            <p:extLst>
              <p:ext uri="{D42A27DB-BD31-4B8C-83A1-F6EECF244321}">
                <p14:modId xmlns:p14="http://schemas.microsoft.com/office/powerpoint/2010/main" xmlns="" val="1353862698"/>
              </p:ext>
            </p:extLst>
          </p:nvPr>
        </p:nvGraphicFramePr>
        <p:xfrm>
          <a:off x="3131840" y="548680"/>
          <a:ext cx="2664296"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5" name="正方形/長方形 4"/>
          <p:cNvSpPr/>
          <p:nvPr/>
        </p:nvSpPr>
        <p:spPr>
          <a:xfrm>
            <a:off x="107504" y="38100"/>
            <a:ext cx="9036496" cy="461665"/>
          </a:xfrm>
          <a:prstGeom prst="rect">
            <a:avLst/>
          </a:prstGeom>
          <a:noFill/>
          <a:scene3d>
            <a:camera prst="orthographicFront"/>
            <a:lightRig rig="threePt" dir="t"/>
          </a:scene3d>
          <a:sp3d>
            <a:bevelT/>
            <a:bevelB/>
          </a:sp3d>
        </p:spPr>
        <p:txBody>
          <a:bodyPr wrap="square">
            <a:spAutoFit/>
          </a:bodyPr>
          <a:lstStyle/>
          <a:p>
            <a:r>
              <a:rPr lang="ja-JP" altLang="en-US" sz="1200" b="1" dirty="0" smtClean="0">
                <a:latin typeface="+mj-ea"/>
                <a:ea typeface="+mj-ea"/>
              </a:rPr>
              <a:t>（２）　少子化には様々な要因があるが、これまで歯止めをかけるための抜本的な対策が取られなかったことから、現状のままでは、その</a:t>
            </a:r>
            <a:endParaRPr lang="en-US" altLang="ja-JP" sz="1200" b="1" dirty="0" smtClean="0">
              <a:latin typeface="+mj-ea"/>
              <a:ea typeface="+mj-ea"/>
            </a:endParaRPr>
          </a:p>
          <a:p>
            <a:r>
              <a:rPr lang="ja-JP" altLang="en-US" sz="1200" b="1" dirty="0" smtClean="0">
                <a:latin typeface="+mj-ea"/>
                <a:ea typeface="+mj-ea"/>
              </a:rPr>
              <a:t>　　　 改善は見込めない。</a:t>
            </a:r>
            <a:endParaRPr lang="ja-JP" altLang="en-US" sz="1200" b="1" dirty="0">
              <a:latin typeface="+mj-ea"/>
              <a:ea typeface="+mj-ea"/>
            </a:endParaRPr>
          </a:p>
        </p:txBody>
      </p:sp>
      <p:graphicFrame>
        <p:nvGraphicFramePr>
          <p:cNvPr id="21" name="グラフ 20"/>
          <p:cNvGraphicFramePr/>
          <p:nvPr/>
        </p:nvGraphicFramePr>
        <p:xfrm>
          <a:off x="0" y="836712"/>
          <a:ext cx="3024336" cy="1728192"/>
        </p:xfrm>
        <a:graphic>
          <a:graphicData uri="http://schemas.openxmlformats.org/drawingml/2006/chart">
            <c:chart xmlns:c="http://schemas.openxmlformats.org/drawingml/2006/chart" xmlns:r="http://schemas.openxmlformats.org/officeDocument/2006/relationships" r:id="rId3"/>
          </a:graphicData>
        </a:graphic>
      </p:graphicFrame>
      <p:sp>
        <p:nvSpPr>
          <p:cNvPr id="22" name="テキスト ボックス 21"/>
          <p:cNvSpPr txBox="1"/>
          <p:nvPr/>
        </p:nvSpPr>
        <p:spPr>
          <a:xfrm>
            <a:off x="107504" y="6349280"/>
            <a:ext cx="8928992" cy="508720"/>
          </a:xfrm>
          <a:prstGeom prst="rect">
            <a:avLst/>
          </a:prstGeom>
          <a:solidFill>
            <a:srgbClr val="FF0000"/>
          </a:solidFill>
          <a:scene3d>
            <a:camera prst="orthographicFront"/>
            <a:lightRig rig="threePt" dir="t"/>
          </a:scene3d>
          <a:sp3d>
            <a:bevelT/>
            <a:bevelB/>
          </a:sp3d>
        </p:spPr>
        <p:txBody>
          <a:bodyPr wrap="square" lIns="36000" tIns="36000" rIns="36000" bIns="36000" rtlCol="0" anchor="ctr" anchorCtr="0">
            <a:spAutoFit/>
          </a:bodyPr>
          <a:lstStyle/>
          <a:p>
            <a:pPr algn="ctr">
              <a:lnSpc>
                <a:spcPts val="1700"/>
              </a:lnSpc>
            </a:pPr>
            <a:r>
              <a:rPr lang="ja-JP" altLang="en-US" sz="1300" b="1" dirty="0" smtClean="0">
                <a:solidFill>
                  <a:schemeClr val="bg1"/>
                </a:solidFill>
                <a:latin typeface="メイリオ" pitchFamily="50" charset="-128"/>
                <a:ea typeface="メイリオ" pitchFamily="50" charset="-128"/>
              </a:rPr>
              <a:t>少子化対策を国策の中心に据えて、抜本的な強化を図ることにより、</a:t>
            </a:r>
            <a:endParaRPr lang="en-US" altLang="ja-JP" sz="1300" b="1" dirty="0" smtClean="0">
              <a:solidFill>
                <a:schemeClr val="bg1"/>
              </a:solidFill>
              <a:latin typeface="メイリオ" pitchFamily="50" charset="-128"/>
              <a:ea typeface="メイリオ" pitchFamily="50" charset="-128"/>
            </a:endParaRPr>
          </a:p>
          <a:p>
            <a:pPr algn="ctr">
              <a:lnSpc>
                <a:spcPts val="1700"/>
              </a:lnSpc>
            </a:pPr>
            <a:r>
              <a:rPr lang="ja-JP" altLang="en-US" sz="1300" b="1" dirty="0" smtClean="0">
                <a:solidFill>
                  <a:schemeClr val="bg1"/>
                </a:solidFill>
                <a:latin typeface="メイリオ" pitchFamily="50" charset="-128"/>
                <a:ea typeface="メイリオ" pitchFamily="50" charset="-128"/>
              </a:rPr>
              <a:t>今後２０年・</a:t>
            </a:r>
            <a:r>
              <a:rPr lang="en-US" altLang="ja-JP" sz="1300" b="1" dirty="0" smtClean="0">
                <a:solidFill>
                  <a:schemeClr val="bg1"/>
                </a:solidFill>
                <a:latin typeface="メイリオ" pitchFamily="50" charset="-128"/>
                <a:ea typeface="メイリオ" pitchFamily="50" charset="-128"/>
              </a:rPr>
              <a:t>30</a:t>
            </a:r>
            <a:r>
              <a:rPr lang="ja-JP" altLang="en-US" sz="1300" b="1" dirty="0" smtClean="0">
                <a:solidFill>
                  <a:schemeClr val="bg1"/>
                </a:solidFill>
                <a:latin typeface="メイリオ" pitchFamily="50" charset="-128"/>
                <a:ea typeface="メイリオ" pitchFamily="50" charset="-128"/>
              </a:rPr>
              <a:t>年後の我が国の将来の姿を、変えていくことは十分に可能！！</a:t>
            </a:r>
            <a:endParaRPr lang="en-US" altLang="ja-JP" sz="1300" b="1" dirty="0" smtClean="0">
              <a:solidFill>
                <a:schemeClr val="bg1"/>
              </a:solidFill>
              <a:latin typeface="メイリオ" pitchFamily="50" charset="-128"/>
              <a:ea typeface="メイリオ" pitchFamily="50" charset="-128"/>
            </a:endParaRPr>
          </a:p>
        </p:txBody>
      </p:sp>
      <p:sp>
        <p:nvSpPr>
          <p:cNvPr id="24" name="テキスト ボックス 23"/>
          <p:cNvSpPr txBox="1"/>
          <p:nvPr/>
        </p:nvSpPr>
        <p:spPr>
          <a:xfrm>
            <a:off x="179512" y="5661248"/>
            <a:ext cx="8784976" cy="276999"/>
          </a:xfrm>
          <a:prstGeom prst="rect">
            <a:avLst/>
          </a:prstGeom>
          <a:solidFill>
            <a:srgbClr val="FFFF00"/>
          </a:solidFill>
          <a:ln>
            <a:solidFill>
              <a:srgbClr val="FFFF00"/>
            </a:solidFill>
          </a:ln>
          <a:scene3d>
            <a:camera prst="orthographicFront"/>
            <a:lightRig rig="threePt" dir="t"/>
          </a:scene3d>
          <a:sp3d>
            <a:bevelT/>
            <a:bevelB/>
          </a:sp3d>
        </p:spPr>
        <p:txBody>
          <a:bodyPr wrap="square" rtlCol="0">
            <a:spAutoFit/>
          </a:bodyPr>
          <a:lstStyle/>
          <a:p>
            <a:pPr algn="ctr">
              <a:defRPr/>
            </a:pPr>
            <a:r>
              <a:rPr lang="ja-JP" altLang="en-US" sz="1200" b="1" spc="300" dirty="0" smtClean="0">
                <a:effectLst>
                  <a:outerShdw blurRad="38100" dist="38100" dir="2700000" algn="tl">
                    <a:srgbClr val="000000">
                      <a:alpha val="43137"/>
                    </a:srgbClr>
                  </a:outerShdw>
                </a:effectLst>
                <a:latin typeface="メイリオ" pitchFamily="50" charset="-128"/>
                <a:ea typeface="メイリオ" pitchFamily="50" charset="-128"/>
              </a:rPr>
              <a:t>　　我が国の将来を見据えれば、少子化対策は避けて通れない国政の最重要課題！</a:t>
            </a:r>
            <a:endParaRPr lang="en-US" altLang="ja-JP" sz="1200" b="1" spc="600" dirty="0" smtClean="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9" name="片側の 2 つの角を丸めた四角形 8"/>
          <p:cNvSpPr/>
          <p:nvPr/>
        </p:nvSpPr>
        <p:spPr>
          <a:xfrm rot="5400000">
            <a:off x="5810425" y="1887688"/>
            <a:ext cx="2131662" cy="4320480"/>
          </a:xfrm>
          <a:prstGeom prst="round2SameRect">
            <a:avLst>
              <a:gd name="adj1" fmla="val 10807"/>
              <a:gd name="adj2" fmla="val 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36000" rIns="0" bIns="36000" rtlCol="0" anchor="t" anchorCtr="0"/>
          <a:lstStyle/>
          <a:p>
            <a:pPr>
              <a:lnSpc>
                <a:spcPts val="500"/>
              </a:lnSpc>
            </a:pPr>
            <a:endParaRPr lang="en-US" altLang="ja-JP" sz="1100" b="1" dirty="0" smtClean="0">
              <a:solidFill>
                <a:schemeClr val="tx1"/>
              </a:solidFill>
              <a:latin typeface="メイリオ" pitchFamily="50" charset="-128"/>
              <a:ea typeface="メイリオ" pitchFamily="50" charset="-128"/>
              <a:cs typeface="メイリオ" pitchFamily="50" charset="-128"/>
            </a:endParaRPr>
          </a:p>
          <a:p>
            <a:r>
              <a:rPr lang="ja-JP" altLang="en-US" sz="1100" b="1" dirty="0" smtClean="0">
                <a:solidFill>
                  <a:schemeClr val="tx1"/>
                </a:solidFill>
                <a:latin typeface="メイリオ" pitchFamily="50" charset="-128"/>
                <a:ea typeface="メイリオ" pitchFamily="50" charset="-128"/>
                <a:cs typeface="メイリオ" pitchFamily="50" charset="-128"/>
              </a:rPr>
              <a:t> 婚姻件数は</a:t>
            </a:r>
            <a:r>
              <a:rPr lang="en-US" altLang="ja-JP" sz="1100" b="1" dirty="0" smtClean="0">
                <a:solidFill>
                  <a:schemeClr val="tx1"/>
                </a:solidFill>
                <a:latin typeface="メイリオ" pitchFamily="50" charset="-128"/>
                <a:ea typeface="メイリオ" pitchFamily="50" charset="-128"/>
                <a:cs typeface="メイリオ" pitchFamily="50" charset="-128"/>
              </a:rPr>
              <a:t>20</a:t>
            </a:r>
            <a:r>
              <a:rPr lang="ja-JP" altLang="en-US" sz="1100" b="1" dirty="0" smtClean="0">
                <a:solidFill>
                  <a:schemeClr val="tx1"/>
                </a:solidFill>
                <a:latin typeface="メイリオ" pitchFamily="50" charset="-128"/>
                <a:ea typeface="メイリオ" pitchFamily="50" charset="-128"/>
                <a:cs typeface="メイリオ" pitchFamily="50" charset="-128"/>
              </a:rPr>
              <a:t>年前と比較し１割以上減少</a:t>
            </a:r>
            <a:r>
              <a:rPr lang="en-US" altLang="ja-JP" sz="900" dirty="0" smtClean="0">
                <a:solidFill>
                  <a:schemeClr val="tx1"/>
                </a:solidFill>
              </a:rPr>
              <a:t> </a:t>
            </a:r>
            <a:r>
              <a:rPr lang="ja-JP" altLang="en-US" sz="900" dirty="0" smtClean="0">
                <a:solidFill>
                  <a:schemeClr val="tx1"/>
                </a:solidFill>
              </a:rPr>
              <a:t>（</a:t>
            </a:r>
            <a:r>
              <a:rPr lang="en-US" altLang="ja-JP" sz="900" dirty="0" smtClean="0">
                <a:solidFill>
                  <a:schemeClr val="tx1"/>
                </a:solidFill>
              </a:rPr>
              <a:t>H4</a:t>
            </a:r>
            <a:r>
              <a:rPr lang="ja-JP" altLang="en-US" sz="900" dirty="0" smtClean="0">
                <a:solidFill>
                  <a:schemeClr val="tx1"/>
                </a:solidFill>
              </a:rPr>
              <a:t>：</a:t>
            </a:r>
            <a:r>
              <a:rPr lang="en-US" altLang="ja-JP" sz="900" dirty="0" smtClean="0">
                <a:solidFill>
                  <a:schemeClr val="tx1"/>
                </a:solidFill>
              </a:rPr>
              <a:t>75.4</a:t>
            </a:r>
            <a:r>
              <a:rPr lang="ja-JP" altLang="en-US" sz="800" dirty="0" smtClean="0">
                <a:solidFill>
                  <a:schemeClr val="tx1"/>
                </a:solidFill>
              </a:rPr>
              <a:t>万組</a:t>
            </a:r>
            <a:r>
              <a:rPr lang="ja-JP" altLang="en-US" sz="900" dirty="0" smtClean="0">
                <a:solidFill>
                  <a:schemeClr val="tx1"/>
                </a:solidFill>
              </a:rPr>
              <a:t>→</a:t>
            </a:r>
            <a:r>
              <a:rPr lang="en-US" altLang="ja-JP" sz="900" dirty="0" smtClean="0">
                <a:solidFill>
                  <a:schemeClr val="tx1"/>
                </a:solidFill>
              </a:rPr>
              <a:t>H24</a:t>
            </a:r>
            <a:r>
              <a:rPr lang="ja-JP" altLang="en-US" sz="900" dirty="0" smtClean="0">
                <a:solidFill>
                  <a:schemeClr val="tx1"/>
                </a:solidFill>
              </a:rPr>
              <a:t>：</a:t>
            </a:r>
            <a:r>
              <a:rPr lang="en-US" altLang="ja-JP" sz="900" dirty="0" smtClean="0">
                <a:solidFill>
                  <a:schemeClr val="tx1"/>
                </a:solidFill>
              </a:rPr>
              <a:t>66.9</a:t>
            </a:r>
            <a:r>
              <a:rPr lang="ja-JP" altLang="en-US" sz="800" dirty="0" smtClean="0">
                <a:solidFill>
                  <a:schemeClr val="tx1"/>
                </a:solidFill>
              </a:rPr>
              <a:t>万組）</a:t>
            </a:r>
            <a:r>
              <a:rPr lang="ja-JP" altLang="en-US" sz="900" dirty="0" smtClean="0">
                <a:solidFill>
                  <a:schemeClr val="tx1"/>
                </a:solidFill>
              </a:rPr>
              <a:t> </a:t>
            </a:r>
            <a:endParaRPr lang="en-US" altLang="ja-JP" sz="900" dirty="0" smtClean="0">
              <a:solidFill>
                <a:schemeClr val="tx1"/>
              </a:solidFill>
            </a:endParaRPr>
          </a:p>
          <a:p>
            <a:r>
              <a:rPr lang="ja-JP" altLang="en-US" sz="1100" b="1" dirty="0" smtClean="0">
                <a:solidFill>
                  <a:schemeClr val="tx1"/>
                </a:solidFill>
                <a:latin typeface="メイリオ" pitchFamily="50" charset="-128"/>
                <a:ea typeface="メイリオ" pitchFamily="50" charset="-128"/>
                <a:cs typeface="メイリオ" pitchFamily="50" charset="-128"/>
              </a:rPr>
              <a:t> 出生数は</a:t>
            </a:r>
            <a:r>
              <a:rPr lang="en-US" altLang="ja-JP" sz="1100" b="1" dirty="0" smtClean="0">
                <a:solidFill>
                  <a:schemeClr val="tx1"/>
                </a:solidFill>
                <a:latin typeface="メイリオ" pitchFamily="50" charset="-128"/>
                <a:ea typeface="メイリオ" pitchFamily="50" charset="-128"/>
                <a:cs typeface="メイリオ" pitchFamily="50" charset="-128"/>
              </a:rPr>
              <a:t>20</a:t>
            </a:r>
            <a:r>
              <a:rPr lang="ja-JP" altLang="en-US" sz="1100" b="1" dirty="0" smtClean="0">
                <a:solidFill>
                  <a:schemeClr val="tx1"/>
                </a:solidFill>
                <a:latin typeface="メイリオ" pitchFamily="50" charset="-128"/>
                <a:ea typeface="メイリオ" pitchFamily="50" charset="-128"/>
                <a:cs typeface="メイリオ" pitchFamily="50" charset="-128"/>
              </a:rPr>
              <a:t>年前と比較し約</a:t>
            </a:r>
            <a:r>
              <a:rPr lang="en-US" altLang="ja-JP" sz="1100" b="1" dirty="0" smtClean="0">
                <a:solidFill>
                  <a:schemeClr val="tx1"/>
                </a:solidFill>
                <a:latin typeface="メイリオ" pitchFamily="50" charset="-128"/>
                <a:ea typeface="メイリオ" pitchFamily="50" charset="-128"/>
                <a:cs typeface="メイリオ" pitchFamily="50" charset="-128"/>
              </a:rPr>
              <a:t>17</a:t>
            </a:r>
            <a:r>
              <a:rPr lang="ja-JP" altLang="en-US" sz="1100" b="1" dirty="0" smtClean="0">
                <a:solidFill>
                  <a:schemeClr val="tx1"/>
                </a:solidFill>
                <a:latin typeface="メイリオ" pitchFamily="50" charset="-128"/>
                <a:ea typeface="メイリオ" pitchFamily="50" charset="-128"/>
                <a:cs typeface="メイリオ" pitchFamily="50" charset="-128"/>
              </a:rPr>
              <a:t>万人減少</a:t>
            </a:r>
            <a:r>
              <a:rPr lang="ja-JP" altLang="en-US" sz="800" dirty="0" smtClean="0">
                <a:solidFill>
                  <a:schemeClr val="tx1"/>
                </a:solidFill>
              </a:rPr>
              <a:t>　（</a:t>
            </a:r>
            <a:r>
              <a:rPr lang="en-US" altLang="ja-JP" sz="900" dirty="0" smtClean="0">
                <a:solidFill>
                  <a:schemeClr val="tx1"/>
                </a:solidFill>
              </a:rPr>
              <a:t>H4:120.9</a:t>
            </a:r>
            <a:r>
              <a:rPr lang="ja-JP" altLang="en-US" sz="800" dirty="0" smtClean="0">
                <a:solidFill>
                  <a:schemeClr val="tx1"/>
                </a:solidFill>
              </a:rPr>
              <a:t>万人</a:t>
            </a:r>
            <a:r>
              <a:rPr lang="ja-JP" altLang="en-US" sz="900" dirty="0" smtClean="0">
                <a:solidFill>
                  <a:schemeClr val="tx1"/>
                </a:solidFill>
              </a:rPr>
              <a:t>→</a:t>
            </a:r>
            <a:r>
              <a:rPr lang="en-US" altLang="ja-JP" sz="900" dirty="0" smtClean="0">
                <a:solidFill>
                  <a:schemeClr val="tx1"/>
                </a:solidFill>
              </a:rPr>
              <a:t>H24</a:t>
            </a:r>
            <a:r>
              <a:rPr lang="ja-JP" altLang="en-US" sz="900" dirty="0" smtClean="0">
                <a:solidFill>
                  <a:schemeClr val="tx1"/>
                </a:solidFill>
              </a:rPr>
              <a:t>：</a:t>
            </a:r>
            <a:r>
              <a:rPr lang="en-US" altLang="ja-JP" sz="900" dirty="0" smtClean="0">
                <a:solidFill>
                  <a:schemeClr val="tx1"/>
                </a:solidFill>
              </a:rPr>
              <a:t>103.7</a:t>
            </a:r>
            <a:r>
              <a:rPr lang="ja-JP" altLang="en-US" sz="800" dirty="0" smtClean="0">
                <a:solidFill>
                  <a:schemeClr val="tx1"/>
                </a:solidFill>
              </a:rPr>
              <a:t>万人）</a:t>
            </a:r>
            <a:endParaRPr lang="en-US" altLang="ja-JP" sz="900" b="1" dirty="0" smtClean="0">
              <a:solidFill>
                <a:schemeClr val="tx1"/>
              </a:solidFill>
              <a:latin typeface="メイリオ" pitchFamily="50" charset="-128"/>
              <a:ea typeface="メイリオ" pitchFamily="50" charset="-128"/>
              <a:cs typeface="メイリオ" pitchFamily="50" charset="-128"/>
            </a:endParaRPr>
          </a:p>
          <a:p>
            <a:pPr>
              <a:lnSpc>
                <a:spcPts val="400"/>
              </a:lnSpc>
            </a:pP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en-US" altLang="ja-JP" sz="1000" b="1" dirty="0" smtClean="0">
                <a:solidFill>
                  <a:srgbClr val="FF0000"/>
                </a:solidFill>
                <a:latin typeface="メイリオ" pitchFamily="50" charset="-128"/>
                <a:ea typeface="メイリオ" pitchFamily="50" charset="-128"/>
                <a:cs typeface="メイリオ" pitchFamily="50" charset="-128"/>
              </a:rPr>
              <a:t>【</a:t>
            </a:r>
            <a:r>
              <a:rPr lang="ja-JP" altLang="en-US" sz="1000" b="1" dirty="0" smtClean="0">
                <a:solidFill>
                  <a:srgbClr val="FF0000"/>
                </a:solidFill>
                <a:latin typeface="メイリオ" pitchFamily="50" charset="-128"/>
                <a:ea typeface="メイリオ" pitchFamily="50" charset="-128"/>
                <a:cs typeface="メイリオ" pitchFamily="50" charset="-128"/>
              </a:rPr>
              <a:t>未婚化・晩婚化・晩産化の進行</a:t>
            </a:r>
            <a:r>
              <a:rPr lang="en-US" altLang="ja-JP" sz="1000" b="1" dirty="0" smtClean="0">
                <a:solidFill>
                  <a:srgbClr val="FF0000"/>
                </a:solidFill>
                <a:latin typeface="メイリオ" pitchFamily="50" charset="-128"/>
                <a:ea typeface="メイリオ" pitchFamily="50" charset="-128"/>
                <a:cs typeface="メイリオ" pitchFamily="50" charset="-128"/>
              </a:rPr>
              <a:t>】</a:t>
            </a:r>
          </a:p>
          <a:p>
            <a:r>
              <a:rPr lang="ja-JP" altLang="en-US" sz="1000" b="1" dirty="0" smtClean="0">
                <a:solidFill>
                  <a:schemeClr val="tx1"/>
                </a:solidFill>
                <a:latin typeface="メイリオ" pitchFamily="50" charset="-128"/>
                <a:ea typeface="メイリオ" pitchFamily="50" charset="-128"/>
                <a:cs typeface="メイリオ" pitchFamily="50" charset="-128"/>
              </a:rPr>
              <a:t>　○</a:t>
            </a:r>
            <a:r>
              <a:rPr lang="ja-JP" altLang="en-US" sz="1000" dirty="0" smtClean="0">
                <a:solidFill>
                  <a:schemeClr val="tx1"/>
                </a:solidFill>
                <a:latin typeface="メイリオ" pitchFamily="50" charset="-128"/>
                <a:ea typeface="メイリオ" pitchFamily="50" charset="-128"/>
                <a:cs typeface="メイリオ" pitchFamily="50" charset="-128"/>
              </a:rPr>
              <a:t>生涯未婚率が</a:t>
            </a:r>
            <a:r>
              <a:rPr lang="en-US" altLang="ja-JP" sz="1000" dirty="0" smtClean="0">
                <a:solidFill>
                  <a:schemeClr val="tx1"/>
                </a:solidFill>
                <a:latin typeface="メイリオ" pitchFamily="50" charset="-128"/>
                <a:ea typeface="メイリオ" pitchFamily="50" charset="-128"/>
                <a:cs typeface="メイリオ" pitchFamily="50" charset="-128"/>
              </a:rPr>
              <a:t>1990</a:t>
            </a:r>
            <a:r>
              <a:rPr lang="ja-JP" altLang="en-US" sz="1000" dirty="0" smtClean="0">
                <a:solidFill>
                  <a:schemeClr val="tx1"/>
                </a:solidFill>
                <a:latin typeface="メイリオ" pitchFamily="50" charset="-128"/>
                <a:ea typeface="メイリオ" pitchFamily="50" charset="-128"/>
                <a:cs typeface="メイリオ" pitchFamily="50" charset="-128"/>
              </a:rPr>
              <a:t>年の５％前後から急上昇し、</a:t>
            </a:r>
            <a:r>
              <a:rPr lang="en-US" altLang="ja-JP" sz="1000" b="1" dirty="0" smtClean="0">
                <a:solidFill>
                  <a:schemeClr val="tx1"/>
                </a:solidFill>
                <a:latin typeface="メイリオ" pitchFamily="50" charset="-128"/>
                <a:ea typeface="メイリオ" pitchFamily="50" charset="-128"/>
                <a:cs typeface="メイリオ" pitchFamily="50" charset="-128"/>
              </a:rPr>
              <a:t>2010</a:t>
            </a:r>
            <a:r>
              <a:rPr lang="ja-JP" altLang="en-US" sz="1000" b="1" dirty="0" smtClean="0">
                <a:solidFill>
                  <a:schemeClr val="tx1"/>
                </a:solidFill>
                <a:latin typeface="メイリオ" pitchFamily="50" charset="-128"/>
                <a:ea typeface="メイリオ" pitchFamily="50" charset="-128"/>
                <a:cs typeface="メイリオ" pitchFamily="50" charset="-128"/>
              </a:rPr>
              <a:t>年時点で</a:t>
            </a:r>
            <a:r>
              <a:rPr lang="en-US" altLang="ja-JP" sz="1000" b="1" dirty="0" smtClean="0">
                <a:solidFill>
                  <a:schemeClr val="tx1"/>
                </a:solidFill>
                <a:latin typeface="メイリオ" pitchFamily="50" charset="-128"/>
                <a:ea typeface="メイリオ" pitchFamily="50" charset="-128"/>
                <a:cs typeface="メイリオ" pitchFamily="50" charset="-128"/>
              </a:rPr>
              <a:t>50</a:t>
            </a:r>
            <a:r>
              <a:rPr lang="ja-JP" altLang="en-US" sz="1000" b="1" dirty="0" smtClean="0">
                <a:solidFill>
                  <a:schemeClr val="tx1"/>
                </a:solidFill>
                <a:latin typeface="メイリオ" pitchFamily="50" charset="-128"/>
                <a:ea typeface="メイリオ" pitchFamily="50" charset="-128"/>
                <a:cs typeface="メイリオ" pitchFamily="50" charset="-128"/>
              </a:rPr>
              <a:t>歳</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の男性</a:t>
            </a:r>
            <a:r>
              <a:rPr lang="en-US" altLang="ja-JP" sz="1000" b="1" dirty="0" smtClean="0">
                <a:solidFill>
                  <a:schemeClr val="tx1"/>
                </a:solidFill>
                <a:latin typeface="メイリオ" pitchFamily="50" charset="-128"/>
                <a:ea typeface="メイリオ" pitchFamily="50" charset="-128"/>
                <a:cs typeface="メイリオ" pitchFamily="50" charset="-128"/>
              </a:rPr>
              <a:t>5</a:t>
            </a:r>
            <a:r>
              <a:rPr lang="ja-JP" altLang="en-US" sz="1000" b="1" dirty="0" smtClean="0">
                <a:solidFill>
                  <a:schemeClr val="tx1"/>
                </a:solidFill>
                <a:latin typeface="メイリオ" pitchFamily="50" charset="-128"/>
                <a:ea typeface="メイリオ" pitchFamily="50" charset="-128"/>
                <a:cs typeface="メイリオ" pitchFamily="50" charset="-128"/>
              </a:rPr>
              <a:t>人に１人、女性の</a:t>
            </a:r>
            <a:r>
              <a:rPr lang="en-US" altLang="ja-JP" sz="1000" b="1" dirty="0" smtClean="0">
                <a:solidFill>
                  <a:schemeClr val="tx1"/>
                </a:solidFill>
                <a:latin typeface="メイリオ" pitchFamily="50" charset="-128"/>
                <a:ea typeface="メイリオ" pitchFamily="50" charset="-128"/>
                <a:cs typeface="メイリオ" pitchFamily="50" charset="-128"/>
              </a:rPr>
              <a:t>10</a:t>
            </a:r>
            <a:r>
              <a:rPr lang="ja-JP" altLang="en-US" sz="1000" b="1" dirty="0" smtClean="0">
                <a:solidFill>
                  <a:schemeClr val="tx1"/>
                </a:solidFill>
                <a:latin typeface="メイリオ" pitchFamily="50" charset="-128"/>
                <a:ea typeface="メイリオ" pitchFamily="50" charset="-128"/>
                <a:cs typeface="メイリオ" pitchFamily="50" charset="-128"/>
              </a:rPr>
              <a:t>人に</a:t>
            </a:r>
            <a:r>
              <a:rPr lang="en-US" altLang="ja-JP" sz="1000" b="1" dirty="0" smtClean="0">
                <a:solidFill>
                  <a:schemeClr val="tx1"/>
                </a:solidFill>
                <a:latin typeface="メイリオ" pitchFamily="50" charset="-128"/>
                <a:ea typeface="メイリオ" pitchFamily="50" charset="-128"/>
                <a:cs typeface="メイリオ" pitchFamily="50" charset="-128"/>
              </a:rPr>
              <a:t>1</a:t>
            </a:r>
            <a:r>
              <a:rPr lang="ja-JP" altLang="en-US" sz="1000" b="1" dirty="0" smtClean="0">
                <a:solidFill>
                  <a:schemeClr val="tx1"/>
                </a:solidFill>
                <a:latin typeface="メイリオ" pitchFamily="50" charset="-128"/>
                <a:ea typeface="メイリオ" pitchFamily="50" charset="-128"/>
                <a:cs typeface="メイリオ" pitchFamily="50" charset="-128"/>
              </a:rPr>
              <a:t>人が未婚者</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○平均初婚年齢も上昇し、</a:t>
            </a:r>
            <a:r>
              <a:rPr lang="en-US" altLang="ja-JP" sz="1000" b="1" dirty="0" smtClean="0">
                <a:solidFill>
                  <a:schemeClr val="tx1"/>
                </a:solidFill>
                <a:latin typeface="メイリオ" pitchFamily="50" charset="-128"/>
                <a:ea typeface="メイリオ" pitchFamily="50" charset="-128"/>
                <a:cs typeface="メイリオ" pitchFamily="50" charset="-128"/>
              </a:rPr>
              <a:t>2010</a:t>
            </a:r>
            <a:r>
              <a:rPr lang="ja-JP" altLang="en-US" sz="1000" b="1" dirty="0" smtClean="0">
                <a:solidFill>
                  <a:schemeClr val="tx1"/>
                </a:solidFill>
                <a:latin typeface="メイリオ" pitchFamily="50" charset="-128"/>
                <a:ea typeface="メイリオ" pitchFamily="50" charset="-128"/>
                <a:cs typeface="メイリオ" pitchFamily="50" charset="-128"/>
              </a:rPr>
              <a:t>年以降、男性は</a:t>
            </a:r>
            <a:r>
              <a:rPr lang="en-US" altLang="ja-JP" sz="1000" b="1" dirty="0" smtClean="0">
                <a:solidFill>
                  <a:schemeClr val="tx1"/>
                </a:solidFill>
                <a:latin typeface="メイリオ" pitchFamily="50" charset="-128"/>
                <a:ea typeface="メイリオ" pitchFamily="50" charset="-128"/>
                <a:cs typeface="メイリオ" pitchFamily="50" charset="-128"/>
              </a:rPr>
              <a:t>30</a:t>
            </a:r>
            <a:r>
              <a:rPr lang="ja-JP" altLang="en-US" sz="1000" b="1" dirty="0" smtClean="0">
                <a:solidFill>
                  <a:schemeClr val="tx1"/>
                </a:solidFill>
                <a:latin typeface="メイリオ" pitchFamily="50" charset="-128"/>
                <a:ea typeface="メイリオ" pitchFamily="50" charset="-128"/>
                <a:cs typeface="メイリオ" pitchFamily="50" charset="-128"/>
              </a:rPr>
              <a:t>代で初婚</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○女性が第１子を出産した平均年齢は</a:t>
            </a:r>
            <a:r>
              <a:rPr lang="en-US" altLang="ja-JP" sz="1000" b="1" dirty="0" smtClean="0">
                <a:solidFill>
                  <a:schemeClr val="tx1"/>
                </a:solidFill>
                <a:latin typeface="メイリオ" pitchFamily="50" charset="-128"/>
                <a:ea typeface="メイリオ" pitchFamily="50" charset="-128"/>
                <a:cs typeface="メイリオ" pitchFamily="50" charset="-128"/>
              </a:rPr>
              <a:t>30</a:t>
            </a:r>
            <a:r>
              <a:rPr lang="ja-JP" altLang="en-US" sz="1000" b="1" dirty="0" smtClean="0">
                <a:solidFill>
                  <a:schemeClr val="tx1"/>
                </a:solidFill>
                <a:latin typeface="メイリオ" pitchFamily="50" charset="-128"/>
                <a:ea typeface="メイリオ" pitchFamily="50" charset="-128"/>
                <a:cs typeface="メイリオ" pitchFamily="50" charset="-128"/>
              </a:rPr>
              <a:t>代を超え、晩婚化と晩産化が</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同時進行</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lnSpc>
                <a:spcPts val="300"/>
              </a:lnSpc>
            </a:pP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en-US" altLang="ja-JP" sz="1000" b="1" dirty="0" smtClean="0">
                <a:solidFill>
                  <a:srgbClr val="FF0000"/>
                </a:solidFill>
                <a:latin typeface="メイリオ" pitchFamily="50" charset="-128"/>
                <a:ea typeface="メイリオ" pitchFamily="50" charset="-128"/>
                <a:cs typeface="メイリオ" pitchFamily="50" charset="-128"/>
              </a:rPr>
              <a:t>【</a:t>
            </a:r>
            <a:r>
              <a:rPr lang="ja-JP" altLang="en-US" sz="1000" b="1" dirty="0" smtClean="0">
                <a:solidFill>
                  <a:srgbClr val="FF0000"/>
                </a:solidFill>
                <a:latin typeface="メイリオ" pitchFamily="50" charset="-128"/>
                <a:ea typeface="メイリオ" pitchFamily="50" charset="-128"/>
                <a:cs typeface="メイリオ" pitchFamily="50" charset="-128"/>
              </a:rPr>
              <a:t>妊娠・出産を取り巻く環境の変化</a:t>
            </a:r>
            <a:r>
              <a:rPr lang="en-US" altLang="ja-JP" sz="1000" b="1" dirty="0" smtClean="0">
                <a:solidFill>
                  <a:srgbClr val="FF0000"/>
                </a:solidFill>
                <a:latin typeface="メイリオ" pitchFamily="50" charset="-128"/>
                <a:ea typeface="メイリオ" pitchFamily="50" charset="-128"/>
                <a:cs typeface="メイリオ" pitchFamily="50" charset="-128"/>
              </a:rPr>
              <a:t>】</a:t>
            </a:r>
          </a:p>
          <a:p>
            <a:r>
              <a:rPr lang="ja-JP" altLang="en-US" sz="1000" dirty="0" smtClean="0">
                <a:solidFill>
                  <a:schemeClr val="tx1"/>
                </a:solidFill>
                <a:latin typeface="メイリオ" pitchFamily="50" charset="-128"/>
                <a:ea typeface="メイリオ" pitchFamily="50" charset="-128"/>
                <a:cs typeface="メイリオ" pitchFamily="50" charset="-128"/>
              </a:rPr>
              <a:t>　○第１子出産年齢が年々高まり、</a:t>
            </a:r>
            <a:r>
              <a:rPr lang="en-US" altLang="ja-JP" sz="1000" dirty="0" smtClean="0">
                <a:solidFill>
                  <a:schemeClr val="tx1"/>
                </a:solidFill>
                <a:latin typeface="メイリオ" pitchFamily="50" charset="-128"/>
                <a:ea typeface="メイリオ" pitchFamily="50" charset="-128"/>
                <a:cs typeface="メイリオ" pitchFamily="50" charset="-128"/>
              </a:rPr>
              <a:t>2011</a:t>
            </a:r>
            <a:r>
              <a:rPr lang="ja-JP" altLang="en-US" sz="1000" dirty="0" smtClean="0">
                <a:solidFill>
                  <a:schemeClr val="tx1"/>
                </a:solidFill>
                <a:latin typeface="メイリオ" pitchFamily="50" charset="-128"/>
                <a:ea typeface="メイリオ" pitchFamily="50" charset="-128"/>
                <a:cs typeface="メイリオ" pitchFamily="50" charset="-128"/>
              </a:rPr>
              <a:t>年には</a:t>
            </a:r>
            <a:r>
              <a:rPr lang="en-US" altLang="ja-JP" sz="1000" dirty="0" smtClean="0">
                <a:solidFill>
                  <a:schemeClr val="tx1"/>
                </a:solidFill>
                <a:latin typeface="メイリオ" pitchFamily="50" charset="-128"/>
                <a:ea typeface="メイリオ" pitchFamily="50" charset="-128"/>
                <a:cs typeface="メイリオ" pitchFamily="50" charset="-128"/>
              </a:rPr>
              <a:t>30</a:t>
            </a:r>
            <a:r>
              <a:rPr lang="ja-JP" altLang="en-US" sz="1000" dirty="0" smtClean="0">
                <a:solidFill>
                  <a:schemeClr val="tx1"/>
                </a:solidFill>
                <a:latin typeface="メイリオ" pitchFamily="50" charset="-128"/>
                <a:ea typeface="メイリオ" pitchFamily="50" charset="-128"/>
                <a:cs typeface="メイリオ" pitchFamily="50" charset="-128"/>
              </a:rPr>
              <a:t>歳を超えた</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産婦人科・産科医師の減少や高齢化等　</a:t>
            </a:r>
            <a:r>
              <a:rPr lang="ja-JP" altLang="en-US" sz="1000" dirty="0" smtClean="0">
                <a:solidFill>
                  <a:schemeClr val="tx1"/>
                </a:solidFill>
              </a:rPr>
              <a:t>　  </a:t>
            </a:r>
            <a:endParaRPr lang="en-US" altLang="ja-JP" sz="1000" dirty="0" smtClean="0">
              <a:solidFill>
                <a:schemeClr val="tx1"/>
              </a:solidFill>
            </a:endParaRPr>
          </a:p>
          <a:p>
            <a:r>
              <a:rPr lang="ja-JP" altLang="en-US" sz="1000" b="1" dirty="0" smtClean="0">
                <a:solidFill>
                  <a:schemeClr val="tx1"/>
                </a:solidFill>
                <a:latin typeface="メイリオ" pitchFamily="50" charset="-128"/>
                <a:ea typeface="メイリオ" pitchFamily="50" charset="-128"/>
                <a:cs typeface="メイリオ" pitchFamily="50" charset="-128"/>
              </a:rPr>
              <a:t>　○不妊治療を経験する夫婦も増加傾向</a:t>
            </a:r>
            <a:endParaRPr kumimoji="1" lang="ja-JP" altLang="en-US" sz="1000" dirty="0">
              <a:solidFill>
                <a:schemeClr val="tx1"/>
              </a:solidFill>
            </a:endParaRPr>
          </a:p>
        </p:txBody>
      </p:sp>
      <p:sp>
        <p:nvSpPr>
          <p:cNvPr id="10" name="正方形/長方形 9"/>
          <p:cNvSpPr/>
          <p:nvPr/>
        </p:nvSpPr>
        <p:spPr>
          <a:xfrm>
            <a:off x="4763641" y="3054102"/>
            <a:ext cx="4128839" cy="406524"/>
          </a:xfrm>
          <a:prstGeom prst="rect">
            <a:avLst/>
          </a:prstGeom>
          <a:noFill/>
          <a:ln w="9525">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AutoShape 46"/>
          <p:cNvSpPr>
            <a:spLocks noChangeArrowheads="1"/>
          </p:cNvSpPr>
          <p:nvPr/>
        </p:nvSpPr>
        <p:spPr bwMode="auto">
          <a:xfrm>
            <a:off x="4716016" y="2593479"/>
            <a:ext cx="4248472" cy="288032"/>
          </a:xfrm>
          <a:prstGeom prst="homePlate">
            <a:avLst>
              <a:gd name="adj" fmla="val 140807"/>
            </a:avLst>
          </a:prstGeom>
          <a:solidFill>
            <a:srgbClr val="FF0000"/>
          </a:solidFill>
          <a:ln>
            <a:headEnd/>
            <a:tailEnd/>
          </a:ln>
        </p:spPr>
        <p:style>
          <a:lnRef idx="0">
            <a:schemeClr val="accent3"/>
          </a:lnRef>
          <a:fillRef idx="3">
            <a:schemeClr val="accent3"/>
          </a:fillRef>
          <a:effectRef idx="3">
            <a:schemeClr val="accent3"/>
          </a:effectRef>
          <a:fontRef idx="minor">
            <a:schemeClr val="lt1"/>
          </a:fontRef>
        </p:style>
        <p:txBody>
          <a:bodyPr wrap="none" lIns="92718" tIns="46359" rIns="92718" bIns="46359" anchor="ctr"/>
          <a:lstStyle/>
          <a:p>
            <a:pPr algn="l">
              <a:defRPr/>
            </a:pPr>
            <a:r>
              <a:rPr lang="ja-JP" altLang="en-US" sz="1200" b="1" dirty="0" smtClean="0">
                <a:solidFill>
                  <a:schemeClr val="bg1"/>
                </a:solidFill>
                <a:latin typeface="メイリオ" pitchFamily="50" charset="-128"/>
                <a:ea typeface="メイリオ" pitchFamily="50" charset="-128"/>
              </a:rPr>
              <a:t>　結婚・妊娠・出産</a:t>
            </a:r>
            <a:endParaRPr lang="ja-JP" altLang="en-US" sz="1200" b="1" dirty="0">
              <a:solidFill>
                <a:schemeClr val="bg1"/>
              </a:solidFill>
              <a:latin typeface="メイリオ" pitchFamily="50" charset="-128"/>
              <a:ea typeface="メイリオ" pitchFamily="50" charset="-128"/>
            </a:endParaRPr>
          </a:p>
        </p:txBody>
      </p:sp>
      <p:sp>
        <p:nvSpPr>
          <p:cNvPr id="8" name="片側の 2 つの角を丸めた四角形 7"/>
          <p:cNvSpPr/>
          <p:nvPr/>
        </p:nvSpPr>
        <p:spPr>
          <a:xfrm rot="5400000">
            <a:off x="1305762" y="1764785"/>
            <a:ext cx="2130459" cy="4546032"/>
          </a:xfrm>
          <a:prstGeom prst="round2SameRect">
            <a:avLst>
              <a:gd name="adj1" fmla="val 11287"/>
              <a:gd name="adj2" fmla="val 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36000" rIns="0" bIns="72000" rtlCol="0" anchor="t" anchorCtr="0"/>
          <a:lstStyle/>
          <a:p>
            <a:pPr>
              <a:lnSpc>
                <a:spcPts val="500"/>
              </a:lnSpc>
            </a:pPr>
            <a:endParaRPr lang="en-US" altLang="ja-JP" sz="1100" b="1" dirty="0" smtClean="0">
              <a:solidFill>
                <a:schemeClr val="tx1"/>
              </a:solidFill>
              <a:latin typeface="メイリオ" pitchFamily="50" charset="-128"/>
              <a:ea typeface="メイリオ" pitchFamily="50" charset="-128"/>
              <a:cs typeface="メイリオ" pitchFamily="50" charset="-128"/>
            </a:endParaRPr>
          </a:p>
          <a:p>
            <a:r>
              <a:rPr lang="ja-JP" altLang="en-US" sz="1100" b="1" dirty="0" smtClean="0">
                <a:solidFill>
                  <a:schemeClr val="tx1"/>
                </a:solidFill>
                <a:latin typeface="メイリオ" pitchFamily="50" charset="-128"/>
                <a:ea typeface="メイリオ" pitchFamily="50" charset="-128"/>
                <a:cs typeface="メイリオ" pitchFamily="50" charset="-128"/>
              </a:rPr>
              <a:t>理想の子どもの数と現実とのギャップ</a:t>
            </a:r>
            <a:r>
              <a:rPr lang="ja-JP" altLang="en-US" sz="800" dirty="0" smtClean="0">
                <a:solidFill>
                  <a:schemeClr val="tx1"/>
                </a:solidFill>
                <a:latin typeface="メイリオ" pitchFamily="50" charset="-128"/>
                <a:ea typeface="メイリオ" pitchFamily="50" charset="-128"/>
                <a:cs typeface="メイリオ" pitchFamily="50" charset="-128"/>
              </a:rPr>
              <a:t>（理想の子ども数</a:t>
            </a:r>
            <a:r>
              <a:rPr lang="en-US" altLang="ja-JP" sz="800" dirty="0" smtClean="0">
                <a:solidFill>
                  <a:schemeClr val="tx1"/>
                </a:solidFill>
                <a:latin typeface="メイリオ" pitchFamily="50" charset="-128"/>
                <a:ea typeface="メイリオ" pitchFamily="50" charset="-128"/>
                <a:cs typeface="メイリオ" pitchFamily="50" charset="-128"/>
              </a:rPr>
              <a:t>2.42</a:t>
            </a:r>
            <a:r>
              <a:rPr lang="ja-JP" altLang="en-US" sz="800" dirty="0" smtClean="0">
                <a:solidFill>
                  <a:schemeClr val="tx1"/>
                </a:solidFill>
                <a:latin typeface="メイリオ" pitchFamily="50" charset="-128"/>
                <a:ea typeface="メイリオ" pitchFamily="50" charset="-128"/>
                <a:cs typeface="メイリオ" pitchFamily="50" charset="-128"/>
              </a:rPr>
              <a:t>人→予定</a:t>
            </a:r>
            <a:r>
              <a:rPr lang="en-US" altLang="ja-JP" sz="800" dirty="0" smtClean="0">
                <a:solidFill>
                  <a:schemeClr val="tx1"/>
                </a:solidFill>
                <a:latin typeface="メイリオ" pitchFamily="50" charset="-128"/>
                <a:ea typeface="メイリオ" pitchFamily="50" charset="-128"/>
                <a:cs typeface="メイリオ" pitchFamily="50" charset="-128"/>
              </a:rPr>
              <a:t>2.07</a:t>
            </a:r>
            <a:r>
              <a:rPr lang="ja-JP" altLang="en-US" sz="800" dirty="0" smtClean="0">
                <a:solidFill>
                  <a:schemeClr val="tx1"/>
                </a:solidFill>
                <a:latin typeface="メイリオ" pitchFamily="50" charset="-128"/>
                <a:ea typeface="メイリオ" pitchFamily="50" charset="-128"/>
                <a:cs typeface="メイリオ" pitchFamily="50" charset="-128"/>
              </a:rPr>
              <a:t>人）</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1100" b="1" dirty="0" smtClean="0">
                <a:solidFill>
                  <a:schemeClr val="tx1"/>
                </a:solidFill>
                <a:latin typeface="メイリオ" pitchFamily="50" charset="-128"/>
                <a:ea typeface="メイリオ" pitchFamily="50" charset="-128"/>
                <a:cs typeface="メイリオ" pitchFamily="50" charset="-128"/>
              </a:rPr>
              <a:t>女性の就業者の増加　　</a:t>
            </a:r>
            <a:r>
              <a:rPr lang="ja-JP" altLang="en-US" sz="800" dirty="0" smtClean="0">
                <a:solidFill>
                  <a:schemeClr val="tx1"/>
                </a:solidFill>
                <a:latin typeface="メイリオ" pitchFamily="50" charset="-128"/>
                <a:ea typeface="メイリオ" pitchFamily="50" charset="-128"/>
                <a:cs typeface="メイリオ" pitchFamily="50" charset="-128"/>
              </a:rPr>
              <a:t>（女性就業者</a:t>
            </a:r>
            <a:r>
              <a:rPr lang="ja-JP" altLang="en-US" sz="900" dirty="0" smtClean="0">
                <a:solidFill>
                  <a:schemeClr val="tx1"/>
                </a:solidFill>
                <a:latin typeface="メイリオ" pitchFamily="50" charset="-128"/>
                <a:ea typeface="メイリオ" pitchFamily="50" charset="-128"/>
                <a:cs typeface="メイリオ" pitchFamily="50" charset="-128"/>
              </a:rPr>
              <a:t> </a:t>
            </a:r>
            <a:r>
              <a:rPr lang="en-US" altLang="ja-JP" sz="900" dirty="0" smtClean="0">
                <a:solidFill>
                  <a:schemeClr val="tx1"/>
                </a:solidFill>
              </a:rPr>
              <a:t>H14</a:t>
            </a:r>
            <a:r>
              <a:rPr lang="ja-JP" altLang="en-US" sz="900" dirty="0" smtClean="0">
                <a:solidFill>
                  <a:schemeClr val="tx1"/>
                </a:solidFill>
              </a:rPr>
              <a:t>：</a:t>
            </a:r>
            <a:r>
              <a:rPr lang="en-US" altLang="ja-JP" sz="900" dirty="0" smtClean="0">
                <a:solidFill>
                  <a:schemeClr val="tx1"/>
                </a:solidFill>
              </a:rPr>
              <a:t>2,172</a:t>
            </a:r>
            <a:r>
              <a:rPr lang="ja-JP" altLang="en-US" sz="800" dirty="0" smtClean="0">
                <a:solidFill>
                  <a:schemeClr val="tx1"/>
                </a:solidFill>
                <a:latin typeface="メイリオ" pitchFamily="50" charset="-128"/>
                <a:ea typeface="メイリオ" pitchFamily="50" charset="-128"/>
                <a:cs typeface="メイリオ" pitchFamily="50" charset="-128"/>
              </a:rPr>
              <a:t>万人</a:t>
            </a:r>
            <a:r>
              <a:rPr lang="ja-JP" altLang="en-US" sz="800" dirty="0" smtClean="0">
                <a:solidFill>
                  <a:schemeClr val="tx1"/>
                </a:solidFill>
              </a:rPr>
              <a:t> </a:t>
            </a:r>
            <a:r>
              <a:rPr lang="ja-JP" altLang="en-US" sz="900" dirty="0" smtClean="0">
                <a:solidFill>
                  <a:schemeClr val="tx1"/>
                </a:solidFill>
              </a:rPr>
              <a:t>→ </a:t>
            </a:r>
            <a:r>
              <a:rPr lang="en-US" altLang="ja-JP" sz="900" dirty="0" smtClean="0">
                <a:solidFill>
                  <a:schemeClr val="tx1"/>
                </a:solidFill>
              </a:rPr>
              <a:t>H24:2,375</a:t>
            </a:r>
            <a:r>
              <a:rPr lang="ja-JP" altLang="en-US" sz="800" dirty="0" smtClean="0">
                <a:solidFill>
                  <a:schemeClr val="tx1"/>
                </a:solidFill>
                <a:latin typeface="メイリオ" pitchFamily="50" charset="-128"/>
                <a:ea typeface="メイリオ" pitchFamily="50" charset="-128"/>
                <a:cs typeface="メイリオ" pitchFamily="50" charset="-128"/>
              </a:rPr>
              <a:t>万人</a:t>
            </a:r>
            <a:r>
              <a:rPr lang="ja-JP" altLang="en-US" sz="900" dirty="0" smtClean="0">
                <a:solidFill>
                  <a:schemeClr val="tx1"/>
                </a:solidFill>
              </a:rPr>
              <a:t> </a:t>
            </a:r>
            <a:r>
              <a:rPr lang="en-US" altLang="ja-JP" sz="900" dirty="0" smtClean="0">
                <a:solidFill>
                  <a:schemeClr val="tx1"/>
                </a:solidFill>
              </a:rPr>
              <a:t>&lt;+9.3%&gt;</a:t>
            </a:r>
            <a:r>
              <a:rPr lang="ja-JP" altLang="en-US" sz="900" dirty="0" smtClean="0">
                <a:solidFill>
                  <a:schemeClr val="tx1"/>
                </a:solidFill>
              </a:rPr>
              <a:t>　）</a:t>
            </a:r>
            <a:endParaRPr lang="en-US" altLang="ja-JP" sz="900" dirty="0" smtClean="0">
              <a:solidFill>
                <a:schemeClr val="tx1"/>
              </a:solidFill>
            </a:endParaRPr>
          </a:p>
          <a:p>
            <a:pPr>
              <a:lnSpc>
                <a:spcPts val="400"/>
              </a:lnSpc>
            </a:pPr>
            <a:endParaRPr lang="en-US" altLang="ja-JP" sz="900" dirty="0" smtClean="0">
              <a:solidFill>
                <a:schemeClr val="tx1"/>
              </a:solidFill>
            </a:endParaRPr>
          </a:p>
          <a:p>
            <a:r>
              <a:rPr lang="en-US" altLang="ja-JP" sz="1000" b="1" dirty="0" smtClean="0">
                <a:solidFill>
                  <a:srgbClr val="FF0000"/>
                </a:solidFill>
                <a:latin typeface="メイリオ" pitchFamily="50" charset="-128"/>
                <a:ea typeface="メイリオ" pitchFamily="50" charset="-128"/>
                <a:cs typeface="メイリオ" pitchFamily="50" charset="-128"/>
              </a:rPr>
              <a:t>【</a:t>
            </a:r>
            <a:r>
              <a:rPr lang="ja-JP" altLang="en-US" sz="1000" b="1" dirty="0" smtClean="0">
                <a:solidFill>
                  <a:srgbClr val="FF0000"/>
                </a:solidFill>
                <a:latin typeface="メイリオ" pitchFamily="50" charset="-128"/>
                <a:ea typeface="メイリオ" pitchFamily="50" charset="-128"/>
                <a:cs typeface="メイリオ" pitchFamily="50" charset="-128"/>
              </a:rPr>
              <a:t>子育てや働き方を取り巻く環境の変化</a:t>
            </a:r>
            <a:r>
              <a:rPr lang="en-US" altLang="ja-JP" sz="1000" b="1" dirty="0" smtClean="0">
                <a:solidFill>
                  <a:srgbClr val="FF0000"/>
                </a:solidFill>
                <a:latin typeface="メイリオ" pitchFamily="50" charset="-128"/>
                <a:ea typeface="メイリオ" pitchFamily="50" charset="-128"/>
                <a:cs typeface="メイリオ" pitchFamily="50" charset="-128"/>
              </a:rPr>
              <a:t>】</a:t>
            </a:r>
          </a:p>
          <a:p>
            <a:pPr>
              <a:lnSpc>
                <a:spcPts val="1200"/>
              </a:lnSpc>
            </a:pPr>
            <a:r>
              <a:rPr lang="ja-JP" altLang="en-US" sz="1000" b="1" dirty="0" smtClean="0">
                <a:solidFill>
                  <a:schemeClr val="tx1"/>
                </a:solidFill>
                <a:latin typeface="メイリオ" pitchFamily="50" charset="-128"/>
                <a:ea typeface="メイリオ" pitchFamily="50" charset="-128"/>
                <a:cs typeface="メイリオ" pitchFamily="50" charset="-128"/>
              </a:rPr>
              <a:t>　○子育てにかかる費用の負担感の増大</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lnSpc>
                <a:spcPts val="1200"/>
              </a:lnSpc>
            </a:pPr>
            <a:r>
              <a:rPr lang="ja-JP" altLang="en-US" sz="1000" b="1" dirty="0" smtClean="0">
                <a:solidFill>
                  <a:schemeClr val="tx1"/>
                </a:solidFill>
                <a:latin typeface="メイリオ" pitchFamily="50" charset="-128"/>
                <a:ea typeface="メイリオ" pitchFamily="50" charset="-128"/>
                <a:cs typeface="メイリオ" pitchFamily="50" charset="-128"/>
              </a:rPr>
              <a:t>　○共働き世帯が年々増加し、</a:t>
            </a:r>
            <a:r>
              <a:rPr lang="en-US" altLang="ja-JP" sz="1000" b="1" dirty="0" smtClean="0">
                <a:solidFill>
                  <a:schemeClr val="tx1"/>
                </a:solidFill>
                <a:latin typeface="メイリオ" pitchFamily="50" charset="-128"/>
                <a:ea typeface="メイリオ" pitchFamily="50" charset="-128"/>
                <a:cs typeface="メイリオ" pitchFamily="50" charset="-128"/>
              </a:rPr>
              <a:t>2012</a:t>
            </a:r>
            <a:r>
              <a:rPr lang="ja-JP" altLang="en-US" sz="1000" b="1" dirty="0" smtClean="0">
                <a:solidFill>
                  <a:schemeClr val="tx1"/>
                </a:solidFill>
                <a:latin typeface="メイリオ" pitchFamily="50" charset="-128"/>
                <a:ea typeface="メイリオ" pitchFamily="50" charset="-128"/>
                <a:cs typeface="メイリオ" pitchFamily="50" charset="-128"/>
              </a:rPr>
              <a:t>年には</a:t>
            </a:r>
            <a:r>
              <a:rPr lang="en-US" altLang="ja-JP" sz="1000" b="1" dirty="0" smtClean="0">
                <a:solidFill>
                  <a:schemeClr val="tx1"/>
                </a:solidFill>
                <a:latin typeface="メイリオ" pitchFamily="50" charset="-128"/>
                <a:ea typeface="メイリオ" pitchFamily="50" charset="-128"/>
                <a:cs typeface="メイリオ" pitchFamily="50" charset="-128"/>
              </a:rPr>
              <a:t>1,068</a:t>
            </a:r>
            <a:r>
              <a:rPr lang="ja-JP" altLang="en-US" sz="1000" b="1" dirty="0" smtClean="0">
                <a:solidFill>
                  <a:schemeClr val="tx1"/>
                </a:solidFill>
                <a:latin typeface="メイリオ" pitchFamily="50" charset="-128"/>
                <a:ea typeface="メイリオ" pitchFamily="50" charset="-128"/>
                <a:cs typeface="メイリオ" pitchFamily="50" charset="-128"/>
              </a:rPr>
              <a:t>世帯と全体の約６割に</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lnSpc>
                <a:spcPts val="1200"/>
              </a:lnSpc>
            </a:pPr>
            <a:r>
              <a:rPr lang="ja-JP" altLang="en-US" sz="1000" b="1" dirty="0" smtClean="0">
                <a:solidFill>
                  <a:schemeClr val="tx1"/>
                </a:solidFill>
                <a:latin typeface="メイリオ" pitchFamily="50" charset="-128"/>
                <a:ea typeface="メイリオ" pitchFamily="50" charset="-128"/>
                <a:cs typeface="メイリオ" pitchFamily="50" charset="-128"/>
              </a:rPr>
              <a:t>　　達する</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lnSpc>
                <a:spcPts val="1200"/>
              </a:lnSpc>
            </a:pPr>
            <a:r>
              <a:rPr lang="ja-JP" altLang="en-US" sz="1000" b="1" dirty="0" smtClean="0">
                <a:solidFill>
                  <a:schemeClr val="tx1"/>
                </a:solidFill>
                <a:latin typeface="メイリオ" pitchFamily="50" charset="-128"/>
                <a:ea typeface="メイリオ" pitchFamily="50" charset="-128"/>
                <a:cs typeface="メイリオ" pitchFamily="50" charset="-128"/>
              </a:rPr>
              <a:t>　○非正規雇用の増加や育児休業制度の普及状況など、仕事と育児の両立</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lnSpc>
                <a:spcPts val="1200"/>
              </a:lnSpc>
            </a:pPr>
            <a:r>
              <a:rPr lang="ja-JP" altLang="en-US" sz="1000" b="1" dirty="0" smtClean="0">
                <a:solidFill>
                  <a:schemeClr val="tx1"/>
                </a:solidFill>
                <a:latin typeface="メイリオ" pitchFamily="50" charset="-128"/>
                <a:ea typeface="メイリオ" pitchFamily="50" charset="-128"/>
                <a:cs typeface="メイリオ" pitchFamily="50" charset="-128"/>
              </a:rPr>
              <a:t>　　に多くの課題</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lnSpc>
                <a:spcPts val="1200"/>
              </a:lnSpc>
            </a:pPr>
            <a:r>
              <a:rPr lang="ja-JP" altLang="en-US" sz="1000" b="1" dirty="0" smtClean="0">
                <a:solidFill>
                  <a:schemeClr val="tx1"/>
                </a:solidFill>
                <a:latin typeface="メイリオ" pitchFamily="50" charset="-128"/>
                <a:ea typeface="メイリオ" pitchFamily="50" charset="-128"/>
                <a:cs typeface="メイリオ" pitchFamily="50" charset="-128"/>
              </a:rPr>
              <a:t>　○都市部を中心とした保育所待機児童の発生　　　</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lnSpc>
                <a:spcPts val="1200"/>
              </a:lnSpc>
            </a:pPr>
            <a:r>
              <a:rPr lang="ja-JP" altLang="en-US" sz="1000" b="1" dirty="0" smtClean="0">
                <a:solidFill>
                  <a:schemeClr val="tx1"/>
                </a:solidFill>
                <a:latin typeface="メイリオ" pitchFamily="50" charset="-128"/>
                <a:ea typeface="メイリオ" pitchFamily="50" charset="-128"/>
                <a:cs typeface="メイリオ" pitchFamily="50" charset="-128"/>
              </a:rPr>
              <a:t>　○核家族化の進行</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lnSpc>
                <a:spcPts val="1200"/>
              </a:lnSpc>
            </a:pPr>
            <a:r>
              <a:rPr lang="ja-JP" altLang="en-US" sz="1000" b="1" dirty="0" smtClean="0">
                <a:solidFill>
                  <a:schemeClr val="tx1"/>
                </a:solidFill>
                <a:latin typeface="メイリオ" pitchFamily="50" charset="-128"/>
                <a:ea typeface="メイリオ" pitchFamily="50" charset="-128"/>
                <a:cs typeface="メイリオ" pitchFamily="50" charset="-128"/>
              </a:rPr>
              <a:t>　○地域コミュニティの希薄化</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lnSpc>
                <a:spcPts val="1200"/>
              </a:lnSpc>
            </a:pPr>
            <a:r>
              <a:rPr lang="ja-JP" altLang="en-US" sz="1000" b="1" dirty="0" smtClean="0">
                <a:solidFill>
                  <a:schemeClr val="tx1"/>
                </a:solidFill>
                <a:latin typeface="メイリオ" pitchFamily="50" charset="-128"/>
                <a:ea typeface="メイリオ" pitchFamily="50" charset="-128"/>
                <a:cs typeface="メイリオ" pitchFamily="50" charset="-128"/>
              </a:rPr>
              <a:t>　</a:t>
            </a:r>
            <a:endParaRPr lang="en-US" altLang="ja-JP" sz="1000" b="1" dirty="0" smtClean="0">
              <a:solidFill>
                <a:schemeClr val="tx1"/>
              </a:solidFill>
              <a:latin typeface="メイリオ" pitchFamily="50" charset="-128"/>
              <a:ea typeface="メイリオ" pitchFamily="50" charset="-128"/>
              <a:cs typeface="メイリオ" pitchFamily="50" charset="-128"/>
            </a:endParaRPr>
          </a:p>
        </p:txBody>
      </p:sp>
      <p:sp>
        <p:nvSpPr>
          <p:cNvPr id="11" name="正方形/長方形 10"/>
          <p:cNvSpPr/>
          <p:nvPr/>
        </p:nvSpPr>
        <p:spPr>
          <a:xfrm>
            <a:off x="145603" y="3052894"/>
            <a:ext cx="4282381" cy="385507"/>
          </a:xfrm>
          <a:prstGeom prst="rect">
            <a:avLst/>
          </a:prstGeom>
          <a:noFill/>
          <a:ln w="9525">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AutoShape 46"/>
          <p:cNvSpPr>
            <a:spLocks noChangeArrowheads="1"/>
          </p:cNvSpPr>
          <p:nvPr/>
        </p:nvSpPr>
        <p:spPr bwMode="auto">
          <a:xfrm>
            <a:off x="97978" y="2597671"/>
            <a:ext cx="4402013" cy="283839"/>
          </a:xfrm>
          <a:prstGeom prst="homePlate">
            <a:avLst>
              <a:gd name="adj" fmla="val 140807"/>
            </a:avLst>
          </a:prstGeom>
          <a:solidFill>
            <a:srgbClr val="FF0000"/>
          </a:solidFill>
          <a:ln>
            <a:headEnd/>
            <a:tailEnd/>
          </a:ln>
        </p:spPr>
        <p:style>
          <a:lnRef idx="0">
            <a:schemeClr val="accent3"/>
          </a:lnRef>
          <a:fillRef idx="3">
            <a:schemeClr val="accent3"/>
          </a:fillRef>
          <a:effectRef idx="3">
            <a:schemeClr val="accent3"/>
          </a:effectRef>
          <a:fontRef idx="minor">
            <a:schemeClr val="lt1"/>
          </a:fontRef>
        </p:style>
        <p:txBody>
          <a:bodyPr wrap="none" lIns="92718" tIns="46359" rIns="92718" bIns="46359" anchor="ctr"/>
          <a:lstStyle/>
          <a:p>
            <a:pPr algn="l">
              <a:defRPr/>
            </a:pPr>
            <a:r>
              <a:rPr lang="ja-JP" altLang="en-US" sz="1200" b="1" dirty="0" smtClean="0">
                <a:solidFill>
                  <a:schemeClr val="bg1"/>
                </a:solidFill>
                <a:latin typeface="メイリオ" pitchFamily="50" charset="-128"/>
                <a:ea typeface="メイリオ" pitchFamily="50" charset="-128"/>
              </a:rPr>
              <a:t>　子育て・働き方</a:t>
            </a:r>
            <a:endParaRPr lang="ja-JP" altLang="en-US" sz="1200" b="1" dirty="0">
              <a:solidFill>
                <a:schemeClr val="bg1"/>
              </a:solidFill>
              <a:latin typeface="メイリオ" pitchFamily="50" charset="-128"/>
              <a:ea typeface="メイリオ" pitchFamily="50" charset="-128"/>
            </a:endParaRPr>
          </a:p>
        </p:txBody>
      </p:sp>
      <p:sp>
        <p:nvSpPr>
          <p:cNvPr id="25" name="二等辺三角形 24"/>
          <p:cNvSpPr/>
          <p:nvPr/>
        </p:nvSpPr>
        <p:spPr>
          <a:xfrm rot="10800000">
            <a:off x="3419872" y="6021288"/>
            <a:ext cx="2232248" cy="288032"/>
          </a:xfrm>
          <a:prstGeom prst="triangle">
            <a:avLst>
              <a:gd name="adj" fmla="val 5000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32" name="正方形/長方形 31"/>
          <p:cNvSpPr/>
          <p:nvPr/>
        </p:nvSpPr>
        <p:spPr>
          <a:xfrm>
            <a:off x="28575" y="573063"/>
            <a:ext cx="2664296" cy="21602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0" bIns="0" rtlCol="0" anchor="t" anchorCtr="1"/>
          <a:lstStyle/>
          <a:p>
            <a:r>
              <a:rPr lang="en-US" altLang="ja-JP" sz="1000" b="1" dirty="0" smtClean="0">
                <a:solidFill>
                  <a:schemeClr val="tx1"/>
                </a:solidFill>
                <a:latin typeface="メイリオ" pitchFamily="50" charset="-128"/>
                <a:ea typeface="メイリオ" pitchFamily="50" charset="-128"/>
              </a:rPr>
              <a:t>【</a:t>
            </a:r>
            <a:r>
              <a:rPr lang="ja-JP" altLang="en-US" sz="1000" b="1" dirty="0" smtClean="0">
                <a:solidFill>
                  <a:schemeClr val="tx1"/>
                </a:solidFill>
                <a:latin typeface="メイリオ" pitchFamily="50" charset="-128"/>
                <a:ea typeface="メイリオ" pitchFamily="50" charset="-128"/>
              </a:rPr>
              <a:t>生涯未婚率の動向</a:t>
            </a:r>
            <a:r>
              <a:rPr lang="en-US" altLang="ja-JP" sz="1000" b="1" dirty="0" smtClean="0">
                <a:solidFill>
                  <a:schemeClr val="tx1"/>
                </a:solidFill>
                <a:latin typeface="メイリオ" pitchFamily="50" charset="-128"/>
                <a:ea typeface="メイリオ" pitchFamily="50" charset="-128"/>
              </a:rPr>
              <a:t>】</a:t>
            </a:r>
            <a:r>
              <a:rPr lang="ja-JP" altLang="en-US" sz="1000" b="1" dirty="0" smtClean="0">
                <a:solidFill>
                  <a:schemeClr val="tx1"/>
                </a:solidFill>
                <a:latin typeface="メイリオ" pitchFamily="50" charset="-128"/>
                <a:ea typeface="メイリオ" pitchFamily="50" charset="-128"/>
              </a:rPr>
              <a:t>　　</a:t>
            </a:r>
            <a:r>
              <a:rPr lang="ja-JP" altLang="en-US" sz="900" b="1" dirty="0" smtClean="0">
                <a:solidFill>
                  <a:schemeClr val="tx1"/>
                </a:solidFill>
                <a:latin typeface="メイリオ" pitchFamily="50" charset="-128"/>
                <a:ea typeface="メイリオ" pitchFamily="50" charset="-128"/>
              </a:rPr>
              <a:t>－未婚化が加速－</a:t>
            </a:r>
            <a:endParaRPr kumimoji="1" lang="ja-JP" altLang="en-US" sz="1000" dirty="0">
              <a:solidFill>
                <a:schemeClr val="tx1"/>
              </a:solidFill>
            </a:endParaRPr>
          </a:p>
        </p:txBody>
      </p:sp>
      <p:sp>
        <p:nvSpPr>
          <p:cNvPr id="33" name="正方形/長方形 32"/>
          <p:cNvSpPr/>
          <p:nvPr/>
        </p:nvSpPr>
        <p:spPr>
          <a:xfrm>
            <a:off x="2771800" y="563538"/>
            <a:ext cx="3577158" cy="20116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0" bIns="0" rtlCol="0" anchor="t" anchorCtr="1"/>
          <a:lstStyle/>
          <a:p>
            <a:r>
              <a:rPr lang="en-US" altLang="ja-JP" sz="1000" b="1" dirty="0" smtClean="0">
                <a:solidFill>
                  <a:schemeClr val="tx1"/>
                </a:solidFill>
                <a:latin typeface="メイリオ" pitchFamily="50" charset="-128"/>
                <a:ea typeface="メイリオ" pitchFamily="50" charset="-128"/>
              </a:rPr>
              <a:t>【</a:t>
            </a:r>
            <a:r>
              <a:rPr lang="ja-JP" altLang="en-US" sz="1000" b="1" dirty="0" smtClean="0">
                <a:solidFill>
                  <a:schemeClr val="tx1"/>
                </a:solidFill>
                <a:latin typeface="メイリオ" pitchFamily="50" charset="-128"/>
                <a:ea typeface="メイリオ" pitchFamily="50" charset="-128"/>
              </a:rPr>
              <a:t>平均初婚年齢と第１子出産年齢</a:t>
            </a:r>
            <a:r>
              <a:rPr lang="en-US" altLang="ja-JP" sz="1000" b="1" dirty="0" smtClean="0">
                <a:solidFill>
                  <a:schemeClr val="tx1"/>
                </a:solidFill>
                <a:latin typeface="メイリオ" pitchFamily="50" charset="-128"/>
                <a:ea typeface="メイリオ" pitchFamily="50" charset="-128"/>
              </a:rPr>
              <a:t>】</a:t>
            </a:r>
            <a:r>
              <a:rPr lang="ja-JP" altLang="en-US" sz="900" b="1" dirty="0" smtClean="0">
                <a:solidFill>
                  <a:schemeClr val="tx1"/>
                </a:solidFill>
                <a:latin typeface="メイリオ" pitchFamily="50" charset="-128"/>
                <a:ea typeface="メイリオ" pitchFamily="50" charset="-128"/>
              </a:rPr>
              <a:t>－晩婚化・晩産化が同時進行－</a:t>
            </a:r>
            <a:endParaRPr kumimoji="1" lang="ja-JP" altLang="en-US" sz="1000" dirty="0">
              <a:solidFill>
                <a:schemeClr val="tx1"/>
              </a:solidFill>
            </a:endParaRPr>
          </a:p>
        </p:txBody>
      </p:sp>
      <p:sp>
        <p:nvSpPr>
          <p:cNvPr id="43" name="円/楕円 42"/>
          <p:cNvSpPr/>
          <p:nvPr/>
        </p:nvSpPr>
        <p:spPr>
          <a:xfrm>
            <a:off x="12254" y="4969743"/>
            <a:ext cx="1440160" cy="648072"/>
          </a:xfrm>
          <a:prstGeom prst="ellipse">
            <a:avLst/>
          </a:prstGeom>
          <a:gradFill flip="none" rotWithShape="1">
            <a:gsLst>
              <a:gs pos="0">
                <a:schemeClr val="bg1">
                  <a:lumMod val="95000"/>
                </a:schemeClr>
              </a:gs>
              <a:gs pos="50000">
                <a:srgbClr val="FF6600"/>
              </a:gs>
              <a:gs pos="100000">
                <a:schemeClr val="bg2"/>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900" b="1" dirty="0" smtClean="0">
                <a:solidFill>
                  <a:schemeClr val="tx1"/>
                </a:solidFill>
                <a:latin typeface="メイリオ" pitchFamily="50" charset="-128"/>
                <a:ea typeface="メイリオ" pitchFamily="50" charset="-128"/>
                <a:cs typeface="メイリオ" pitchFamily="50" charset="-128"/>
              </a:rPr>
              <a:t>【</a:t>
            </a:r>
            <a:r>
              <a:rPr lang="ja-JP" altLang="en-US" sz="900" b="1" dirty="0" smtClean="0">
                <a:solidFill>
                  <a:schemeClr val="tx1"/>
                </a:solidFill>
                <a:latin typeface="メイリオ" pitchFamily="50" charset="-128"/>
                <a:ea typeface="メイリオ" pitchFamily="50" charset="-128"/>
                <a:cs typeface="メイリオ" pitchFamily="50" charset="-128"/>
              </a:rPr>
              <a:t>子育て</a:t>
            </a:r>
            <a:r>
              <a:rPr lang="en-US" altLang="ja-JP" sz="900" b="1" dirty="0" smtClean="0">
                <a:solidFill>
                  <a:schemeClr val="tx1"/>
                </a:solidFill>
                <a:latin typeface="メイリオ" pitchFamily="50" charset="-128"/>
                <a:ea typeface="メイリオ" pitchFamily="50" charset="-128"/>
                <a:cs typeface="メイリオ" pitchFamily="50" charset="-128"/>
              </a:rPr>
              <a:t>】</a:t>
            </a:r>
            <a:endParaRPr kumimoji="1" lang="en-US" altLang="ja-JP" sz="900" b="1" dirty="0" smtClean="0">
              <a:solidFill>
                <a:schemeClr val="tx1"/>
              </a:solidFill>
              <a:latin typeface="メイリオ" pitchFamily="50" charset="-128"/>
              <a:ea typeface="メイリオ" pitchFamily="50" charset="-128"/>
              <a:cs typeface="メイリオ" pitchFamily="50" charset="-128"/>
            </a:endParaRPr>
          </a:p>
          <a:p>
            <a:pPr algn="ctr"/>
            <a:r>
              <a:rPr lang="en-US" altLang="ja-JP" sz="800" b="1" dirty="0" smtClean="0">
                <a:solidFill>
                  <a:schemeClr val="tx1"/>
                </a:solidFill>
                <a:latin typeface="メイリオ" pitchFamily="50" charset="-128"/>
                <a:ea typeface="メイリオ" pitchFamily="50" charset="-128"/>
                <a:cs typeface="メイリオ" pitchFamily="50" charset="-128"/>
              </a:rPr>
              <a:t>H27</a:t>
            </a:r>
            <a:r>
              <a:rPr lang="ja-JP" altLang="en-US" sz="800" b="1" dirty="0" smtClean="0">
                <a:solidFill>
                  <a:schemeClr val="tx1"/>
                </a:solidFill>
                <a:latin typeface="メイリオ" pitchFamily="50" charset="-128"/>
                <a:ea typeface="メイリオ" pitchFamily="50" charset="-128"/>
                <a:cs typeface="メイリオ" pitchFamily="50" charset="-128"/>
              </a:rPr>
              <a:t>～</a:t>
            </a:r>
            <a:r>
              <a:rPr lang="ja-JP" altLang="en-US" sz="900" b="1" dirty="0" smtClean="0">
                <a:solidFill>
                  <a:schemeClr val="tx1"/>
                </a:solidFill>
                <a:latin typeface="メイリオ" pitchFamily="50" charset="-128"/>
                <a:ea typeface="メイリオ" pitchFamily="50" charset="-128"/>
                <a:cs typeface="メイリオ" pitchFamily="50" charset="-128"/>
              </a:rPr>
              <a:t>新制度の創設</a:t>
            </a:r>
            <a:endParaRPr lang="en-US" altLang="ja-JP" sz="900" b="1" dirty="0" smtClean="0">
              <a:solidFill>
                <a:schemeClr val="tx1"/>
              </a:solidFill>
              <a:latin typeface="メイリオ" pitchFamily="50" charset="-128"/>
              <a:ea typeface="メイリオ" pitchFamily="50" charset="-128"/>
              <a:cs typeface="メイリオ" pitchFamily="50" charset="-128"/>
            </a:endParaRPr>
          </a:p>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教育･保育の充実等</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44" name="円/楕円 43"/>
          <p:cNvSpPr/>
          <p:nvPr/>
        </p:nvSpPr>
        <p:spPr>
          <a:xfrm>
            <a:off x="1476797" y="5013176"/>
            <a:ext cx="1261095" cy="576064"/>
          </a:xfrm>
          <a:prstGeom prst="ellipse">
            <a:avLst/>
          </a:prstGeom>
          <a:gradFill flip="none" rotWithShape="1">
            <a:gsLst>
              <a:gs pos="0">
                <a:schemeClr val="bg1">
                  <a:lumMod val="95000"/>
                </a:schemeClr>
              </a:gs>
              <a:gs pos="50000">
                <a:srgbClr val="FF6600"/>
              </a:gs>
              <a:gs pos="100000">
                <a:schemeClr val="bg2"/>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900" b="1" dirty="0" smtClean="0">
                <a:solidFill>
                  <a:schemeClr val="tx1"/>
                </a:solidFill>
                <a:latin typeface="メイリオ" pitchFamily="50" charset="-128"/>
                <a:ea typeface="メイリオ" pitchFamily="50" charset="-128"/>
                <a:cs typeface="メイリオ" pitchFamily="50" charset="-128"/>
              </a:rPr>
              <a:t>【</a:t>
            </a:r>
            <a:r>
              <a:rPr lang="ja-JP" altLang="en-US" sz="900" b="1" dirty="0" smtClean="0">
                <a:solidFill>
                  <a:schemeClr val="tx1"/>
                </a:solidFill>
                <a:latin typeface="メイリオ" pitchFamily="50" charset="-128"/>
                <a:ea typeface="メイリオ" pitchFamily="50" charset="-128"/>
                <a:cs typeface="メイリオ" pitchFamily="50" charset="-128"/>
              </a:rPr>
              <a:t>働き方</a:t>
            </a:r>
            <a:r>
              <a:rPr lang="en-US" altLang="ja-JP" sz="900" b="1" dirty="0" smtClean="0">
                <a:solidFill>
                  <a:schemeClr val="tx1"/>
                </a:solidFill>
                <a:latin typeface="メイリオ" pitchFamily="50" charset="-128"/>
                <a:ea typeface="メイリオ" pitchFamily="50" charset="-128"/>
                <a:cs typeface="メイリオ" pitchFamily="50" charset="-128"/>
              </a:rPr>
              <a:t>】</a:t>
            </a:r>
            <a:endParaRPr kumimoji="1" lang="en-US" altLang="ja-JP" sz="900" b="1" dirty="0" smtClean="0">
              <a:solidFill>
                <a:schemeClr val="tx1"/>
              </a:solidFill>
              <a:latin typeface="メイリオ" pitchFamily="50" charset="-128"/>
              <a:ea typeface="メイリオ" pitchFamily="50" charset="-128"/>
              <a:cs typeface="メイリオ" pitchFamily="50" charset="-128"/>
            </a:endParaRPr>
          </a:p>
          <a:p>
            <a:pPr algn="ctr"/>
            <a:r>
              <a:rPr lang="ja-JP" altLang="en-US" sz="900" b="1" dirty="0" smtClean="0">
                <a:solidFill>
                  <a:schemeClr val="tx1"/>
                </a:solidFill>
                <a:latin typeface="メイリオ" pitchFamily="50" charset="-128"/>
                <a:ea typeface="メイリオ" pitchFamily="50" charset="-128"/>
                <a:cs typeface="メイリオ" pitchFamily="50" charset="-128"/>
              </a:rPr>
              <a:t>対策のさらなる</a:t>
            </a:r>
            <a:endParaRPr lang="en-US" altLang="ja-JP" sz="900" b="1" dirty="0" smtClean="0">
              <a:solidFill>
                <a:schemeClr val="tx1"/>
              </a:solidFill>
              <a:latin typeface="メイリオ" pitchFamily="50" charset="-128"/>
              <a:ea typeface="メイリオ" pitchFamily="50" charset="-128"/>
              <a:cs typeface="メイリオ" pitchFamily="50" charset="-128"/>
            </a:endParaRPr>
          </a:p>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抜本強化が必要</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45" name="円/楕円 44"/>
          <p:cNvSpPr/>
          <p:nvPr/>
        </p:nvSpPr>
        <p:spPr>
          <a:xfrm>
            <a:off x="6732240" y="5013176"/>
            <a:ext cx="1224136" cy="576064"/>
          </a:xfrm>
          <a:prstGeom prst="ellipse">
            <a:avLst/>
          </a:prstGeom>
          <a:gradFill flip="none" rotWithShape="1">
            <a:gsLst>
              <a:gs pos="0">
                <a:schemeClr val="bg1">
                  <a:lumMod val="95000"/>
                </a:schemeClr>
              </a:gs>
              <a:gs pos="50000">
                <a:srgbClr val="FF6600"/>
              </a:gs>
              <a:gs pos="100000">
                <a:schemeClr val="bg2"/>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900" b="1" dirty="0" smtClean="0">
                <a:solidFill>
                  <a:schemeClr val="tx1"/>
                </a:solidFill>
                <a:latin typeface="メイリオ" pitchFamily="50" charset="-128"/>
                <a:ea typeface="メイリオ" pitchFamily="50" charset="-128"/>
                <a:cs typeface="メイリオ" pitchFamily="50" charset="-128"/>
              </a:rPr>
              <a:t>【</a:t>
            </a:r>
            <a:r>
              <a:rPr lang="ja-JP" altLang="en-US" sz="900" b="1" dirty="0" smtClean="0">
                <a:solidFill>
                  <a:schemeClr val="tx1"/>
                </a:solidFill>
                <a:latin typeface="メイリオ" pitchFamily="50" charset="-128"/>
                <a:ea typeface="メイリオ" pitchFamily="50" charset="-128"/>
                <a:cs typeface="メイリオ" pitchFamily="50" charset="-128"/>
              </a:rPr>
              <a:t>結  婚</a:t>
            </a:r>
            <a:r>
              <a:rPr lang="en-US" altLang="ja-JP" sz="900" b="1" dirty="0" smtClean="0">
                <a:solidFill>
                  <a:schemeClr val="tx1"/>
                </a:solidFill>
                <a:latin typeface="メイリオ" pitchFamily="50" charset="-128"/>
                <a:ea typeface="メイリオ" pitchFamily="50" charset="-128"/>
                <a:cs typeface="メイリオ" pitchFamily="50" charset="-128"/>
              </a:rPr>
              <a:t>】</a:t>
            </a:r>
            <a:endParaRPr kumimoji="1" lang="en-US" altLang="ja-JP" sz="900" b="1" dirty="0" smtClean="0">
              <a:solidFill>
                <a:schemeClr val="tx1"/>
              </a:solidFill>
              <a:latin typeface="メイリオ" pitchFamily="50" charset="-128"/>
              <a:ea typeface="メイリオ" pitchFamily="50" charset="-128"/>
              <a:cs typeface="メイリオ" pitchFamily="50" charset="-128"/>
            </a:endParaRPr>
          </a:p>
          <a:p>
            <a:pPr algn="ctr">
              <a:lnSpc>
                <a:spcPts val="900"/>
              </a:lnSpc>
            </a:pPr>
            <a:r>
              <a:rPr lang="ja-JP" altLang="en-US" sz="900" b="1" dirty="0" smtClean="0">
                <a:solidFill>
                  <a:schemeClr val="tx1"/>
                </a:solidFill>
                <a:latin typeface="メイリオ" pitchFamily="50" charset="-128"/>
                <a:ea typeface="メイリオ" pitchFamily="50" charset="-128"/>
                <a:cs typeface="メイリオ" pitchFamily="50" charset="-128"/>
              </a:rPr>
              <a:t>国ではほとんど対策がとられていない</a:t>
            </a:r>
            <a:endParaRPr lang="en-US" altLang="ja-JP" sz="900" b="1" dirty="0" smtClean="0">
              <a:solidFill>
                <a:schemeClr val="tx1"/>
              </a:solidFill>
              <a:latin typeface="メイリオ" pitchFamily="50" charset="-128"/>
              <a:ea typeface="メイリオ" pitchFamily="50" charset="-128"/>
              <a:cs typeface="メイリオ" pitchFamily="50" charset="-128"/>
            </a:endParaRPr>
          </a:p>
        </p:txBody>
      </p:sp>
      <p:sp>
        <p:nvSpPr>
          <p:cNvPr id="46" name="円/楕円 45"/>
          <p:cNvSpPr/>
          <p:nvPr/>
        </p:nvSpPr>
        <p:spPr>
          <a:xfrm>
            <a:off x="7930852" y="4960218"/>
            <a:ext cx="1224136" cy="648072"/>
          </a:xfrm>
          <a:prstGeom prst="ellipse">
            <a:avLst/>
          </a:prstGeom>
          <a:gradFill flip="none" rotWithShape="1">
            <a:gsLst>
              <a:gs pos="0">
                <a:schemeClr val="bg1">
                  <a:lumMod val="95000"/>
                </a:schemeClr>
              </a:gs>
              <a:gs pos="50000">
                <a:srgbClr val="FF6600"/>
              </a:gs>
              <a:gs pos="100000">
                <a:schemeClr val="bg2"/>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900" b="1" dirty="0" smtClean="0">
                <a:solidFill>
                  <a:schemeClr val="tx1"/>
                </a:solidFill>
                <a:latin typeface="メイリオ" pitchFamily="50" charset="-128"/>
                <a:ea typeface="メイリオ" pitchFamily="50" charset="-128"/>
                <a:cs typeface="メイリオ" pitchFamily="50" charset="-128"/>
              </a:rPr>
              <a:t>【</a:t>
            </a:r>
            <a:r>
              <a:rPr lang="ja-JP" altLang="en-US" sz="900" b="1" dirty="0" smtClean="0">
                <a:solidFill>
                  <a:schemeClr val="tx1"/>
                </a:solidFill>
                <a:latin typeface="メイリオ" pitchFamily="50" charset="-128"/>
                <a:ea typeface="メイリオ" pitchFamily="50" charset="-128"/>
                <a:cs typeface="メイリオ" pitchFamily="50" charset="-128"/>
              </a:rPr>
              <a:t>妊娠・出産</a:t>
            </a:r>
            <a:r>
              <a:rPr lang="en-US" altLang="ja-JP" sz="900" b="1" dirty="0" smtClean="0">
                <a:solidFill>
                  <a:schemeClr val="tx1"/>
                </a:solidFill>
                <a:latin typeface="メイリオ" pitchFamily="50" charset="-128"/>
                <a:ea typeface="メイリオ" pitchFamily="50" charset="-128"/>
                <a:cs typeface="メイリオ" pitchFamily="50" charset="-128"/>
              </a:rPr>
              <a:t>】</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対策のさらなる</a:t>
            </a:r>
            <a:endParaRPr lang="en-US" altLang="ja-JP" sz="900" b="1" dirty="0" smtClean="0">
              <a:solidFill>
                <a:schemeClr val="tx1"/>
              </a:solidFill>
              <a:latin typeface="メイリオ" pitchFamily="50" charset="-128"/>
              <a:ea typeface="メイリオ" pitchFamily="50" charset="-128"/>
              <a:cs typeface="メイリオ" pitchFamily="50" charset="-128"/>
            </a:endParaRPr>
          </a:p>
          <a:p>
            <a:pPr algn="ctr"/>
            <a:r>
              <a:rPr lang="ja-JP" altLang="en-US" sz="900" b="1" dirty="0" smtClean="0">
                <a:solidFill>
                  <a:schemeClr val="tx1"/>
                </a:solidFill>
                <a:latin typeface="メイリオ" pitchFamily="50" charset="-128"/>
                <a:ea typeface="メイリオ" pitchFamily="50" charset="-128"/>
                <a:cs typeface="メイリオ" pitchFamily="50" charset="-128"/>
              </a:rPr>
              <a:t>抜本強化が必要</a:t>
            </a:r>
            <a:endParaRPr lang="en-US" altLang="ja-JP" sz="900" b="1" dirty="0" smtClean="0">
              <a:solidFill>
                <a:schemeClr val="tx1"/>
              </a:solidFill>
              <a:latin typeface="メイリオ" pitchFamily="50" charset="-128"/>
              <a:ea typeface="メイリオ" pitchFamily="50" charset="-128"/>
              <a:cs typeface="メイリオ" pitchFamily="50" charset="-128"/>
            </a:endParaRPr>
          </a:p>
        </p:txBody>
      </p:sp>
      <p:sp>
        <p:nvSpPr>
          <p:cNvPr id="23" name="額縁 22"/>
          <p:cNvSpPr/>
          <p:nvPr/>
        </p:nvSpPr>
        <p:spPr>
          <a:xfrm>
            <a:off x="6228184" y="836712"/>
            <a:ext cx="2736304" cy="1368152"/>
          </a:xfrm>
          <a:prstGeom prst="bevel">
            <a:avLst>
              <a:gd name="adj" fmla="val 2069"/>
            </a:avLst>
          </a:prstGeom>
          <a:solidFill>
            <a:schemeClr val="accent6">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en-US" altLang="ja-JP" sz="1050" b="1" i="1" dirty="0" smtClean="0">
                <a:solidFill>
                  <a:schemeClr val="tx1"/>
                </a:solidFill>
                <a:latin typeface="メイリオ" pitchFamily="50" charset="-128"/>
                <a:ea typeface="メイリオ" pitchFamily="50" charset="-128"/>
                <a:cs typeface="メイリオ" pitchFamily="50" charset="-128"/>
              </a:rPr>
              <a:t>【</a:t>
            </a:r>
            <a:r>
              <a:rPr lang="ja-JP" altLang="en-US" sz="1050" b="1" i="1" dirty="0" smtClean="0">
                <a:solidFill>
                  <a:schemeClr val="tx1"/>
                </a:solidFill>
                <a:latin typeface="メイリオ" pitchFamily="50" charset="-128"/>
                <a:ea typeface="メイリオ" pitchFamily="50" charset="-128"/>
                <a:cs typeface="メイリオ" pitchFamily="50" charset="-128"/>
              </a:rPr>
              <a:t>未婚化・晩婚化・晩産化の背景には</a:t>
            </a:r>
            <a:endParaRPr lang="en-US" altLang="ja-JP" sz="1050" b="1" i="1" dirty="0" smtClean="0">
              <a:solidFill>
                <a:schemeClr val="tx1"/>
              </a:solidFill>
              <a:latin typeface="メイリオ" pitchFamily="50" charset="-128"/>
              <a:ea typeface="メイリオ" pitchFamily="50" charset="-128"/>
              <a:cs typeface="メイリオ" pitchFamily="50" charset="-128"/>
            </a:endParaRPr>
          </a:p>
          <a:p>
            <a:r>
              <a:rPr lang="ja-JP" altLang="en-US" sz="1050" b="1" i="1" dirty="0" smtClean="0">
                <a:solidFill>
                  <a:schemeClr val="tx1"/>
                </a:solidFill>
                <a:latin typeface="メイリオ" pitchFamily="50" charset="-128"/>
                <a:ea typeface="メイリオ" pitchFamily="50" charset="-128"/>
                <a:cs typeface="メイリオ" pitchFamily="50" charset="-128"/>
              </a:rPr>
              <a:t>　　　　　　　　　　　　　様々な要因</a:t>
            </a:r>
            <a:r>
              <a:rPr lang="en-US" altLang="ja-JP" sz="1050" b="1" i="1" dirty="0" smtClean="0">
                <a:solidFill>
                  <a:schemeClr val="tx1"/>
                </a:solidFill>
                <a:latin typeface="メイリオ" pitchFamily="50" charset="-128"/>
                <a:ea typeface="メイリオ" pitchFamily="50" charset="-128"/>
                <a:cs typeface="メイリオ" pitchFamily="50" charset="-128"/>
              </a:rPr>
              <a:t>】</a:t>
            </a:r>
          </a:p>
          <a:p>
            <a:endParaRPr lang="en-US" altLang="ja-JP" sz="1050" i="1" dirty="0" smtClean="0">
              <a:solidFill>
                <a:schemeClr val="tx1"/>
              </a:solidFill>
              <a:latin typeface="メイリオ" pitchFamily="50" charset="-128"/>
              <a:ea typeface="メイリオ" pitchFamily="50" charset="-128"/>
              <a:cs typeface="メイリオ" pitchFamily="50" charset="-128"/>
            </a:endParaRPr>
          </a:p>
          <a:p>
            <a:r>
              <a:rPr lang="ja-JP" altLang="en-US" sz="1000" b="1" i="1" dirty="0" smtClean="0">
                <a:solidFill>
                  <a:schemeClr val="tx1"/>
                </a:solidFill>
                <a:latin typeface="メイリオ" pitchFamily="50" charset="-128"/>
                <a:ea typeface="メイリオ" pitchFamily="50" charset="-128"/>
                <a:cs typeface="メイリオ" pitchFamily="50" charset="-128"/>
              </a:rPr>
              <a:t>○若年者にとって厳しい就職環境</a:t>
            </a:r>
            <a:endParaRPr lang="en-US" altLang="ja-JP" sz="1000" b="1" i="1" dirty="0" smtClean="0">
              <a:solidFill>
                <a:schemeClr val="tx1"/>
              </a:solidFill>
              <a:latin typeface="メイリオ" pitchFamily="50" charset="-128"/>
              <a:ea typeface="メイリオ" pitchFamily="50" charset="-128"/>
              <a:cs typeface="メイリオ" pitchFamily="50" charset="-128"/>
            </a:endParaRPr>
          </a:p>
          <a:p>
            <a:r>
              <a:rPr lang="ja-JP" altLang="en-US" sz="1000" b="1" i="1" dirty="0" smtClean="0">
                <a:solidFill>
                  <a:schemeClr val="tx1"/>
                </a:solidFill>
                <a:latin typeface="メイリオ" pitchFamily="50" charset="-128"/>
                <a:ea typeface="メイリオ" pitchFamily="50" charset="-128"/>
                <a:cs typeface="メイリオ" pitchFamily="50" charset="-128"/>
              </a:rPr>
              <a:t>○雇用の非正規化の著しい進展</a:t>
            </a:r>
            <a:endParaRPr lang="en-US" altLang="ja-JP" sz="1000" b="1" i="1" dirty="0" smtClean="0">
              <a:solidFill>
                <a:schemeClr val="tx1"/>
              </a:solidFill>
              <a:latin typeface="メイリオ" pitchFamily="50" charset="-128"/>
              <a:ea typeface="メイリオ" pitchFamily="50" charset="-128"/>
              <a:cs typeface="メイリオ" pitchFamily="50" charset="-128"/>
            </a:endParaRPr>
          </a:p>
          <a:p>
            <a:r>
              <a:rPr lang="ja-JP" altLang="en-US" sz="1000" b="1" i="1" dirty="0" smtClean="0">
                <a:solidFill>
                  <a:schemeClr val="tx1"/>
                </a:solidFill>
                <a:latin typeface="メイリオ" pitchFamily="50" charset="-128"/>
                <a:ea typeface="メイリオ" pitchFamily="50" charset="-128"/>
                <a:cs typeface="メイリオ" pitchFamily="50" charset="-128"/>
              </a:rPr>
              <a:t>○ライフスタイルの多様化</a:t>
            </a:r>
            <a:endParaRPr lang="en-US" altLang="ja-JP" sz="1000" b="1" i="1" dirty="0" smtClean="0">
              <a:solidFill>
                <a:schemeClr val="tx1"/>
              </a:solidFill>
              <a:latin typeface="メイリオ" pitchFamily="50" charset="-128"/>
              <a:ea typeface="メイリオ" pitchFamily="50" charset="-128"/>
              <a:cs typeface="メイリオ" pitchFamily="50" charset="-128"/>
            </a:endParaRPr>
          </a:p>
          <a:p>
            <a:r>
              <a:rPr lang="ja-JP" altLang="en-US" sz="1000" b="1" i="1" dirty="0" smtClean="0">
                <a:solidFill>
                  <a:schemeClr val="tx1"/>
                </a:solidFill>
                <a:latin typeface="メイリオ" pitchFamily="50" charset="-128"/>
                <a:ea typeface="メイリオ" pitchFamily="50" charset="-128"/>
                <a:cs typeface="メイリオ" pitchFamily="50" charset="-128"/>
              </a:rPr>
              <a:t>○将来に明るい見通しが持てない不安感</a:t>
            </a:r>
            <a:endParaRPr kumimoji="1" lang="ja-JP" altLang="en-US" sz="1000" dirty="0">
              <a:solidFill>
                <a:schemeClr val="tx1"/>
              </a:solidFill>
              <a:latin typeface="メイリオ" pitchFamily="50" charset="-128"/>
              <a:ea typeface="メイリオ" pitchFamily="50" charset="-128"/>
              <a:cs typeface="メイリオ" pitchFamily="50" charset="-128"/>
            </a:endParaRPr>
          </a:p>
        </p:txBody>
      </p:sp>
      <p:sp>
        <p:nvSpPr>
          <p:cNvPr id="26" name="正方形/長方形 25"/>
          <p:cNvSpPr/>
          <p:nvPr/>
        </p:nvSpPr>
        <p:spPr>
          <a:xfrm>
            <a:off x="8948489" y="6627118"/>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3</a:t>
            </a:r>
          </a:p>
        </p:txBody>
      </p:sp>
      <p:sp>
        <p:nvSpPr>
          <p:cNvPr id="28" name="テキスト ボックス 1"/>
          <p:cNvSpPr txBox="1"/>
          <p:nvPr/>
        </p:nvSpPr>
        <p:spPr>
          <a:xfrm>
            <a:off x="6616799" y="2406030"/>
            <a:ext cx="2809210" cy="18466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600" dirty="0" smtClean="0">
                <a:latin typeface="メイリオ" pitchFamily="50" charset="-128"/>
                <a:ea typeface="メイリオ" pitchFamily="50" charset="-128"/>
                <a:cs typeface="メイリオ" pitchFamily="50" charset="-128"/>
              </a:rPr>
              <a:t>〔</a:t>
            </a:r>
            <a:r>
              <a:rPr lang="ja-JP" altLang="en-US" sz="600" dirty="0" smtClean="0">
                <a:latin typeface="メイリオ" pitchFamily="50" charset="-128"/>
                <a:ea typeface="メイリオ" pitchFamily="50" charset="-128"/>
                <a:cs typeface="メイリオ" pitchFamily="50" charset="-128"/>
              </a:rPr>
              <a:t>出典：国勢調査</a:t>
            </a:r>
            <a:r>
              <a:rPr lang="en-US" altLang="ja-JP" sz="600" dirty="0" smtClean="0">
                <a:latin typeface="メイリオ" pitchFamily="50" charset="-128"/>
                <a:ea typeface="メイリオ" pitchFamily="50" charset="-128"/>
                <a:cs typeface="メイリオ" pitchFamily="50" charset="-128"/>
              </a:rPr>
              <a:t>､</a:t>
            </a:r>
            <a:r>
              <a:rPr lang="ja-JP" altLang="en-US" sz="600" dirty="0" smtClean="0">
                <a:latin typeface="メイリオ" pitchFamily="50" charset="-128"/>
                <a:ea typeface="メイリオ" pitchFamily="50" charset="-128"/>
                <a:cs typeface="メイリオ" pitchFamily="50" charset="-128"/>
              </a:rPr>
              <a:t>人口動態統計調査</a:t>
            </a:r>
            <a:r>
              <a:rPr lang="en-US" altLang="ja-JP" sz="600" dirty="0" smtClean="0">
                <a:latin typeface="メイリオ" pitchFamily="50" charset="-128"/>
                <a:ea typeface="メイリオ" pitchFamily="50" charset="-128"/>
                <a:cs typeface="メイリオ" pitchFamily="50" charset="-128"/>
              </a:rPr>
              <a:t>､</a:t>
            </a:r>
            <a:r>
              <a:rPr lang="ja-JP" altLang="en-US" sz="600" dirty="0" smtClean="0">
                <a:latin typeface="メイリオ" pitchFamily="50" charset="-128"/>
                <a:ea typeface="メイリオ" pitchFamily="50" charset="-128"/>
                <a:cs typeface="メイリオ" pitchFamily="50" charset="-128"/>
              </a:rPr>
              <a:t>出生動向基本調査、労働力調査</a:t>
            </a:r>
            <a:r>
              <a:rPr lang="en-US" altLang="ja-JP" sz="600" dirty="0" smtClean="0">
                <a:latin typeface="メイリオ" pitchFamily="50" charset="-128"/>
                <a:ea typeface="メイリオ" pitchFamily="50" charset="-128"/>
                <a:cs typeface="メイリオ" pitchFamily="50" charset="-128"/>
              </a:rPr>
              <a:t>〕</a:t>
            </a:r>
            <a:endParaRPr kumimoji="1" lang="ja-JP" altLang="en-US" sz="600" dirty="0">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6"/>
          <p:cNvSpPr>
            <a:spLocks noChangeArrowheads="1"/>
          </p:cNvSpPr>
          <p:nvPr/>
        </p:nvSpPr>
        <p:spPr bwMode="auto">
          <a:xfrm>
            <a:off x="107504" y="116632"/>
            <a:ext cx="8996172" cy="341091"/>
          </a:xfrm>
          <a:prstGeom prst="homePlate">
            <a:avLst>
              <a:gd name="adj" fmla="val 140807"/>
            </a:avLst>
          </a:prstGeom>
          <a:ln>
            <a:headEnd/>
            <a:tailEnd/>
          </a:ln>
        </p:spPr>
        <p:style>
          <a:lnRef idx="0">
            <a:schemeClr val="accent3"/>
          </a:lnRef>
          <a:fillRef idx="3">
            <a:schemeClr val="accent3"/>
          </a:fillRef>
          <a:effectRef idx="3">
            <a:schemeClr val="accent3"/>
          </a:effectRef>
          <a:fontRef idx="minor">
            <a:schemeClr val="lt1"/>
          </a:fontRef>
        </p:style>
        <p:txBody>
          <a:bodyPr wrap="none" lIns="90567" tIns="45283" rIns="90567" bIns="45283" anchor="ctr"/>
          <a:lstStyle/>
          <a:p>
            <a:pPr algn="l">
              <a:defRPr/>
            </a:pPr>
            <a:r>
              <a:rPr lang="ja-JP" altLang="en-US" sz="1400" b="1" dirty="0" smtClean="0">
                <a:solidFill>
                  <a:schemeClr val="tx1"/>
                </a:solidFill>
                <a:latin typeface="メイリオ" pitchFamily="50" charset="-128"/>
                <a:ea typeface="メイリオ" pitchFamily="50" charset="-128"/>
              </a:rPr>
              <a:t>３</a:t>
            </a:r>
            <a:r>
              <a:rPr lang="ja-JP" altLang="en-US" sz="1400" b="1" dirty="0">
                <a:solidFill>
                  <a:schemeClr val="tx1"/>
                </a:solidFill>
                <a:latin typeface="メイリオ" pitchFamily="50" charset="-128"/>
                <a:ea typeface="メイリオ" pitchFamily="50" charset="-128"/>
              </a:rPr>
              <a:t>　</a:t>
            </a:r>
            <a:r>
              <a:rPr lang="ja-JP" altLang="en-US" sz="1400" b="1" dirty="0" smtClean="0">
                <a:solidFill>
                  <a:schemeClr val="tx1"/>
                </a:solidFill>
                <a:latin typeface="メイリオ" pitchFamily="50" charset="-128"/>
                <a:ea typeface="メイリオ" pitchFamily="50" charset="-128"/>
              </a:rPr>
              <a:t>少子化を取り巻く様々な課題への対応</a:t>
            </a:r>
            <a:r>
              <a:rPr lang="ja-JP" altLang="en-US" sz="1400" b="1" dirty="0">
                <a:solidFill>
                  <a:schemeClr val="tx1"/>
                </a:solidFill>
              </a:rPr>
              <a:t>！　　　</a:t>
            </a:r>
            <a:endParaRPr lang="ja-JP" altLang="en-US" sz="1200" b="1" dirty="0">
              <a:solidFill>
                <a:schemeClr val="tx1"/>
              </a:solidFill>
            </a:endParaRPr>
          </a:p>
        </p:txBody>
      </p:sp>
      <p:sp>
        <p:nvSpPr>
          <p:cNvPr id="14" name="AutoShape 159"/>
          <p:cNvSpPr>
            <a:spLocks noChangeArrowheads="1"/>
          </p:cNvSpPr>
          <p:nvPr/>
        </p:nvSpPr>
        <p:spPr bwMode="auto">
          <a:xfrm>
            <a:off x="3707904" y="1124744"/>
            <a:ext cx="1759460" cy="288032"/>
          </a:xfrm>
          <a:prstGeom prst="roundRect">
            <a:avLst>
              <a:gd name="adj" fmla="val 16667"/>
            </a:avLst>
          </a:prstGeom>
          <a:solidFill>
            <a:srgbClr val="9A0000"/>
          </a:solidFill>
          <a:ln>
            <a:headEnd/>
            <a:tailEnd/>
          </a:ln>
        </p:spPr>
        <p:style>
          <a:lnRef idx="0">
            <a:schemeClr val="accent4"/>
          </a:lnRef>
          <a:fillRef idx="3">
            <a:schemeClr val="accent4"/>
          </a:fillRef>
          <a:effectRef idx="3">
            <a:schemeClr val="accent4"/>
          </a:effectRef>
          <a:fontRef idx="minor">
            <a:schemeClr val="lt1"/>
          </a:fontRef>
        </p:style>
        <p:txBody>
          <a:bodyPr wrap="none" lIns="93571" tIns="46785" rIns="93571" bIns="46785" anchor="ctr"/>
          <a:lstStyle/>
          <a:p>
            <a:pPr algn="ctr">
              <a:defRPr/>
            </a:pPr>
            <a:r>
              <a:rPr lang="ja-JP" altLang="en-US" sz="1200" b="1" dirty="0" smtClean="0">
                <a:solidFill>
                  <a:schemeClr val="bg1"/>
                </a:solidFill>
                <a:ea typeface="メイリオ" pitchFamily="50" charset="-128"/>
                <a:cs typeface="メイリオ" pitchFamily="50" charset="-128"/>
              </a:rPr>
              <a:t>課　題</a:t>
            </a:r>
            <a:endParaRPr lang="ja-JP" altLang="en-US" sz="1200" b="1" dirty="0">
              <a:solidFill>
                <a:schemeClr val="bg1"/>
              </a:solidFill>
              <a:ea typeface="メイリオ" pitchFamily="50" charset="-128"/>
              <a:cs typeface="メイリオ" pitchFamily="50" charset="-128"/>
            </a:endParaRPr>
          </a:p>
        </p:txBody>
      </p:sp>
      <p:sp>
        <p:nvSpPr>
          <p:cNvPr id="15" name="AutoShape 159"/>
          <p:cNvSpPr>
            <a:spLocks noChangeArrowheads="1"/>
          </p:cNvSpPr>
          <p:nvPr/>
        </p:nvSpPr>
        <p:spPr bwMode="auto">
          <a:xfrm>
            <a:off x="6660232" y="1124744"/>
            <a:ext cx="1759460" cy="288032"/>
          </a:xfrm>
          <a:prstGeom prst="roundRect">
            <a:avLst>
              <a:gd name="adj" fmla="val 16667"/>
            </a:avLst>
          </a:prstGeom>
          <a:solidFill>
            <a:srgbClr val="9A0000"/>
          </a:solidFill>
          <a:ln>
            <a:headEnd/>
            <a:tailEnd/>
          </a:ln>
        </p:spPr>
        <p:style>
          <a:lnRef idx="0">
            <a:schemeClr val="accent4"/>
          </a:lnRef>
          <a:fillRef idx="3">
            <a:schemeClr val="accent4"/>
          </a:fillRef>
          <a:effectRef idx="3">
            <a:schemeClr val="accent4"/>
          </a:effectRef>
          <a:fontRef idx="minor">
            <a:schemeClr val="lt1"/>
          </a:fontRef>
        </p:style>
        <p:txBody>
          <a:bodyPr wrap="none" lIns="93571" tIns="46785" rIns="93571" bIns="46785" anchor="ctr"/>
          <a:lstStyle/>
          <a:p>
            <a:pPr algn="ctr">
              <a:defRPr/>
            </a:pPr>
            <a:r>
              <a:rPr lang="ja-JP" altLang="en-US" sz="1200" b="1" dirty="0" smtClean="0">
                <a:solidFill>
                  <a:schemeClr val="bg1"/>
                </a:solidFill>
                <a:ea typeface="メイリオ" pitchFamily="50" charset="-128"/>
                <a:cs typeface="メイリオ" pitchFamily="50" charset="-128"/>
              </a:rPr>
              <a:t>対  応  策</a:t>
            </a:r>
            <a:endParaRPr lang="ja-JP" altLang="en-US" sz="1200" b="1" dirty="0">
              <a:solidFill>
                <a:schemeClr val="bg1"/>
              </a:solidFill>
              <a:ea typeface="メイリオ" pitchFamily="50" charset="-128"/>
              <a:cs typeface="メイリオ" pitchFamily="50" charset="-128"/>
            </a:endParaRPr>
          </a:p>
        </p:txBody>
      </p:sp>
      <p:sp>
        <p:nvSpPr>
          <p:cNvPr id="19" name="AutoShape 159"/>
          <p:cNvSpPr>
            <a:spLocks noChangeArrowheads="1"/>
          </p:cNvSpPr>
          <p:nvPr/>
        </p:nvSpPr>
        <p:spPr bwMode="auto">
          <a:xfrm>
            <a:off x="755576" y="1124744"/>
            <a:ext cx="1759460" cy="288032"/>
          </a:xfrm>
          <a:prstGeom prst="roundRect">
            <a:avLst>
              <a:gd name="adj" fmla="val 16667"/>
            </a:avLst>
          </a:prstGeom>
          <a:solidFill>
            <a:srgbClr val="9A0000"/>
          </a:solidFill>
          <a:ln>
            <a:headEnd/>
            <a:tailEnd/>
          </a:ln>
        </p:spPr>
        <p:style>
          <a:lnRef idx="0">
            <a:schemeClr val="accent4"/>
          </a:lnRef>
          <a:fillRef idx="3">
            <a:schemeClr val="accent4"/>
          </a:fillRef>
          <a:effectRef idx="3">
            <a:schemeClr val="accent4"/>
          </a:effectRef>
          <a:fontRef idx="minor">
            <a:schemeClr val="lt1"/>
          </a:fontRef>
        </p:style>
        <p:txBody>
          <a:bodyPr wrap="none" lIns="93571" tIns="46785" rIns="93571" bIns="46785" anchor="ctr"/>
          <a:lstStyle/>
          <a:p>
            <a:pPr algn="ctr">
              <a:defRPr/>
            </a:pPr>
            <a:r>
              <a:rPr lang="ja-JP" altLang="en-US" sz="1200" b="1" dirty="0" smtClean="0">
                <a:solidFill>
                  <a:schemeClr val="bg1"/>
                </a:solidFill>
                <a:ea typeface="メイリオ" pitchFamily="50" charset="-128"/>
                <a:cs typeface="メイリオ" pitchFamily="50" charset="-128"/>
              </a:rPr>
              <a:t>現　状</a:t>
            </a:r>
            <a:endParaRPr lang="ja-JP" altLang="en-US" sz="1200" b="1" dirty="0">
              <a:solidFill>
                <a:schemeClr val="bg1"/>
              </a:solidFill>
              <a:ea typeface="メイリオ" pitchFamily="50" charset="-128"/>
              <a:cs typeface="メイリオ" pitchFamily="50" charset="-128"/>
            </a:endParaRPr>
          </a:p>
        </p:txBody>
      </p:sp>
      <p:sp>
        <p:nvSpPr>
          <p:cNvPr id="43" name="二等辺三角形 42"/>
          <p:cNvSpPr/>
          <p:nvPr/>
        </p:nvSpPr>
        <p:spPr>
          <a:xfrm rot="5400000">
            <a:off x="3023828" y="1160748"/>
            <a:ext cx="288032"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49" name="二等辺三角形 48"/>
          <p:cNvSpPr/>
          <p:nvPr/>
        </p:nvSpPr>
        <p:spPr>
          <a:xfrm rot="5400000">
            <a:off x="6048164" y="1160748"/>
            <a:ext cx="288032"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50" name="正方形/長方形 49"/>
          <p:cNvSpPr/>
          <p:nvPr/>
        </p:nvSpPr>
        <p:spPr>
          <a:xfrm>
            <a:off x="272786" y="514358"/>
            <a:ext cx="8475678" cy="6103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kumimoji="1" lang="ja-JP" altLang="en-US" sz="1200" b="1" dirty="0" smtClean="0">
                <a:solidFill>
                  <a:schemeClr val="tx1"/>
                </a:solidFill>
              </a:rPr>
              <a:t>　　少子化問題は、その背景・要因が幅広い分野にわたることから、「子育て支援」に止まらない、ライフステージに応じた総合的できめ細かな</a:t>
            </a:r>
            <a:r>
              <a:rPr lang="ja-JP" altLang="en-US" sz="1200" b="1" dirty="0" smtClean="0">
                <a:solidFill>
                  <a:schemeClr val="tx1"/>
                </a:solidFill>
              </a:rPr>
              <a:t>対応を図っていくことが求められる。</a:t>
            </a:r>
            <a:endParaRPr kumimoji="1" lang="ja-JP" altLang="en-US" sz="1200" b="1" dirty="0">
              <a:solidFill>
                <a:schemeClr val="tx1"/>
              </a:solidFill>
            </a:endParaRPr>
          </a:p>
        </p:txBody>
      </p:sp>
      <p:sp>
        <p:nvSpPr>
          <p:cNvPr id="51" name="片側の 2 つの角を丸めた四角形 50"/>
          <p:cNvSpPr/>
          <p:nvPr/>
        </p:nvSpPr>
        <p:spPr>
          <a:xfrm rot="5400000">
            <a:off x="4840444" y="2563980"/>
            <a:ext cx="5176252" cy="3240360"/>
          </a:xfrm>
          <a:prstGeom prst="round2SameRect">
            <a:avLst>
              <a:gd name="adj1" fmla="val 10681"/>
              <a:gd name="adj2" fmla="val 0"/>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72000" rtlCol="0" anchor="t" anchorCtr="0"/>
          <a:lstStyle/>
          <a:p>
            <a:r>
              <a:rPr lang="ja-JP" altLang="en-US" sz="1000" b="1" dirty="0" smtClean="0">
                <a:solidFill>
                  <a:schemeClr val="tx1"/>
                </a:solidFill>
                <a:latin typeface="メイリオ" pitchFamily="50" charset="-128"/>
                <a:ea typeface="メイリオ" pitchFamily="50" charset="-128"/>
                <a:cs typeface="メイリオ" pitchFamily="50" charset="-128"/>
              </a:rPr>
              <a:t>　　　○非正規雇用労働者の雇用安定と処遇改善</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○若年者等の就職支援</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○子育て世帯の経済的な負担の軽減</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・育児休業手当金の拡充、児童手当、多子世帯の保育料</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軽減、住宅資金の一部助成　等</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○仕事と育児の両立支援</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・子育て支援企業の優遇措置、育児休業制度の充実、</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休業後の職場復帰の円滑化、長時間労働の縮減、</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短時間勤務の普及、均等処遇推進、再就職支援　等</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・ワークライフバランスの周知啓発、男性の育児参加</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の普及啓発　等</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○子ども･子育て支援新制度の円滑な施行　　　け　　○待機児童解消加速化プランの推進</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・保育の量的確保、教育・保育の質的改善</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・小規模・家庭的保育、延長保育、病児病後児保育、</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事業所内保育、地域子育て支援拠点などの充実</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・放課後児童クラブなどの充実</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・要保護児童の支援、乳児家庭全戸訪問　　　　　等</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kumimoji="1"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○保育士の人材確保と処遇改善</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○認可外保育施設への助成</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a:t>
            </a:r>
            <a:r>
              <a:rPr lang="ja-JP" altLang="en-US" sz="800" dirty="0" smtClean="0">
                <a:solidFill>
                  <a:schemeClr val="tx1"/>
                </a:solidFill>
                <a:latin typeface="メイリオ" pitchFamily="50" charset="-128"/>
                <a:ea typeface="メイリオ" pitchFamily="50" charset="-128"/>
                <a:cs typeface="メイリオ" pitchFamily="50" charset="-128"/>
              </a:rPr>
              <a:t>・低年齢児保育、延長保育　等</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○育児負担軽減のための支援</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・地域サポーター、地域子育て支援拠点職員の研修、</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子育てサークルの交流、高齢者を活用した子育て</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マイスターの養成　等</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○親育ちの支援</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・保護者の保育体験、研修　等</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○社会的養護が必要な子どもの支援体制の強化</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○地域の子育てを応援する気運の醸成</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・企業や団体と連携した啓発、研修　等</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・子育て応援企業の登録、情報提供　等</a:t>
            </a:r>
            <a:endParaRPr lang="en-US" altLang="ja-JP" sz="800" b="1" dirty="0" smtClean="0">
              <a:solidFill>
                <a:schemeClr val="tx1"/>
              </a:solidFill>
              <a:latin typeface="メイリオ" pitchFamily="50" charset="-128"/>
              <a:ea typeface="メイリオ" pitchFamily="50" charset="-128"/>
              <a:cs typeface="メイリオ" pitchFamily="50" charset="-128"/>
            </a:endParaRPr>
          </a:p>
          <a:p>
            <a:endParaRPr lang="en-US" altLang="ja-JP" sz="800" dirty="0" smtClean="0">
              <a:solidFill>
                <a:schemeClr val="tx1"/>
              </a:solidFill>
              <a:latin typeface="メイリオ" pitchFamily="50" charset="-128"/>
              <a:ea typeface="メイリオ" pitchFamily="50" charset="-128"/>
              <a:cs typeface="メイリオ" pitchFamily="50" charset="-128"/>
            </a:endParaRPr>
          </a:p>
          <a:p>
            <a:endParaRPr lang="en-US" altLang="ja-JP" sz="800" dirty="0" smtClean="0">
              <a:solidFill>
                <a:schemeClr val="tx1"/>
              </a:solidFill>
              <a:latin typeface="メイリオ" pitchFamily="50" charset="-128"/>
              <a:ea typeface="メイリオ" pitchFamily="50" charset="-128"/>
              <a:cs typeface="メイリオ" pitchFamily="50" charset="-128"/>
            </a:endParaRPr>
          </a:p>
          <a:p>
            <a:endParaRPr lang="en-US" altLang="ja-JP" sz="800" dirty="0" smtClean="0">
              <a:solidFill>
                <a:schemeClr val="tx1"/>
              </a:solidFill>
              <a:latin typeface="メイリオ" pitchFamily="50" charset="-128"/>
              <a:ea typeface="メイリオ" pitchFamily="50" charset="-128"/>
              <a:cs typeface="メイリオ" pitchFamily="50" charset="-128"/>
            </a:endParaRPr>
          </a:p>
          <a:p>
            <a:endParaRPr kumimoji="1" lang="ja-JP" altLang="en-US" sz="800" dirty="0">
              <a:solidFill>
                <a:schemeClr val="tx1"/>
              </a:solidFill>
              <a:latin typeface="メイリオ" pitchFamily="50" charset="-128"/>
              <a:ea typeface="メイリオ" pitchFamily="50" charset="-128"/>
              <a:cs typeface="メイリオ" pitchFamily="50" charset="-128"/>
            </a:endParaRPr>
          </a:p>
        </p:txBody>
      </p:sp>
      <p:sp>
        <p:nvSpPr>
          <p:cNvPr id="17" name="片側の 2 つの角を丸めた四角形 16"/>
          <p:cNvSpPr/>
          <p:nvPr/>
        </p:nvSpPr>
        <p:spPr>
          <a:xfrm rot="5400000">
            <a:off x="1875866" y="2563976"/>
            <a:ext cx="5176244" cy="3240360"/>
          </a:xfrm>
          <a:prstGeom prst="round2SameRect">
            <a:avLst>
              <a:gd name="adj1" fmla="val 11878"/>
              <a:gd name="adj2" fmla="val 0"/>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72000" rtlCol="0" anchor="t" anchorCtr="0"/>
          <a:lstStyle/>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◆出産・子育てと最もお金のかかる時期に</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収入が</a:t>
            </a:r>
            <a:r>
              <a:rPr kumimoji="1" lang="ja-JP" altLang="en-US" sz="1000" b="1" dirty="0" smtClean="0">
                <a:solidFill>
                  <a:schemeClr val="tx1"/>
                </a:solidFill>
                <a:latin typeface="メイリオ" pitchFamily="50" charset="-128"/>
                <a:ea typeface="メイリオ" pitchFamily="50" charset="-128"/>
                <a:cs typeface="メイリオ" pitchFamily="50" charset="-128"/>
              </a:rPr>
              <a:t>不安定にならざるを得ない現状を</a:t>
            </a:r>
            <a:endParaRPr kumimoji="1"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a:t>
            </a:r>
            <a:r>
              <a:rPr kumimoji="1" lang="ja-JP" altLang="en-US" sz="1000" b="1" dirty="0" smtClean="0">
                <a:solidFill>
                  <a:schemeClr val="tx1"/>
                </a:solidFill>
                <a:latin typeface="メイリオ" pitchFamily="50" charset="-128"/>
                <a:ea typeface="メイリオ" pitchFamily="50" charset="-128"/>
                <a:cs typeface="メイリオ" pitchFamily="50" charset="-128"/>
              </a:rPr>
              <a:t>変える</a:t>
            </a:r>
            <a:r>
              <a:rPr kumimoji="1" lang="ja-JP" altLang="en-US" sz="1000" dirty="0" smtClean="0">
                <a:solidFill>
                  <a:schemeClr val="tx1"/>
                </a:solidFill>
                <a:latin typeface="メイリオ" pitchFamily="50" charset="-128"/>
                <a:ea typeface="メイリオ" pitchFamily="50" charset="-128"/>
                <a:cs typeface="メイリオ" pitchFamily="50" charset="-128"/>
              </a:rPr>
              <a:t>ととも</a:t>
            </a:r>
            <a:r>
              <a:rPr lang="ja-JP" altLang="en-US" sz="1000" dirty="0" smtClean="0">
                <a:solidFill>
                  <a:schemeClr val="tx1"/>
                </a:solidFill>
                <a:latin typeface="メイリオ" pitchFamily="50" charset="-128"/>
                <a:ea typeface="メイリオ" pitchFamily="50" charset="-128"/>
                <a:cs typeface="メイリオ" pitchFamily="50" charset="-128"/>
              </a:rPr>
              <a:t>に、</a:t>
            </a:r>
            <a:r>
              <a:rPr lang="ja-JP" altLang="en-US" sz="1000" b="1" dirty="0" smtClean="0">
                <a:solidFill>
                  <a:schemeClr val="tx1"/>
                </a:solidFill>
                <a:latin typeface="メイリオ" pitchFamily="50" charset="-128"/>
                <a:ea typeface="メイリオ" pitchFamily="50" charset="-128"/>
                <a:cs typeface="メイリオ" pitchFamily="50" charset="-128"/>
              </a:rPr>
              <a:t>様々な経済的な</a:t>
            </a:r>
            <a:r>
              <a:rPr kumimoji="1" lang="ja-JP" altLang="en-US" sz="1000" b="1" dirty="0" smtClean="0">
                <a:solidFill>
                  <a:schemeClr val="tx1"/>
                </a:solidFill>
                <a:latin typeface="メイリオ" pitchFamily="50" charset="-128"/>
                <a:ea typeface="メイリオ" pitchFamily="50" charset="-128"/>
                <a:cs typeface="メイリオ" pitchFamily="50" charset="-128"/>
              </a:rPr>
              <a:t>負担の</a:t>
            </a:r>
            <a:endParaRPr kumimoji="1" lang="en-US" altLang="ja-JP" sz="1000" b="1" dirty="0" smtClean="0">
              <a:solidFill>
                <a:schemeClr val="tx1"/>
              </a:solidFill>
              <a:latin typeface="メイリオ" pitchFamily="50" charset="-128"/>
              <a:ea typeface="メイリオ" pitchFamily="50" charset="-128"/>
              <a:cs typeface="メイリオ" pitchFamily="50" charset="-128"/>
            </a:endParaRPr>
          </a:p>
          <a:p>
            <a:r>
              <a:rPr kumimoji="1" lang="ja-JP" altLang="en-US" sz="1000" b="1" dirty="0" smtClean="0">
                <a:solidFill>
                  <a:schemeClr val="tx1"/>
                </a:solidFill>
                <a:latin typeface="メイリオ" pitchFamily="50" charset="-128"/>
                <a:ea typeface="メイリオ" pitchFamily="50" charset="-128"/>
                <a:cs typeface="メイリオ" pitchFamily="50" charset="-128"/>
              </a:rPr>
              <a:t>　　　　　軽減により、安心</a:t>
            </a:r>
            <a:r>
              <a:rPr lang="ja-JP" altLang="en-US" sz="1000" b="1" dirty="0" smtClean="0">
                <a:solidFill>
                  <a:schemeClr val="tx1"/>
                </a:solidFill>
                <a:latin typeface="メイリオ" pitchFamily="50" charset="-128"/>
                <a:ea typeface="メイリオ" pitchFamily="50" charset="-128"/>
                <a:cs typeface="メイリオ" pitchFamily="50" charset="-128"/>
              </a:rPr>
              <a:t>して多くの子どもを生</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み育てていける環境の整備</a:t>
            </a:r>
            <a:r>
              <a:rPr lang="ja-JP" altLang="en-US" sz="1000" dirty="0" smtClean="0">
                <a:solidFill>
                  <a:schemeClr val="tx1"/>
                </a:solidFill>
                <a:latin typeface="メイリオ" pitchFamily="50" charset="-128"/>
                <a:ea typeface="メイリオ" pitchFamily="50" charset="-128"/>
                <a:cs typeface="メイリオ" pitchFamily="50" charset="-128"/>
              </a:rPr>
              <a:t>を図ることが</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必要</a:t>
            </a:r>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◆子ども･子育て支援新制度による待機児</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童解消や質の高い教育・保育の提供を前</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提に、育児休業制度の延長や企業の子育</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て支援制度の充実などといったワーク・</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ライフ・バランスの推進など、</a:t>
            </a:r>
            <a:r>
              <a:rPr lang="ja-JP" altLang="en-US" sz="1000" b="1" dirty="0" smtClean="0">
                <a:solidFill>
                  <a:schemeClr val="tx1"/>
                </a:solidFill>
                <a:latin typeface="メイリオ" pitchFamily="50" charset="-128"/>
                <a:ea typeface="メイリオ" pitchFamily="50" charset="-128"/>
                <a:cs typeface="メイリオ" pitchFamily="50" charset="-128"/>
              </a:rPr>
              <a:t>働きながら　</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安心して子育てができる総合的な環境の</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整備</a:t>
            </a:r>
            <a:r>
              <a:rPr kumimoji="1" lang="ja-JP" altLang="en-US" sz="1000" dirty="0" smtClean="0">
                <a:solidFill>
                  <a:schemeClr val="tx1"/>
                </a:solidFill>
                <a:latin typeface="メイリオ" pitchFamily="50" charset="-128"/>
                <a:ea typeface="メイリオ" pitchFamily="50" charset="-128"/>
                <a:cs typeface="メイリオ" pitchFamily="50" charset="-128"/>
              </a:rPr>
              <a:t>に取り組むことが重要</a:t>
            </a:r>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kumimoji="1" lang="ja-JP" altLang="en-US" sz="1000" dirty="0" smtClean="0">
                <a:solidFill>
                  <a:schemeClr val="tx1"/>
                </a:solidFill>
                <a:latin typeface="メイリオ" pitchFamily="50" charset="-128"/>
                <a:ea typeface="メイリオ" pitchFamily="50" charset="-128"/>
                <a:cs typeface="メイリオ" pitchFamily="50" charset="-128"/>
              </a:rPr>
              <a:t>　　　　◆父親の育児参加や</a:t>
            </a:r>
            <a:r>
              <a:rPr lang="ja-JP" altLang="en-US" sz="1000" dirty="0" smtClean="0">
                <a:solidFill>
                  <a:schemeClr val="tx1"/>
                </a:solidFill>
                <a:latin typeface="メイリオ" pitchFamily="50" charset="-128"/>
                <a:ea typeface="メイリオ" pitchFamily="50" charset="-128"/>
                <a:cs typeface="メイリオ" pitchFamily="50" charset="-128"/>
              </a:rPr>
              <a:t>祖父母の支援、子育て</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を地域で支援する仕組みづくりなど、</a:t>
            </a:r>
            <a:r>
              <a:rPr lang="ja-JP" altLang="en-US" sz="1000" b="1" dirty="0" smtClean="0">
                <a:solidFill>
                  <a:schemeClr val="tx1"/>
                </a:solidFill>
                <a:latin typeface="メイリオ" pitchFamily="50" charset="-128"/>
                <a:ea typeface="メイリオ" pitchFamily="50" charset="-128"/>
                <a:cs typeface="メイリオ" pitchFamily="50" charset="-128"/>
              </a:rPr>
              <a:t>母</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kumimoji="1" lang="ja-JP" altLang="en-US" sz="1000" b="1" dirty="0" smtClean="0">
                <a:solidFill>
                  <a:schemeClr val="tx1"/>
                </a:solidFill>
                <a:latin typeface="メイリオ" pitchFamily="50" charset="-128"/>
                <a:ea typeface="メイリオ" pitchFamily="50" charset="-128"/>
                <a:cs typeface="メイリオ" pitchFamily="50" charset="-128"/>
              </a:rPr>
              <a:t>　　　　　親のみに過重な負担をかけない子育て環</a:t>
            </a:r>
            <a:endParaRPr kumimoji="1"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a:t>
            </a:r>
            <a:r>
              <a:rPr kumimoji="1" lang="ja-JP" altLang="en-US" sz="1000" b="1" dirty="0" smtClean="0">
                <a:solidFill>
                  <a:schemeClr val="tx1"/>
                </a:solidFill>
                <a:latin typeface="メイリオ" pitchFamily="50" charset="-128"/>
                <a:ea typeface="メイリオ" pitchFamily="50" charset="-128"/>
                <a:cs typeface="メイリオ" pitchFamily="50" charset="-128"/>
              </a:rPr>
              <a:t>境の</a:t>
            </a:r>
            <a:r>
              <a:rPr lang="ja-JP" altLang="en-US" sz="1000" b="1" dirty="0" smtClean="0">
                <a:solidFill>
                  <a:schemeClr val="tx1"/>
                </a:solidFill>
                <a:latin typeface="メイリオ" pitchFamily="50" charset="-128"/>
                <a:ea typeface="メイリオ" pitchFamily="50" charset="-128"/>
                <a:cs typeface="メイリオ" pitchFamily="50" charset="-128"/>
              </a:rPr>
              <a:t>整備</a:t>
            </a:r>
            <a:r>
              <a:rPr lang="ja-JP" altLang="en-US" sz="1000" dirty="0" smtClean="0">
                <a:solidFill>
                  <a:schemeClr val="tx1"/>
                </a:solidFill>
                <a:latin typeface="メイリオ" pitchFamily="50" charset="-128"/>
                <a:ea typeface="メイリオ" pitchFamily="50" charset="-128"/>
                <a:cs typeface="メイリオ" pitchFamily="50" charset="-128"/>
              </a:rPr>
              <a:t>が必要</a:t>
            </a:r>
            <a:r>
              <a:rPr kumimoji="1" lang="ja-JP" altLang="en-US" sz="1000" b="1" dirty="0" smtClean="0">
                <a:solidFill>
                  <a:schemeClr val="tx1"/>
                </a:solidFill>
                <a:latin typeface="メイリオ" pitchFamily="50" charset="-128"/>
                <a:ea typeface="メイリオ" pitchFamily="50" charset="-128"/>
                <a:cs typeface="メイリオ" pitchFamily="50" charset="-128"/>
              </a:rPr>
              <a:t>　　　　</a:t>
            </a:r>
            <a:endParaRPr kumimoji="1" lang="ja-JP" altLang="en-US" sz="1000" b="1" dirty="0">
              <a:solidFill>
                <a:schemeClr val="tx1"/>
              </a:solidFill>
              <a:latin typeface="メイリオ" pitchFamily="50" charset="-128"/>
              <a:ea typeface="メイリオ" pitchFamily="50" charset="-128"/>
              <a:cs typeface="メイリオ" pitchFamily="50" charset="-128"/>
            </a:endParaRPr>
          </a:p>
        </p:txBody>
      </p:sp>
      <p:sp>
        <p:nvSpPr>
          <p:cNvPr id="33" name="片側の 2 つの角を丸めた四角形 32"/>
          <p:cNvSpPr/>
          <p:nvPr/>
        </p:nvSpPr>
        <p:spPr>
          <a:xfrm rot="5400000">
            <a:off x="-896448" y="2599978"/>
            <a:ext cx="5176253" cy="3168351"/>
          </a:xfrm>
          <a:prstGeom prst="round2SameRect">
            <a:avLst>
              <a:gd name="adj1" fmla="val 12676"/>
              <a:gd name="adj2" fmla="val 0"/>
            </a:avLst>
          </a:prstGeom>
          <a:ln w="34925">
            <a:solidFill>
              <a:srgbClr val="9933FF"/>
            </a:solidFill>
          </a:ln>
        </p:spPr>
        <p:style>
          <a:lnRef idx="1">
            <a:schemeClr val="accent4"/>
          </a:lnRef>
          <a:fillRef idx="2">
            <a:schemeClr val="accent4"/>
          </a:fillRef>
          <a:effectRef idx="1">
            <a:schemeClr val="accent4"/>
          </a:effectRef>
          <a:fontRef idx="minor">
            <a:schemeClr val="dk1"/>
          </a:fontRef>
        </p:style>
        <p:txBody>
          <a:bodyPr vert="vert270" lIns="0" tIns="0" rIns="0" bIns="72000" rtlCol="0" anchor="t" anchorCtr="0"/>
          <a:lstStyle/>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kumimoji="1" lang="en-US" altLang="ja-JP" sz="1000" dirty="0" smtClean="0">
                <a:solidFill>
                  <a:schemeClr val="tx1"/>
                </a:solidFill>
                <a:latin typeface="メイリオ" pitchFamily="50" charset="-128"/>
                <a:ea typeface="メイリオ" pitchFamily="50" charset="-128"/>
                <a:cs typeface="メイリオ" pitchFamily="50" charset="-128"/>
              </a:rPr>
              <a:t>         </a:t>
            </a:r>
            <a:r>
              <a:rPr kumimoji="1" lang="ja-JP" altLang="en-US" sz="1000" dirty="0" smtClean="0">
                <a:solidFill>
                  <a:schemeClr val="tx1"/>
                </a:solidFill>
                <a:latin typeface="メイリオ" pitchFamily="50" charset="-128"/>
                <a:ea typeface="メイリオ" pitchFamily="50" charset="-128"/>
                <a:cs typeface="メイリオ" pitchFamily="50" charset="-128"/>
              </a:rPr>
              <a:t>○理想より予定する子どもの数が少ない理由</a:t>
            </a:r>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kumimoji="1" lang="ja-JP" altLang="en-US" sz="1000" dirty="0" smtClean="0">
                <a:solidFill>
                  <a:schemeClr val="tx1"/>
                </a:solidFill>
                <a:latin typeface="メイリオ" pitchFamily="50" charset="-128"/>
                <a:ea typeface="メイリオ" pitchFamily="50" charset="-128"/>
                <a:cs typeface="メイリオ" pitchFamily="50" charset="-128"/>
              </a:rPr>
              <a:t>として、</a:t>
            </a:r>
            <a:r>
              <a:rPr lang="ja-JP" altLang="en-US" sz="1000" b="1" dirty="0" smtClean="0">
                <a:solidFill>
                  <a:schemeClr val="tx1"/>
                </a:solidFill>
                <a:latin typeface="メイリオ" pitchFamily="50" charset="-128"/>
                <a:ea typeface="メイリオ" pitchFamily="50" charset="-128"/>
                <a:cs typeface="メイリオ" pitchFamily="50" charset="-128"/>
              </a:rPr>
              <a:t>約</a:t>
            </a:r>
            <a:r>
              <a:rPr lang="en-US" altLang="ja-JP" sz="1000" b="1" dirty="0" smtClean="0">
                <a:solidFill>
                  <a:schemeClr val="tx1"/>
                </a:solidFill>
                <a:latin typeface="メイリオ" pitchFamily="50" charset="-128"/>
                <a:ea typeface="メイリオ" pitchFamily="50" charset="-128"/>
                <a:cs typeface="メイリオ" pitchFamily="50" charset="-128"/>
              </a:rPr>
              <a:t>60%</a:t>
            </a:r>
            <a:r>
              <a:rPr kumimoji="1" lang="ja-JP" altLang="en-US" sz="1000" b="1" dirty="0" smtClean="0">
                <a:solidFill>
                  <a:schemeClr val="tx1"/>
                </a:solidFill>
                <a:latin typeface="メイリオ" pitchFamily="50" charset="-128"/>
                <a:ea typeface="メイリオ" pitchFamily="50" charset="-128"/>
                <a:cs typeface="メイリオ" pitchFamily="50" charset="-128"/>
              </a:rPr>
              <a:t>が「子育てや教育にお金</a:t>
            </a:r>
            <a:endParaRPr kumimoji="1"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a:t>
            </a:r>
            <a:r>
              <a:rPr kumimoji="1" lang="ja-JP" altLang="en-US" sz="1000" b="1" dirty="0" smtClean="0">
                <a:solidFill>
                  <a:schemeClr val="tx1"/>
                </a:solidFill>
                <a:latin typeface="メイリオ" pitchFamily="50" charset="-128"/>
                <a:ea typeface="メイリオ" pitchFamily="50" charset="-128"/>
                <a:cs typeface="メイリオ" pitchFamily="50" charset="-128"/>
              </a:rPr>
              <a:t>が</a:t>
            </a:r>
            <a:r>
              <a:rPr lang="ja-JP" altLang="en-US" sz="1000" b="1" dirty="0" smtClean="0">
                <a:solidFill>
                  <a:schemeClr val="tx1"/>
                </a:solidFill>
                <a:latin typeface="メイリオ" pitchFamily="50" charset="-128"/>
                <a:ea typeface="メイリオ" pitchFamily="50" charset="-128"/>
                <a:cs typeface="メイリオ" pitchFamily="50" charset="-128"/>
              </a:rPr>
              <a:t>かかりすぎる」と答える</a:t>
            </a:r>
            <a:r>
              <a:rPr lang="ja-JP" altLang="en-US" sz="1000" dirty="0" smtClean="0">
                <a:solidFill>
                  <a:schemeClr val="tx1"/>
                </a:solidFill>
                <a:latin typeface="メイリオ" pitchFamily="50" charset="-128"/>
                <a:ea typeface="メイリオ" pitchFamily="50" charset="-128"/>
                <a:cs typeface="メイリオ" pitchFamily="50" charset="-128"/>
              </a:rPr>
              <a:t>など</a:t>
            </a:r>
            <a:r>
              <a:rPr kumimoji="1" lang="ja-JP" altLang="en-US" sz="1000" dirty="0" smtClean="0">
                <a:solidFill>
                  <a:schemeClr val="tx1"/>
                </a:solidFill>
                <a:latin typeface="メイリオ" pitchFamily="50" charset="-128"/>
                <a:ea typeface="メイリオ" pitchFamily="50" charset="-128"/>
                <a:cs typeface="メイリオ" pitchFamily="50" charset="-128"/>
              </a:rPr>
              <a:t>、長期的な</a:t>
            </a:r>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景気低迷や雇用の非正規化などを背景に、</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子育て世代は経済面での大きな負担感を</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持っている。</a:t>
            </a:r>
            <a:endParaRPr lang="en-US" altLang="ja-JP" sz="1000" b="1" dirty="0" smtClean="0">
              <a:solidFill>
                <a:schemeClr val="tx1"/>
              </a:solidFill>
              <a:latin typeface="メイリオ" pitchFamily="50" charset="-128"/>
              <a:ea typeface="メイリオ" pitchFamily="50" charset="-128"/>
              <a:cs typeface="メイリオ" pitchFamily="50" charset="-128"/>
            </a:endParaRPr>
          </a:p>
          <a:p>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en-US" altLang="ja-JP" sz="1000" dirty="0" smtClean="0">
                <a:solidFill>
                  <a:schemeClr val="tx1"/>
                </a:solidFill>
                <a:latin typeface="メイリオ" pitchFamily="50" charset="-128"/>
                <a:ea typeface="メイリオ" pitchFamily="50" charset="-128"/>
                <a:cs typeface="メイリオ" pitchFamily="50" charset="-128"/>
              </a:rPr>
              <a:t>         </a:t>
            </a:r>
            <a:r>
              <a:rPr lang="ja-JP" altLang="en-US" sz="1000" dirty="0" smtClean="0">
                <a:solidFill>
                  <a:schemeClr val="tx1"/>
                </a:solidFill>
                <a:latin typeface="メイリオ" pitchFamily="50" charset="-128"/>
                <a:ea typeface="メイリオ" pitchFamily="50" charset="-128"/>
                <a:cs typeface="メイリオ" pitchFamily="50" charset="-128"/>
              </a:rPr>
              <a:t>○働く女性が増加する一方、待機児童問題</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や、</a:t>
            </a:r>
            <a:r>
              <a:rPr lang="ja-JP" altLang="en-US" sz="1000" b="1" dirty="0" smtClean="0">
                <a:solidFill>
                  <a:schemeClr val="tx1"/>
                </a:solidFill>
                <a:latin typeface="メイリオ" pitchFamily="50" charset="-128"/>
                <a:ea typeface="メイリオ" pitchFamily="50" charset="-128"/>
                <a:cs typeface="メイリオ" pitchFamily="50" charset="-128"/>
              </a:rPr>
              <a:t>出産に伴い約４割が就労環境を理由に</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退職するなど、働く女性が仕事と育児を両</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立できる環境が十分に整っていない</a:t>
            </a:r>
            <a:r>
              <a:rPr lang="ja-JP" altLang="en-US" sz="1000" dirty="0" smtClean="0">
                <a:solidFill>
                  <a:schemeClr val="tx1"/>
                </a:solidFill>
                <a:latin typeface="メイリオ" pitchFamily="50" charset="-128"/>
                <a:ea typeface="メイリオ" pitchFamily="50" charset="-128"/>
                <a:cs typeface="メイリオ" pitchFamily="50" charset="-128"/>
              </a:rPr>
              <a:t>ことか</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ら、理想より予定の子どもの数が少ない理</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由の上位に、</a:t>
            </a:r>
            <a:r>
              <a:rPr lang="ja-JP" altLang="en-US" sz="1000" b="1" dirty="0" smtClean="0">
                <a:solidFill>
                  <a:schemeClr val="tx1"/>
                </a:solidFill>
                <a:latin typeface="メイリオ" pitchFamily="50" charset="-128"/>
                <a:ea typeface="メイリオ" pitchFamily="50" charset="-128"/>
                <a:cs typeface="メイリオ" pitchFamily="50" charset="-128"/>
              </a:rPr>
              <a:t>「これ以上の育児負担に耐え</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られない」「仕事に差し支える」</a:t>
            </a:r>
            <a:r>
              <a:rPr lang="ja-JP" altLang="en-US" sz="1000" dirty="0" smtClean="0">
                <a:solidFill>
                  <a:schemeClr val="tx1"/>
                </a:solidFill>
                <a:latin typeface="メイリオ" pitchFamily="50" charset="-128"/>
                <a:ea typeface="メイリオ" pitchFamily="50" charset="-128"/>
                <a:cs typeface="メイリオ" pitchFamily="50" charset="-128"/>
              </a:rPr>
              <a:t>が挙がって　　　いる。</a:t>
            </a:r>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○子育てに伴う負担を軽減する際に、重要な</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役割を担う</a:t>
            </a:r>
            <a:r>
              <a:rPr lang="ja-JP" altLang="en-US" sz="1000" b="1" dirty="0" smtClean="0">
                <a:solidFill>
                  <a:schemeClr val="tx1"/>
                </a:solidFill>
                <a:latin typeface="メイリオ" pitchFamily="50" charset="-128"/>
                <a:ea typeface="メイリオ" pitchFamily="50" charset="-128"/>
                <a:cs typeface="メイリオ" pitchFamily="50" charset="-128"/>
              </a:rPr>
              <a:t>祖母等の支援は５割程度</a:t>
            </a:r>
            <a:r>
              <a:rPr lang="ja-JP" altLang="en-US" sz="1000" dirty="0" smtClean="0">
                <a:solidFill>
                  <a:schemeClr val="tx1"/>
                </a:solidFill>
                <a:latin typeface="メイリオ" pitchFamily="50" charset="-128"/>
                <a:ea typeface="メイリオ" pitchFamily="50" charset="-128"/>
                <a:cs typeface="メイリオ" pitchFamily="50" charset="-128"/>
              </a:rPr>
              <a:t>に</a:t>
            </a:r>
            <a:r>
              <a:rPr lang="ja-JP" altLang="en-US" sz="1000" dirty="0" err="1" smtClean="0">
                <a:solidFill>
                  <a:schemeClr val="tx1"/>
                </a:solidFill>
                <a:latin typeface="メイリオ" pitchFamily="50" charset="-128"/>
                <a:ea typeface="メイリオ" pitchFamily="50" charset="-128"/>
                <a:cs typeface="メイリオ" pitchFamily="50" charset="-128"/>
              </a:rPr>
              <a:t>止ま</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るなど、</a:t>
            </a:r>
            <a:r>
              <a:rPr lang="ja-JP" altLang="en-US" sz="1000" b="1" dirty="0" smtClean="0">
                <a:solidFill>
                  <a:schemeClr val="tx1"/>
                </a:solidFill>
                <a:latin typeface="メイリオ" pitchFamily="50" charset="-128"/>
                <a:ea typeface="メイリオ" pitchFamily="50" charset="-128"/>
                <a:cs typeface="メイリオ" pitchFamily="50" charset="-128"/>
              </a:rPr>
              <a:t>核家族化が進行する中で子育ての</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負担感も増大している</a:t>
            </a:r>
            <a:r>
              <a:rPr lang="ja-JP" altLang="en-US" sz="1000"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p:txBody>
      </p:sp>
      <p:sp>
        <p:nvSpPr>
          <p:cNvPr id="39" name="正方形/長方形 38"/>
          <p:cNvSpPr/>
          <p:nvPr/>
        </p:nvSpPr>
        <p:spPr>
          <a:xfrm>
            <a:off x="3419872" y="1820441"/>
            <a:ext cx="1512168" cy="144016"/>
          </a:xfrm>
          <a:prstGeom prst="rect">
            <a:avLst/>
          </a:prstGeom>
          <a:ln/>
          <a:effectLst/>
        </p:spPr>
        <p:style>
          <a:lnRef idx="1">
            <a:schemeClr val="accent4"/>
          </a:lnRef>
          <a:fillRef idx="2">
            <a:schemeClr val="accent4"/>
          </a:fillRef>
          <a:effectRef idx="1">
            <a:schemeClr val="accent4"/>
          </a:effectRef>
          <a:fontRef idx="minor">
            <a:schemeClr val="dk1"/>
          </a:fontRef>
        </p:style>
        <p:txBody>
          <a:bodyPr lIns="0" tIns="36000" rIns="0" bIns="0" rtlCol="0" anchor="ctr"/>
          <a:lstStyle/>
          <a:p>
            <a:r>
              <a:rPr lang="ja-JP" altLang="en-US" sz="900" b="1" dirty="0" smtClean="0">
                <a:solidFill>
                  <a:schemeClr val="tx1"/>
                </a:solidFill>
                <a:latin typeface="メイリオ" pitchFamily="50" charset="-128"/>
                <a:ea typeface="メイリオ" pitchFamily="50" charset="-128"/>
                <a:cs typeface="メイリオ" pitchFamily="50" charset="-128"/>
              </a:rPr>
              <a:t>　経済的な負担の軽減</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40" name="正方形/長方形 39"/>
          <p:cNvSpPr/>
          <p:nvPr/>
        </p:nvSpPr>
        <p:spPr>
          <a:xfrm>
            <a:off x="3419872" y="3044577"/>
            <a:ext cx="1512168" cy="144016"/>
          </a:xfrm>
          <a:prstGeom prst="rect">
            <a:avLst/>
          </a:prstGeom>
          <a:ln/>
          <a:effectLst/>
        </p:spPr>
        <p:style>
          <a:lnRef idx="1">
            <a:schemeClr val="accent4"/>
          </a:lnRef>
          <a:fillRef idx="2">
            <a:schemeClr val="accent4"/>
          </a:fillRef>
          <a:effectRef idx="1">
            <a:schemeClr val="accent4"/>
          </a:effectRef>
          <a:fontRef idx="minor">
            <a:schemeClr val="dk1"/>
          </a:fontRef>
        </p:style>
        <p:txBody>
          <a:bodyPr lIns="0" tIns="36000" rIns="0" bIns="0" rtlCol="0" anchor="ctr"/>
          <a:lstStyle/>
          <a:p>
            <a:r>
              <a:rPr lang="ja-JP" altLang="en-US" sz="900" b="1" dirty="0" smtClean="0">
                <a:solidFill>
                  <a:schemeClr val="tx1"/>
                </a:solidFill>
                <a:latin typeface="メイリオ" pitchFamily="50" charset="-128"/>
                <a:ea typeface="メイリオ" pitchFamily="50" charset="-128"/>
                <a:cs typeface="メイリオ" pitchFamily="50" charset="-128"/>
              </a:rPr>
              <a:t>　仕事と育児の両立支援</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41" name="正方形/長方形 40"/>
          <p:cNvSpPr/>
          <p:nvPr/>
        </p:nvSpPr>
        <p:spPr>
          <a:xfrm>
            <a:off x="3419872" y="4408537"/>
            <a:ext cx="1512168" cy="144016"/>
          </a:xfrm>
          <a:prstGeom prst="rect">
            <a:avLst/>
          </a:prstGeom>
          <a:ln/>
          <a:effectLst/>
        </p:spPr>
        <p:style>
          <a:lnRef idx="1">
            <a:schemeClr val="accent4"/>
          </a:lnRef>
          <a:fillRef idx="2">
            <a:schemeClr val="accent4"/>
          </a:fillRef>
          <a:effectRef idx="1">
            <a:schemeClr val="accent4"/>
          </a:effectRef>
          <a:fontRef idx="minor">
            <a:schemeClr val="dk1"/>
          </a:fontRef>
        </p:style>
        <p:txBody>
          <a:bodyPr lIns="0" tIns="36000" rIns="0" bIns="0" rtlCol="0" anchor="ctr"/>
          <a:lstStyle/>
          <a:p>
            <a:r>
              <a:rPr lang="ja-JP" altLang="en-US" sz="900" b="1" dirty="0" smtClean="0">
                <a:solidFill>
                  <a:schemeClr val="tx1"/>
                </a:solidFill>
                <a:latin typeface="メイリオ" pitchFamily="50" charset="-128"/>
                <a:ea typeface="メイリオ" pitchFamily="50" charset="-128"/>
                <a:cs typeface="メイリオ" pitchFamily="50" charset="-128"/>
              </a:rPr>
              <a:t>　育児負担の軽減</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56" name="対角する 2 つの角を丸めた四角形 55"/>
          <p:cNvSpPr/>
          <p:nvPr/>
        </p:nvSpPr>
        <p:spPr>
          <a:xfrm>
            <a:off x="57275" y="1556791"/>
            <a:ext cx="275778" cy="5245745"/>
          </a:xfrm>
          <a:prstGeom prst="round2DiagRect">
            <a:avLst>
              <a:gd name="adj1" fmla="val 50000"/>
              <a:gd name="adj2" fmla="val 0"/>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1200" b="1" dirty="0" smtClean="0">
                <a:latin typeface="メイリオ" pitchFamily="50" charset="-128"/>
                <a:ea typeface="メイリオ" pitchFamily="50" charset="-128"/>
                <a:cs typeface="メイリオ" pitchFamily="50" charset="-128"/>
              </a:rPr>
              <a:t>子</a:t>
            </a:r>
            <a:endParaRPr lang="en-US" altLang="ja-JP" sz="1200" b="1" dirty="0" smtClean="0">
              <a:latin typeface="メイリオ" pitchFamily="50" charset="-128"/>
              <a:ea typeface="メイリオ" pitchFamily="50" charset="-128"/>
              <a:cs typeface="メイリオ" pitchFamily="50" charset="-128"/>
            </a:endParaRPr>
          </a:p>
          <a:p>
            <a:pPr algn="ctr"/>
            <a:r>
              <a:rPr lang="ja-JP" altLang="en-US" sz="1200" b="1" dirty="0" smtClean="0">
                <a:latin typeface="メイリオ" pitchFamily="50" charset="-128"/>
                <a:ea typeface="メイリオ" pitchFamily="50" charset="-128"/>
                <a:cs typeface="メイリオ" pitchFamily="50" charset="-128"/>
              </a:rPr>
              <a:t>育</a:t>
            </a:r>
            <a:endParaRPr lang="en-US" altLang="ja-JP" sz="1200" b="1" dirty="0" smtClean="0">
              <a:latin typeface="メイリオ" pitchFamily="50" charset="-128"/>
              <a:ea typeface="メイリオ" pitchFamily="50" charset="-128"/>
              <a:cs typeface="メイリオ" pitchFamily="50" charset="-128"/>
            </a:endParaRPr>
          </a:p>
          <a:p>
            <a:pPr algn="ctr"/>
            <a:r>
              <a:rPr lang="ja-JP" altLang="en-US" sz="1200" b="1" dirty="0" smtClean="0">
                <a:latin typeface="メイリオ" pitchFamily="50" charset="-128"/>
                <a:ea typeface="メイリオ" pitchFamily="50" charset="-128"/>
                <a:cs typeface="メイリオ" pitchFamily="50" charset="-128"/>
              </a:rPr>
              <a:t>て・働き方</a:t>
            </a:r>
            <a:endParaRPr kumimoji="1" lang="ja-JP" altLang="en-US" sz="1200" b="1" dirty="0">
              <a:latin typeface="メイリオ" pitchFamily="50" charset="-128"/>
              <a:ea typeface="メイリオ" pitchFamily="50" charset="-128"/>
              <a:cs typeface="メイリオ" pitchFamily="50" charset="-128"/>
            </a:endParaRPr>
          </a:p>
        </p:txBody>
      </p:sp>
      <p:sp>
        <p:nvSpPr>
          <p:cNvPr id="18" name="額縁 17"/>
          <p:cNvSpPr/>
          <p:nvPr/>
        </p:nvSpPr>
        <p:spPr>
          <a:xfrm>
            <a:off x="6209134" y="5904707"/>
            <a:ext cx="2664296" cy="819944"/>
          </a:xfrm>
          <a:prstGeom prst="bevel">
            <a:avLst>
              <a:gd name="adj" fmla="val 2069"/>
            </a:avLst>
          </a:prstGeom>
          <a:solidFill>
            <a:schemeClr val="accent6">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72000" tIns="72000" rIns="0" rtlCol="0" anchor="ctr"/>
          <a:lstStyle/>
          <a:p>
            <a:r>
              <a:rPr lang="ja-JP" altLang="en-US" sz="1000" b="1" dirty="0" smtClean="0">
                <a:solidFill>
                  <a:schemeClr val="tx1"/>
                </a:solidFill>
                <a:latin typeface="メイリオ" pitchFamily="50" charset="-128"/>
                <a:ea typeface="メイリオ" pitchFamily="50" charset="-128"/>
                <a:cs typeface="メイリオ" pitchFamily="50" charset="-128"/>
              </a:rPr>
              <a:t>子育て期の経済的な負担の軽減、仕事と育児が両立できる雇用環境の整備、子育ての精神的・肉体的負担を軽減する環境づくりに強力に取り組み、多くの子どもを育てたいという希望に応える</a:t>
            </a:r>
            <a:endParaRPr lang="en-US" altLang="ja-JP" sz="1000" b="1" dirty="0" smtClean="0">
              <a:solidFill>
                <a:schemeClr val="tx1"/>
              </a:solidFill>
              <a:latin typeface="メイリオ" pitchFamily="50" charset="-128"/>
              <a:ea typeface="メイリオ" pitchFamily="50" charset="-128"/>
              <a:cs typeface="メイリオ" pitchFamily="50" charset="-128"/>
            </a:endParaRPr>
          </a:p>
        </p:txBody>
      </p:sp>
      <p:sp>
        <p:nvSpPr>
          <p:cNvPr id="20" name="二等辺三角形 19"/>
          <p:cNvSpPr/>
          <p:nvPr/>
        </p:nvSpPr>
        <p:spPr>
          <a:xfrm rot="5400000">
            <a:off x="2987824" y="3861048"/>
            <a:ext cx="648072"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21" name="二等辺三角形 20"/>
          <p:cNvSpPr/>
          <p:nvPr/>
        </p:nvSpPr>
        <p:spPr>
          <a:xfrm rot="5400000">
            <a:off x="5796136" y="3933056"/>
            <a:ext cx="648072"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22" name="正方形/長方形 21"/>
          <p:cNvSpPr/>
          <p:nvPr/>
        </p:nvSpPr>
        <p:spPr>
          <a:xfrm>
            <a:off x="8941693" y="6627118"/>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4</a:t>
            </a:r>
          </a:p>
        </p:txBody>
      </p:sp>
      <p:sp>
        <p:nvSpPr>
          <p:cNvPr id="23" name="正方形/長方形 22"/>
          <p:cNvSpPr/>
          <p:nvPr/>
        </p:nvSpPr>
        <p:spPr>
          <a:xfrm>
            <a:off x="251520" y="6453336"/>
            <a:ext cx="288032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latin typeface="ＭＳ Ｐ明朝" pitchFamily="18" charset="-128"/>
                <a:ea typeface="ＭＳ Ｐ明朝" pitchFamily="18" charset="-128"/>
              </a:rPr>
              <a:t>～　国立社会保障・人口問題研究所　</a:t>
            </a:r>
            <a:r>
              <a:rPr lang="ja-JP" altLang="en-US" sz="600" dirty="0" smtClean="0">
                <a:solidFill>
                  <a:schemeClr val="tx1"/>
                </a:solidFill>
                <a:latin typeface="ＭＳ Ｐ明朝" pitchFamily="18" charset="-128"/>
                <a:ea typeface="ＭＳ Ｐ明朝" pitchFamily="18" charset="-128"/>
              </a:rPr>
              <a:t>「</a:t>
            </a:r>
            <a:r>
              <a:rPr kumimoji="1" lang="ja-JP" altLang="en-US" sz="600" dirty="0" smtClean="0">
                <a:solidFill>
                  <a:schemeClr val="tx1"/>
                </a:solidFill>
                <a:latin typeface="ＭＳ Ｐ明朝" pitchFamily="18" charset="-128"/>
                <a:ea typeface="ＭＳ Ｐ明朝" pitchFamily="18" charset="-128"/>
              </a:rPr>
              <a:t>出生動向基本調査」より　　　～</a:t>
            </a:r>
            <a:endParaRPr kumimoji="1" lang="ja-JP" altLang="en-US" sz="600" dirty="0">
              <a:solidFill>
                <a:schemeClr val="tx1"/>
              </a:solidFill>
              <a:latin typeface="ＭＳ Ｐ明朝" pitchFamily="18" charset="-128"/>
              <a:ea typeface="ＭＳ Ｐ明朝" pitchFamily="18"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159"/>
          <p:cNvSpPr>
            <a:spLocks noChangeArrowheads="1"/>
          </p:cNvSpPr>
          <p:nvPr/>
        </p:nvSpPr>
        <p:spPr bwMode="auto">
          <a:xfrm>
            <a:off x="3707904" y="620688"/>
            <a:ext cx="1759460" cy="288032"/>
          </a:xfrm>
          <a:prstGeom prst="roundRect">
            <a:avLst>
              <a:gd name="adj" fmla="val 16667"/>
            </a:avLst>
          </a:prstGeom>
          <a:solidFill>
            <a:srgbClr val="9A0000"/>
          </a:solidFill>
          <a:ln>
            <a:headEnd/>
            <a:tailEnd/>
          </a:ln>
        </p:spPr>
        <p:style>
          <a:lnRef idx="0">
            <a:schemeClr val="accent4"/>
          </a:lnRef>
          <a:fillRef idx="3">
            <a:schemeClr val="accent4"/>
          </a:fillRef>
          <a:effectRef idx="3">
            <a:schemeClr val="accent4"/>
          </a:effectRef>
          <a:fontRef idx="minor">
            <a:schemeClr val="lt1"/>
          </a:fontRef>
        </p:style>
        <p:txBody>
          <a:bodyPr wrap="none" lIns="93571" tIns="46785" rIns="93571" bIns="46785" anchor="ctr"/>
          <a:lstStyle/>
          <a:p>
            <a:pPr algn="ctr">
              <a:defRPr/>
            </a:pPr>
            <a:r>
              <a:rPr lang="ja-JP" altLang="en-US" sz="1200" b="1" dirty="0" smtClean="0">
                <a:solidFill>
                  <a:schemeClr val="bg1"/>
                </a:solidFill>
                <a:ea typeface="メイリオ" pitchFamily="50" charset="-128"/>
                <a:cs typeface="メイリオ" pitchFamily="50" charset="-128"/>
              </a:rPr>
              <a:t>課　題</a:t>
            </a:r>
            <a:endParaRPr lang="ja-JP" altLang="en-US" sz="1200" b="1" dirty="0">
              <a:solidFill>
                <a:schemeClr val="bg1"/>
              </a:solidFill>
              <a:ea typeface="メイリオ" pitchFamily="50" charset="-128"/>
              <a:cs typeface="メイリオ" pitchFamily="50" charset="-128"/>
            </a:endParaRPr>
          </a:p>
        </p:txBody>
      </p:sp>
      <p:sp>
        <p:nvSpPr>
          <p:cNvPr id="15" name="AutoShape 159"/>
          <p:cNvSpPr>
            <a:spLocks noChangeArrowheads="1"/>
          </p:cNvSpPr>
          <p:nvPr/>
        </p:nvSpPr>
        <p:spPr bwMode="auto">
          <a:xfrm>
            <a:off x="6588224" y="620688"/>
            <a:ext cx="1759460" cy="288032"/>
          </a:xfrm>
          <a:prstGeom prst="roundRect">
            <a:avLst>
              <a:gd name="adj" fmla="val 16667"/>
            </a:avLst>
          </a:prstGeom>
          <a:solidFill>
            <a:srgbClr val="9A0000"/>
          </a:solidFill>
          <a:ln>
            <a:headEnd/>
            <a:tailEnd/>
          </a:ln>
        </p:spPr>
        <p:style>
          <a:lnRef idx="0">
            <a:schemeClr val="accent4"/>
          </a:lnRef>
          <a:fillRef idx="3">
            <a:schemeClr val="accent4"/>
          </a:fillRef>
          <a:effectRef idx="3">
            <a:schemeClr val="accent4"/>
          </a:effectRef>
          <a:fontRef idx="minor">
            <a:schemeClr val="lt1"/>
          </a:fontRef>
        </p:style>
        <p:txBody>
          <a:bodyPr wrap="none" lIns="93571" tIns="46785" rIns="93571" bIns="46785" anchor="ctr"/>
          <a:lstStyle/>
          <a:p>
            <a:pPr algn="ctr">
              <a:defRPr/>
            </a:pPr>
            <a:r>
              <a:rPr lang="ja-JP" altLang="en-US" sz="1200" b="1" dirty="0" smtClean="0">
                <a:solidFill>
                  <a:schemeClr val="bg1"/>
                </a:solidFill>
                <a:ea typeface="メイリオ" pitchFamily="50" charset="-128"/>
                <a:cs typeface="メイリオ" pitchFamily="50" charset="-128"/>
              </a:rPr>
              <a:t>対  応  策</a:t>
            </a:r>
            <a:endParaRPr lang="ja-JP" altLang="en-US" sz="1200" b="1" dirty="0">
              <a:solidFill>
                <a:schemeClr val="bg1"/>
              </a:solidFill>
              <a:ea typeface="メイリオ" pitchFamily="50" charset="-128"/>
              <a:cs typeface="メイリオ" pitchFamily="50" charset="-128"/>
            </a:endParaRPr>
          </a:p>
        </p:txBody>
      </p:sp>
      <p:sp>
        <p:nvSpPr>
          <p:cNvPr id="19" name="AutoShape 159"/>
          <p:cNvSpPr>
            <a:spLocks noChangeArrowheads="1"/>
          </p:cNvSpPr>
          <p:nvPr/>
        </p:nvSpPr>
        <p:spPr bwMode="auto">
          <a:xfrm>
            <a:off x="827584" y="620688"/>
            <a:ext cx="1759460" cy="288032"/>
          </a:xfrm>
          <a:prstGeom prst="roundRect">
            <a:avLst>
              <a:gd name="adj" fmla="val 16667"/>
            </a:avLst>
          </a:prstGeom>
          <a:solidFill>
            <a:srgbClr val="9A0000"/>
          </a:solidFill>
          <a:ln>
            <a:headEnd/>
            <a:tailEnd/>
          </a:ln>
        </p:spPr>
        <p:style>
          <a:lnRef idx="0">
            <a:schemeClr val="accent4"/>
          </a:lnRef>
          <a:fillRef idx="3">
            <a:schemeClr val="accent4"/>
          </a:fillRef>
          <a:effectRef idx="3">
            <a:schemeClr val="accent4"/>
          </a:effectRef>
          <a:fontRef idx="minor">
            <a:schemeClr val="lt1"/>
          </a:fontRef>
        </p:style>
        <p:txBody>
          <a:bodyPr wrap="none" lIns="93571" tIns="46785" rIns="93571" bIns="46785" anchor="ctr"/>
          <a:lstStyle/>
          <a:p>
            <a:pPr algn="ctr">
              <a:defRPr/>
            </a:pPr>
            <a:r>
              <a:rPr lang="ja-JP" altLang="en-US" sz="1200" b="1" dirty="0" smtClean="0">
                <a:solidFill>
                  <a:schemeClr val="bg1"/>
                </a:solidFill>
                <a:ea typeface="メイリオ" pitchFamily="50" charset="-128"/>
                <a:cs typeface="メイリオ" pitchFamily="50" charset="-128"/>
              </a:rPr>
              <a:t>現　状</a:t>
            </a:r>
            <a:endParaRPr lang="ja-JP" altLang="en-US" sz="1200" b="1" dirty="0">
              <a:solidFill>
                <a:schemeClr val="bg1"/>
              </a:solidFill>
              <a:ea typeface="メイリオ" pitchFamily="50" charset="-128"/>
              <a:cs typeface="メイリオ" pitchFamily="50" charset="-128"/>
            </a:endParaRPr>
          </a:p>
        </p:txBody>
      </p:sp>
      <p:sp>
        <p:nvSpPr>
          <p:cNvPr id="43" name="二等辺三角形 42"/>
          <p:cNvSpPr/>
          <p:nvPr/>
        </p:nvSpPr>
        <p:spPr>
          <a:xfrm rot="5400000">
            <a:off x="3023828" y="656692"/>
            <a:ext cx="288032"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49" name="二等辺三角形 48"/>
          <p:cNvSpPr/>
          <p:nvPr/>
        </p:nvSpPr>
        <p:spPr>
          <a:xfrm rot="5400000">
            <a:off x="5904148" y="656692"/>
            <a:ext cx="288032"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34" name="片側の 2 つの角を丸めた四角形 33"/>
          <p:cNvSpPr/>
          <p:nvPr/>
        </p:nvSpPr>
        <p:spPr>
          <a:xfrm rot="5400000">
            <a:off x="5937036" y="3641897"/>
            <a:ext cx="2958560" cy="3240360"/>
          </a:xfrm>
          <a:prstGeom prst="round2SameRect">
            <a:avLst>
              <a:gd name="adj1" fmla="val 12556"/>
              <a:gd name="adj2" fmla="val 0"/>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72000" rIns="0" bIns="72000" rtlCol="0" anchor="t" anchorCtr="0"/>
          <a:lstStyle/>
          <a:p>
            <a:pPr>
              <a:lnSpc>
                <a:spcPts val="300"/>
              </a:lnSpc>
            </a:pPr>
            <a:r>
              <a:rPr kumimoji="1" lang="ja-JP" altLang="en-US" sz="1000" dirty="0" smtClean="0">
                <a:solidFill>
                  <a:schemeClr val="tx1"/>
                </a:solidFill>
                <a:latin typeface="メイリオ" pitchFamily="50" charset="-128"/>
                <a:ea typeface="メイリオ" pitchFamily="50" charset="-128"/>
                <a:cs typeface="メイリオ" pitchFamily="50" charset="-128"/>
              </a:rPr>
              <a:t>　　　</a:t>
            </a:r>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○医師・助産師等の養成</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○出産一時金等の支給</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○不妊治療への支援</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en-US" altLang="ja-JP" sz="1000" b="1"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○周産期医療体制の整備</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・産科小児科医師、助産師養成の修学資金貸付</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・女性医師、看護師の復職支援相談・研修</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・ＮＩＣＵ等の整備</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○乳幼児（心身障害児含む）医療費の助成</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en-US" altLang="ja-JP" sz="1000"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○妊婦健診の適正受診指導・助成</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900" dirty="0" smtClean="0">
                <a:solidFill>
                  <a:schemeClr val="tx1"/>
                </a:solidFill>
                <a:latin typeface="メイリオ" pitchFamily="50" charset="-128"/>
                <a:ea typeface="メイリオ" pitchFamily="50" charset="-128"/>
                <a:cs typeface="メイリオ" pitchFamily="50" charset="-128"/>
              </a:rPr>
              <a:t>　　　 　 </a:t>
            </a:r>
            <a:r>
              <a:rPr lang="ja-JP" altLang="en-US" sz="800" dirty="0" smtClean="0">
                <a:solidFill>
                  <a:schemeClr val="tx1"/>
                </a:solidFill>
                <a:latin typeface="メイリオ" pitchFamily="50" charset="-128"/>
                <a:ea typeface="メイリオ" pitchFamily="50" charset="-128"/>
                <a:cs typeface="メイリオ" pitchFamily="50" charset="-128"/>
              </a:rPr>
              <a:t>  ・必要回数の受診促進に向けた取り組み強化</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○産後ケア体制の強化</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en-US" altLang="ja-JP" sz="1000" b="1"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○妊娠・出産に関する相談支援体制の整備</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100" dirty="0" smtClean="0">
                <a:solidFill>
                  <a:schemeClr val="tx1"/>
                </a:solidFill>
                <a:latin typeface="メイリオ" pitchFamily="50" charset="-128"/>
                <a:ea typeface="メイリオ" pitchFamily="50" charset="-128"/>
                <a:cs typeface="メイリオ" pitchFamily="50" charset="-128"/>
              </a:rPr>
              <a:t>　</a:t>
            </a:r>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800" dirty="0" smtClean="0">
                <a:solidFill>
                  <a:schemeClr val="tx1"/>
                </a:solidFill>
                <a:latin typeface="メイリオ" pitchFamily="50" charset="-128"/>
                <a:ea typeface="メイリオ" pitchFamily="50" charset="-128"/>
                <a:cs typeface="メイリオ" pitchFamily="50" charset="-128"/>
              </a:rPr>
              <a:t>・助産師による相談・研修会</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・思春期からの妊娠・出産に関する基礎的知識を</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学べるような広報啓発　等</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a:t>
            </a:r>
            <a:endParaRPr lang="en-US" altLang="ja-JP" sz="800" dirty="0" smtClean="0">
              <a:solidFill>
                <a:schemeClr val="tx1"/>
              </a:solidFill>
              <a:latin typeface="メイリオ" pitchFamily="50" charset="-128"/>
              <a:ea typeface="メイリオ" pitchFamily="50" charset="-128"/>
              <a:cs typeface="メイリオ" pitchFamily="50" charset="-128"/>
            </a:endParaRPr>
          </a:p>
          <a:p>
            <a:endParaRPr lang="en-US" altLang="ja-JP" sz="1000" b="1"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b="1" dirty="0" smtClean="0">
              <a:solidFill>
                <a:schemeClr val="tx1"/>
              </a:solidFill>
              <a:latin typeface="メイリオ" pitchFamily="50" charset="-128"/>
              <a:ea typeface="メイリオ" pitchFamily="50" charset="-128"/>
              <a:cs typeface="メイリオ" pitchFamily="50" charset="-128"/>
            </a:endParaRPr>
          </a:p>
          <a:p>
            <a:endParaRPr lang="en-US" altLang="ja-JP" sz="1000" b="1" dirty="0" smtClean="0">
              <a:solidFill>
                <a:schemeClr val="tx1"/>
              </a:solidFill>
              <a:latin typeface="メイリオ" pitchFamily="50" charset="-128"/>
              <a:ea typeface="メイリオ" pitchFamily="50" charset="-128"/>
              <a:cs typeface="メイリオ" pitchFamily="50" charset="-128"/>
            </a:endParaRPr>
          </a:p>
          <a:p>
            <a:endParaRPr lang="en-US" altLang="ja-JP" sz="1000" b="1" dirty="0" smtClean="0">
              <a:solidFill>
                <a:schemeClr val="tx1"/>
              </a:solidFill>
              <a:latin typeface="メイリオ" pitchFamily="50" charset="-128"/>
              <a:ea typeface="メイリオ" pitchFamily="50" charset="-128"/>
              <a:cs typeface="メイリオ" pitchFamily="50" charset="-128"/>
            </a:endParaRPr>
          </a:p>
        </p:txBody>
      </p:sp>
      <p:sp>
        <p:nvSpPr>
          <p:cNvPr id="35" name="片側の 2 つの角を丸めた四角形 34"/>
          <p:cNvSpPr/>
          <p:nvPr/>
        </p:nvSpPr>
        <p:spPr>
          <a:xfrm rot="5400000">
            <a:off x="6175226" y="764703"/>
            <a:ext cx="2520279" cy="3240360"/>
          </a:xfrm>
          <a:prstGeom prst="round2SameRect">
            <a:avLst>
              <a:gd name="adj1" fmla="val 14095"/>
              <a:gd name="adj2" fmla="val 0"/>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72000" rtlCol="0" anchor="t" anchorCtr="0"/>
          <a:lstStyle/>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rPr>
              <a:t>　　　○結婚相談・支援体制の整備</a:t>
            </a:r>
          </a:p>
          <a:p>
            <a:pPr>
              <a:defRPr/>
            </a:pPr>
            <a:r>
              <a:rPr lang="ja-JP" altLang="en-US" sz="800" dirty="0" smtClean="0">
                <a:solidFill>
                  <a:schemeClr val="tx1"/>
                </a:solidFill>
                <a:latin typeface="メイリオ" pitchFamily="50" charset="-128"/>
                <a:ea typeface="メイリオ" pitchFamily="50" charset="-128"/>
              </a:rPr>
              <a:t>　　　　   ・アドバイザーやサポーターの設置・相談</a:t>
            </a:r>
            <a:endParaRPr lang="en-US" altLang="ja-JP" sz="800" dirty="0" smtClean="0">
              <a:solidFill>
                <a:schemeClr val="tx1"/>
              </a:solidFill>
              <a:latin typeface="メイリオ" pitchFamily="50" charset="-128"/>
              <a:ea typeface="メイリオ" pitchFamily="50" charset="-128"/>
            </a:endParaRPr>
          </a:p>
          <a:p>
            <a:pPr>
              <a:defRPr/>
            </a:pPr>
            <a:r>
              <a:rPr lang="en-US" altLang="ja-JP" sz="800" dirty="0" smtClean="0">
                <a:solidFill>
                  <a:schemeClr val="tx1"/>
                </a:solidFill>
                <a:latin typeface="メイリオ" pitchFamily="50" charset="-128"/>
                <a:ea typeface="メイリオ" pitchFamily="50" charset="-128"/>
              </a:rPr>
              <a:t>              </a:t>
            </a:r>
            <a:r>
              <a:rPr lang="ja-JP" altLang="en-US" sz="800" dirty="0" smtClean="0">
                <a:solidFill>
                  <a:schemeClr val="tx1"/>
                </a:solidFill>
                <a:latin typeface="メイリオ" pitchFamily="50" charset="-128"/>
                <a:ea typeface="メイリオ" pitchFamily="50" charset="-128"/>
              </a:rPr>
              <a:t> ・結婚サポートセンターの設置</a:t>
            </a:r>
            <a:endParaRPr lang="en-US" altLang="ja-JP" sz="800" dirty="0" smtClean="0">
              <a:solidFill>
                <a:schemeClr val="tx1"/>
              </a:solidFill>
              <a:latin typeface="メイリオ" pitchFamily="50" charset="-128"/>
              <a:ea typeface="メイリオ" pitchFamily="50" charset="-128"/>
            </a:endParaRPr>
          </a:p>
          <a:p>
            <a:pPr>
              <a:defRPr/>
            </a:pPr>
            <a:r>
              <a:rPr lang="ja-JP" altLang="en-US" sz="1000" b="1" dirty="0" smtClean="0">
                <a:solidFill>
                  <a:schemeClr val="tx1"/>
                </a:solidFill>
                <a:latin typeface="メイリオ" pitchFamily="50" charset="-128"/>
                <a:ea typeface="メイリオ" pitchFamily="50" charset="-128"/>
              </a:rPr>
              <a:t>　　　○未婚者の交流の機会を応援・提供する事業</a:t>
            </a:r>
          </a:p>
          <a:p>
            <a:pPr>
              <a:defRPr/>
            </a:pPr>
            <a:r>
              <a:rPr lang="ja-JP" altLang="en-US" sz="1000" dirty="0" smtClean="0">
                <a:solidFill>
                  <a:schemeClr val="tx1"/>
                </a:solidFill>
                <a:latin typeface="メイリオ" pitchFamily="50" charset="-128"/>
                <a:ea typeface="メイリオ" pitchFamily="50" charset="-128"/>
              </a:rPr>
              <a:t>　</a:t>
            </a:r>
            <a:r>
              <a:rPr lang="ja-JP" altLang="en-US" sz="800" dirty="0" smtClean="0">
                <a:solidFill>
                  <a:schemeClr val="tx1"/>
                </a:solidFill>
                <a:latin typeface="メイリオ" pitchFamily="50" charset="-128"/>
                <a:ea typeface="メイリオ" pitchFamily="50" charset="-128"/>
              </a:rPr>
              <a:t>　　  　 ・交流のためのイベントの実施、実施団体への助成</a:t>
            </a:r>
            <a:endParaRPr lang="en-US" altLang="ja-JP" sz="800" dirty="0" smtClean="0">
              <a:solidFill>
                <a:schemeClr val="tx1"/>
              </a:solidFill>
              <a:latin typeface="メイリオ" pitchFamily="50" charset="-128"/>
              <a:ea typeface="メイリオ" pitchFamily="50" charset="-128"/>
            </a:endParaRPr>
          </a:p>
          <a:p>
            <a:pPr>
              <a:defRPr/>
            </a:pPr>
            <a:r>
              <a:rPr lang="ja-JP" altLang="en-US" sz="1000" dirty="0" smtClean="0">
                <a:solidFill>
                  <a:schemeClr val="tx1"/>
                </a:solidFill>
                <a:latin typeface="メイリオ" pitchFamily="50" charset="-128"/>
                <a:ea typeface="メイリオ" pitchFamily="50" charset="-128"/>
              </a:rPr>
              <a:t>　　　</a:t>
            </a:r>
            <a:r>
              <a:rPr lang="ja-JP" altLang="en-US" sz="1000" b="1" dirty="0" smtClean="0">
                <a:solidFill>
                  <a:schemeClr val="tx1"/>
                </a:solidFill>
                <a:latin typeface="メイリオ" pitchFamily="50" charset="-128"/>
                <a:ea typeface="メイリオ" pitchFamily="50" charset="-128"/>
              </a:rPr>
              <a:t>○コミュニケーションスキル向上のための研修</a:t>
            </a:r>
            <a:endParaRPr lang="en-US" altLang="ja-JP" sz="1000" dirty="0" smtClean="0">
              <a:solidFill>
                <a:schemeClr val="tx1"/>
              </a:solidFill>
              <a:latin typeface="メイリオ" pitchFamily="50" charset="-128"/>
              <a:ea typeface="メイリオ" pitchFamily="50" charset="-128"/>
            </a:endParaRPr>
          </a:p>
          <a:p>
            <a:pPr>
              <a:defRPr/>
            </a:pPr>
            <a:r>
              <a:rPr lang="ja-JP" altLang="en-US" sz="1000" dirty="0" smtClean="0">
                <a:solidFill>
                  <a:schemeClr val="tx1"/>
                </a:solidFill>
                <a:latin typeface="メイリオ" pitchFamily="50" charset="-128"/>
                <a:ea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○非正規雇用労働者の雇用安定と処遇改善</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defRPr/>
            </a:pPr>
            <a:r>
              <a:rPr lang="ja-JP" altLang="en-US" sz="1000" b="1" dirty="0" smtClean="0">
                <a:solidFill>
                  <a:schemeClr val="tx1"/>
                </a:solidFill>
                <a:latin typeface="メイリオ" pitchFamily="50" charset="-128"/>
                <a:ea typeface="メイリオ" pitchFamily="50" charset="-128"/>
                <a:cs typeface="メイリオ" pitchFamily="50" charset="-128"/>
              </a:rPr>
              <a:t>　　　○若年者等の就職支援</a:t>
            </a:r>
            <a:endParaRPr lang="en-US" altLang="ja-JP" sz="1000" b="1" dirty="0" smtClean="0">
              <a:solidFill>
                <a:schemeClr val="tx1"/>
              </a:solidFill>
              <a:latin typeface="メイリオ" pitchFamily="50" charset="-128"/>
              <a:ea typeface="メイリオ" pitchFamily="50" charset="-128"/>
              <a:cs typeface="メイリオ" pitchFamily="50" charset="-128"/>
            </a:endParaRPr>
          </a:p>
          <a:p>
            <a:pPr>
              <a:defRPr/>
            </a:pPr>
            <a:r>
              <a:rPr lang="ja-JP" altLang="en-US" sz="1000" b="1" dirty="0" smtClean="0">
                <a:solidFill>
                  <a:schemeClr val="tx1"/>
                </a:solidFill>
                <a:latin typeface="メイリオ" pitchFamily="50" charset="-128"/>
                <a:ea typeface="メイリオ" pitchFamily="50" charset="-128"/>
                <a:cs typeface="メイリオ" pitchFamily="50" charset="-128"/>
              </a:rPr>
              <a:t>　　　○地域での結婚や子育てを応援する気運の醸成</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・企業や団体と連携した啓発、研修</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・子育て応援企業の登録、情報提供</a:t>
            </a:r>
            <a:endParaRPr lang="en-US" altLang="ja-JP" sz="800" dirty="0" smtClean="0">
              <a:solidFill>
                <a:schemeClr val="tx1"/>
              </a:solidFill>
              <a:latin typeface="メイリオ" pitchFamily="50" charset="-128"/>
              <a:ea typeface="メイリオ" pitchFamily="50" charset="-128"/>
              <a:cs typeface="メイリオ" pitchFamily="50" charset="-128"/>
            </a:endParaRPr>
          </a:p>
          <a:p>
            <a:r>
              <a:rPr lang="ja-JP" altLang="en-US" sz="800" dirty="0" smtClean="0">
                <a:solidFill>
                  <a:schemeClr val="tx1"/>
                </a:solidFill>
                <a:latin typeface="メイリオ" pitchFamily="50" charset="-128"/>
                <a:ea typeface="メイリオ" pitchFamily="50" charset="-128"/>
                <a:cs typeface="メイリオ" pitchFamily="50" charset="-128"/>
              </a:rPr>
              <a:t>　　　　　・ライフデザインセミナーの実施</a:t>
            </a:r>
            <a:endParaRPr lang="en-US" altLang="ja-JP" sz="800" dirty="0" smtClean="0">
              <a:solidFill>
                <a:schemeClr val="tx1"/>
              </a:solidFill>
              <a:latin typeface="メイリオ" pitchFamily="50" charset="-128"/>
              <a:ea typeface="メイリオ" pitchFamily="50" charset="-128"/>
              <a:cs typeface="メイリオ" pitchFamily="50" charset="-128"/>
            </a:endParaRPr>
          </a:p>
          <a:p>
            <a:endParaRPr lang="en-US" altLang="ja-JP" sz="800" dirty="0" smtClean="0">
              <a:solidFill>
                <a:srgbClr val="FF0000"/>
              </a:solidFill>
              <a:latin typeface="メイリオ" pitchFamily="50" charset="-128"/>
              <a:ea typeface="メイリオ" pitchFamily="50" charset="-128"/>
              <a:cs typeface="メイリオ" pitchFamily="50" charset="-128"/>
            </a:endParaRPr>
          </a:p>
          <a:p>
            <a:pPr>
              <a:defRPr/>
            </a:pPr>
            <a:endParaRPr lang="en-US" altLang="ja-JP" sz="1000" dirty="0" smtClean="0">
              <a:solidFill>
                <a:schemeClr val="tx1"/>
              </a:solidFill>
              <a:latin typeface="メイリオ" pitchFamily="50" charset="-128"/>
              <a:ea typeface="メイリオ" pitchFamily="50" charset="-128"/>
            </a:endParaRPr>
          </a:p>
          <a:p>
            <a:endParaRPr lang="en-US" altLang="ja-JP" sz="1000" b="1" dirty="0" smtClean="0">
              <a:solidFill>
                <a:schemeClr val="tx1"/>
              </a:solidFill>
              <a:latin typeface="メイリオ" pitchFamily="50" charset="-128"/>
              <a:ea typeface="メイリオ" pitchFamily="50" charset="-128"/>
              <a:cs typeface="メイリオ" pitchFamily="50" charset="-128"/>
            </a:endParaRPr>
          </a:p>
        </p:txBody>
      </p:sp>
      <p:sp>
        <p:nvSpPr>
          <p:cNvPr id="44" name="片側の 2 つの角を丸めた四角形 43"/>
          <p:cNvSpPr/>
          <p:nvPr/>
        </p:nvSpPr>
        <p:spPr>
          <a:xfrm rot="5400000">
            <a:off x="3056712" y="3641904"/>
            <a:ext cx="2958568" cy="3240360"/>
          </a:xfrm>
          <a:prstGeom prst="round2SameRect">
            <a:avLst>
              <a:gd name="adj1" fmla="val 14269"/>
              <a:gd name="adj2" fmla="val 0"/>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72000" rIns="0" bIns="72000" rtlCol="0" anchor="t" anchorCtr="0"/>
          <a:lstStyle/>
          <a:p>
            <a:pPr>
              <a:lnSpc>
                <a:spcPts val="300"/>
              </a:lnSpc>
            </a:pPr>
            <a:r>
              <a:rPr kumimoji="1" lang="ja-JP" altLang="en-US" sz="1000"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誰もが安全で安心して、身近な地域で出産</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できる医療体制の整備</a:t>
            </a:r>
            <a:r>
              <a:rPr lang="ja-JP" altLang="en-US" sz="1000" dirty="0" smtClean="0">
                <a:solidFill>
                  <a:schemeClr val="tx1"/>
                </a:solidFill>
                <a:latin typeface="メイリオ" pitchFamily="50" charset="-128"/>
                <a:ea typeface="メイリオ" pitchFamily="50" charset="-128"/>
                <a:cs typeface="メイリオ" pitchFamily="50" charset="-128"/>
              </a:rPr>
              <a:t>が急務</a:t>
            </a:r>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◆適切な母体管理のための</a:t>
            </a:r>
            <a:r>
              <a:rPr lang="ja-JP" altLang="en-US" sz="1000" b="1" dirty="0" smtClean="0">
                <a:solidFill>
                  <a:schemeClr val="tx1"/>
                </a:solidFill>
                <a:latin typeface="メイリオ" pitchFamily="50" charset="-128"/>
                <a:ea typeface="メイリオ" pitchFamily="50" charset="-128"/>
                <a:cs typeface="メイリオ" pitchFamily="50" charset="-128"/>
              </a:rPr>
              <a:t>情報提供や、産後</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のケア、妊娠・出産に関する相談指導体制</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の充実</a:t>
            </a:r>
            <a:r>
              <a:rPr lang="ja-JP" altLang="en-US" sz="1000" dirty="0" smtClean="0">
                <a:solidFill>
                  <a:schemeClr val="tx1"/>
                </a:solidFill>
                <a:latin typeface="メイリオ" pitchFamily="50" charset="-128"/>
                <a:ea typeface="メイリオ" pitchFamily="50" charset="-128"/>
                <a:cs typeface="メイリオ" pitchFamily="50" charset="-128"/>
              </a:rPr>
              <a:t>が必要</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◆思春期からの</a:t>
            </a:r>
            <a:r>
              <a:rPr lang="ja-JP" altLang="en-US" sz="1000" b="1" dirty="0" smtClean="0">
                <a:solidFill>
                  <a:schemeClr val="tx1"/>
                </a:solidFill>
                <a:latin typeface="メイリオ" pitchFamily="50" charset="-128"/>
                <a:ea typeface="メイリオ" pitchFamily="50" charset="-128"/>
                <a:cs typeface="メイリオ" pitchFamily="50" charset="-128"/>
              </a:rPr>
              <a:t>妊娠・出産に関する医学的な</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知識等について、学べるように配慮する</a:t>
            </a:r>
            <a:r>
              <a:rPr lang="ja-JP" altLang="en-US" sz="1000" b="1" dirty="0" err="1" smtClean="0">
                <a:solidFill>
                  <a:schemeClr val="tx1"/>
                </a:solidFill>
                <a:latin typeface="メイリオ" pitchFamily="50" charset="-128"/>
                <a:ea typeface="メイリオ" pitchFamily="50" charset="-128"/>
                <a:cs typeface="メイリオ" pitchFamily="50" charset="-128"/>
              </a:rPr>
              <a:t>こ</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a:t>
            </a:r>
            <a:r>
              <a:rPr lang="ja-JP" altLang="en-US" sz="1000" b="1" dirty="0" err="1" smtClean="0">
                <a:solidFill>
                  <a:schemeClr val="tx1"/>
                </a:solidFill>
                <a:latin typeface="メイリオ" pitchFamily="50" charset="-128"/>
                <a:ea typeface="メイリオ" pitchFamily="50" charset="-128"/>
                <a:cs typeface="メイリオ" pitchFamily="50" charset="-128"/>
              </a:rPr>
              <a:t>とが</a:t>
            </a:r>
            <a:r>
              <a:rPr lang="ja-JP" altLang="en-US" sz="1000" b="1" dirty="0" smtClean="0">
                <a:solidFill>
                  <a:schemeClr val="tx1"/>
                </a:solidFill>
                <a:latin typeface="メイリオ" pitchFamily="50" charset="-128"/>
                <a:ea typeface="メイリオ" pitchFamily="50" charset="-128"/>
                <a:cs typeface="メイリオ" pitchFamily="50" charset="-128"/>
              </a:rPr>
              <a:t>必要</a:t>
            </a:r>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kumimoji="1" lang="ja-JP" altLang="en-US" sz="1000" dirty="0" smtClean="0">
                <a:solidFill>
                  <a:schemeClr val="tx1"/>
                </a:solidFill>
                <a:latin typeface="メイリオ" pitchFamily="50" charset="-128"/>
                <a:ea typeface="メイリオ" pitchFamily="50" charset="-128"/>
                <a:cs typeface="メイリオ" pitchFamily="50" charset="-128"/>
              </a:rPr>
              <a:t>不妊治療</a:t>
            </a:r>
            <a:r>
              <a:rPr lang="ja-JP" altLang="en-US" sz="1000" dirty="0" smtClean="0">
                <a:solidFill>
                  <a:schemeClr val="tx1"/>
                </a:solidFill>
                <a:latin typeface="メイリオ" pitchFamily="50" charset="-128"/>
                <a:ea typeface="メイリオ" pitchFamily="50" charset="-128"/>
                <a:cs typeface="メイリオ" pitchFamily="50" charset="-128"/>
              </a:rPr>
              <a:t>への</a:t>
            </a:r>
            <a:r>
              <a:rPr kumimoji="1" lang="ja-JP" altLang="en-US" sz="1000" dirty="0" smtClean="0">
                <a:solidFill>
                  <a:schemeClr val="tx1"/>
                </a:solidFill>
                <a:latin typeface="メイリオ" pitchFamily="50" charset="-128"/>
                <a:ea typeface="メイリオ" pitchFamily="50" charset="-128"/>
                <a:cs typeface="メイリオ" pitchFamily="50" charset="-128"/>
              </a:rPr>
              <a:t>支援拡充</a:t>
            </a:r>
            <a:r>
              <a:rPr kumimoji="1" lang="en-US" altLang="ja-JP" sz="1000" dirty="0" smtClean="0">
                <a:solidFill>
                  <a:schemeClr val="tx1"/>
                </a:solidFill>
                <a:latin typeface="メイリオ" pitchFamily="50" charset="-128"/>
                <a:ea typeface="メイリオ" pitchFamily="50" charset="-128"/>
                <a:cs typeface="メイリオ" pitchFamily="50" charset="-128"/>
              </a:rPr>
              <a:t>(</a:t>
            </a:r>
            <a:r>
              <a:rPr kumimoji="1" lang="ja-JP" altLang="en-US" sz="900" dirty="0" smtClean="0">
                <a:solidFill>
                  <a:schemeClr val="tx1"/>
                </a:solidFill>
                <a:latin typeface="メイリオ" pitchFamily="50" charset="-128"/>
                <a:ea typeface="メイリオ" pitchFamily="50" charset="-128"/>
                <a:cs typeface="メイリオ" pitchFamily="50" charset="-128"/>
              </a:rPr>
              <a:t>保険適用も含む）</a:t>
            </a:r>
            <a:r>
              <a:rPr kumimoji="1" lang="ja-JP" altLang="en-US" sz="1000" dirty="0" smtClean="0">
                <a:solidFill>
                  <a:schemeClr val="tx1"/>
                </a:solidFill>
                <a:latin typeface="メイリオ" pitchFamily="50" charset="-128"/>
                <a:ea typeface="メイリオ" pitchFamily="50" charset="-128"/>
                <a:cs typeface="メイリオ" pitchFamily="50" charset="-128"/>
              </a:rPr>
              <a:t>や</a:t>
            </a:r>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kumimoji="1" lang="ja-JP" altLang="en-US" sz="1000" dirty="0" smtClean="0">
                <a:solidFill>
                  <a:schemeClr val="tx1"/>
                </a:solidFill>
                <a:latin typeface="メイリオ" pitchFamily="50" charset="-128"/>
                <a:ea typeface="メイリオ" pitchFamily="50" charset="-128"/>
                <a:cs typeface="メイリオ" pitchFamily="50" charset="-128"/>
              </a:rPr>
              <a:t>出産一時金の充実など、</a:t>
            </a:r>
            <a:r>
              <a:rPr lang="ja-JP" altLang="en-US" sz="1000" b="1" dirty="0" smtClean="0">
                <a:solidFill>
                  <a:schemeClr val="tx1"/>
                </a:solidFill>
                <a:latin typeface="メイリオ" pitchFamily="50" charset="-128"/>
                <a:ea typeface="メイリオ" pitchFamily="50" charset="-128"/>
                <a:cs typeface="メイリオ" pitchFamily="50" charset="-128"/>
              </a:rPr>
              <a:t>さらなる負担の軽</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減策</a:t>
            </a:r>
            <a:r>
              <a:rPr lang="ja-JP" altLang="en-US" sz="1000" dirty="0" smtClean="0">
                <a:solidFill>
                  <a:schemeClr val="tx1"/>
                </a:solidFill>
                <a:latin typeface="メイリオ" pitchFamily="50" charset="-128"/>
                <a:ea typeface="メイリオ" pitchFamily="50" charset="-128"/>
                <a:cs typeface="メイリオ" pitchFamily="50" charset="-128"/>
              </a:rPr>
              <a:t>が必要</a:t>
            </a:r>
            <a:endParaRPr lang="en-US" altLang="ja-JP" sz="1000" dirty="0" smtClean="0">
              <a:solidFill>
                <a:schemeClr val="tx1"/>
              </a:solidFill>
              <a:latin typeface="メイリオ" pitchFamily="50" charset="-128"/>
              <a:ea typeface="メイリオ" pitchFamily="50" charset="-128"/>
              <a:cs typeface="メイリオ" pitchFamily="50" charset="-128"/>
            </a:endParaRPr>
          </a:p>
        </p:txBody>
      </p:sp>
      <p:sp>
        <p:nvSpPr>
          <p:cNvPr id="55" name="片側の 2 つの角を丸めた四角形 54"/>
          <p:cNvSpPr/>
          <p:nvPr/>
        </p:nvSpPr>
        <p:spPr>
          <a:xfrm rot="5400000">
            <a:off x="3222897" y="764704"/>
            <a:ext cx="2520281" cy="3240360"/>
          </a:xfrm>
          <a:prstGeom prst="round2Same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72000" rIns="0" bIns="72000" rtlCol="0" anchor="t" anchorCtr="0"/>
          <a:lstStyle/>
          <a:p>
            <a:pPr>
              <a:lnSpc>
                <a:spcPts val="300"/>
              </a:lnSpc>
            </a:pPr>
            <a:r>
              <a:rPr kumimoji="1" lang="ja-JP" altLang="en-US" sz="1000" dirty="0" smtClean="0">
                <a:solidFill>
                  <a:schemeClr val="tx1"/>
                </a:solidFill>
                <a:latin typeface="メイリオ" pitchFamily="50" charset="-128"/>
                <a:ea typeface="メイリオ" pitchFamily="50" charset="-128"/>
                <a:cs typeface="メイリオ" pitchFamily="50" charset="-128"/>
              </a:rPr>
              <a:t>　</a:t>
            </a:r>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◆仕事が多忙、地域や周囲に同年代の若者</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が少ないなど、</a:t>
            </a:r>
            <a:r>
              <a:rPr lang="ja-JP" altLang="en-US" sz="1000" b="1" dirty="0" smtClean="0">
                <a:solidFill>
                  <a:schemeClr val="tx1"/>
                </a:solidFill>
                <a:latin typeface="メイリオ" pitchFamily="50" charset="-128"/>
                <a:ea typeface="メイリオ" pitchFamily="50" charset="-128"/>
                <a:cs typeface="メイリオ" pitchFamily="50" charset="-128"/>
              </a:rPr>
              <a:t>出会いの機会がない未婚</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者への交流の場の提供やきめ細かな相談</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支援</a:t>
            </a:r>
            <a:r>
              <a:rPr lang="ja-JP" altLang="en-US" sz="1000" dirty="0" smtClean="0">
                <a:solidFill>
                  <a:schemeClr val="tx1"/>
                </a:solidFill>
                <a:latin typeface="メイリオ" pitchFamily="50" charset="-128"/>
                <a:ea typeface="メイリオ" pitchFamily="50" charset="-128"/>
                <a:cs typeface="メイリオ" pitchFamily="50" charset="-128"/>
              </a:rPr>
              <a:t>が必要</a:t>
            </a:r>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◆結婚資金をはじめ経済面での不安を感じ</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ている</a:t>
            </a:r>
            <a:r>
              <a:rPr lang="ja-JP" altLang="en-US" sz="1000" b="1" dirty="0" smtClean="0">
                <a:solidFill>
                  <a:schemeClr val="tx1"/>
                </a:solidFill>
                <a:latin typeface="メイリオ" pitchFamily="50" charset="-128"/>
                <a:ea typeface="メイリオ" pitchFamily="50" charset="-128"/>
                <a:cs typeface="メイリオ" pitchFamily="50" charset="-128"/>
              </a:rPr>
              <a:t>若い世代の経済的な負担感の軽減　　　　</a:t>
            </a:r>
            <a:r>
              <a:rPr lang="ja-JP" altLang="en-US" sz="1000" dirty="0" smtClean="0">
                <a:solidFill>
                  <a:schemeClr val="tx1"/>
                </a:solidFill>
                <a:latin typeface="メイリオ" pitchFamily="50" charset="-128"/>
                <a:ea typeface="メイリオ" pitchFamily="50" charset="-128"/>
                <a:cs typeface="メイリオ" pitchFamily="50" charset="-128"/>
              </a:rPr>
              <a:t>が　　　　が必要　　　</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社会全体で結婚や子育てを支援する気運</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を醸成</a:t>
            </a:r>
            <a:r>
              <a:rPr lang="ja-JP" altLang="en-US" sz="1000" dirty="0" smtClean="0">
                <a:solidFill>
                  <a:schemeClr val="tx1"/>
                </a:solidFill>
                <a:latin typeface="メイリオ" pitchFamily="50" charset="-128"/>
                <a:ea typeface="メイリオ" pitchFamily="50" charset="-128"/>
                <a:cs typeface="メイリオ" pitchFamily="50" charset="-128"/>
              </a:rPr>
              <a:t>し、将来のライフプランの形成促</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進を図る必要</a:t>
            </a:r>
            <a:endParaRPr lang="en-US" altLang="ja-JP" sz="1000" dirty="0" smtClean="0">
              <a:solidFill>
                <a:schemeClr val="tx1"/>
              </a:solidFill>
              <a:latin typeface="メイリオ" pitchFamily="50" charset="-128"/>
              <a:ea typeface="メイリオ" pitchFamily="50" charset="-128"/>
              <a:cs typeface="メイリオ" pitchFamily="50" charset="-128"/>
            </a:endParaRPr>
          </a:p>
        </p:txBody>
      </p:sp>
      <p:sp>
        <p:nvSpPr>
          <p:cNvPr id="57" name="片側の 2 つの角を丸めた四角形 56"/>
          <p:cNvSpPr/>
          <p:nvPr/>
        </p:nvSpPr>
        <p:spPr>
          <a:xfrm rot="5400000">
            <a:off x="450589" y="800707"/>
            <a:ext cx="2520281" cy="3168353"/>
          </a:xfrm>
          <a:prstGeom prst="round2SameRect">
            <a:avLst>
              <a:gd name="adj1" fmla="val 15197"/>
              <a:gd name="adj2" fmla="val 0"/>
            </a:avLst>
          </a:prstGeom>
          <a:ln w="34925">
            <a:solidFill>
              <a:srgbClr val="9933FF"/>
            </a:solidFill>
          </a:ln>
        </p:spPr>
        <p:style>
          <a:lnRef idx="1">
            <a:schemeClr val="accent4"/>
          </a:lnRef>
          <a:fillRef idx="2">
            <a:schemeClr val="accent4"/>
          </a:fillRef>
          <a:effectRef idx="1">
            <a:schemeClr val="accent4"/>
          </a:effectRef>
          <a:fontRef idx="minor">
            <a:schemeClr val="dk1"/>
          </a:fontRef>
        </p:style>
        <p:txBody>
          <a:bodyPr vert="vert270" lIns="0" tIns="36000" rIns="0" bIns="72000" rtlCol="0" anchor="t" anchorCtr="0"/>
          <a:lstStyle/>
          <a:p>
            <a:pPr>
              <a:lnSpc>
                <a:spcPts val="400"/>
              </a:lnSpc>
            </a:pPr>
            <a:r>
              <a:rPr lang="ja-JP" altLang="en-US" sz="1000"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a:p>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en-US" altLang="ja-JP" sz="1000" dirty="0" smtClean="0">
                <a:solidFill>
                  <a:schemeClr val="tx1"/>
                </a:solidFill>
                <a:latin typeface="メイリオ" pitchFamily="50" charset="-128"/>
                <a:ea typeface="メイリオ" pitchFamily="50" charset="-128"/>
                <a:cs typeface="メイリオ" pitchFamily="50" charset="-128"/>
              </a:rPr>
              <a:t>      </a:t>
            </a:r>
            <a:r>
              <a:rPr lang="ja-JP" altLang="en-US" sz="1000" dirty="0" smtClean="0">
                <a:solidFill>
                  <a:schemeClr val="tx1"/>
                </a:solidFill>
                <a:latin typeface="メイリオ" pitchFamily="50" charset="-128"/>
                <a:ea typeface="メイリオ" pitchFamily="50" charset="-128"/>
                <a:cs typeface="メイリオ" pitchFamily="50" charset="-128"/>
              </a:rPr>
              <a:t>　○いずれは結婚しようと考える未婚者は、</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lang="en-US" altLang="ja-JP" sz="1000" dirty="0" smtClean="0">
                <a:solidFill>
                  <a:schemeClr val="tx1"/>
                </a:solidFill>
                <a:latin typeface="メイリオ" pitchFamily="50" charset="-128"/>
                <a:ea typeface="メイリオ" pitchFamily="50" charset="-128"/>
                <a:cs typeface="メイリオ" pitchFamily="50" charset="-128"/>
              </a:rPr>
              <a:t>34</a:t>
            </a:r>
            <a:r>
              <a:rPr lang="ja-JP" altLang="en-US" sz="1000" dirty="0" smtClean="0">
                <a:solidFill>
                  <a:schemeClr val="tx1"/>
                </a:solidFill>
                <a:latin typeface="メイリオ" pitchFamily="50" charset="-128"/>
                <a:ea typeface="メイリオ" pitchFamily="50" charset="-128"/>
                <a:cs typeface="メイリオ" pitchFamily="50" charset="-128"/>
              </a:rPr>
              <a:t>歳以下の</a:t>
            </a:r>
            <a:r>
              <a:rPr kumimoji="1" lang="ja-JP" altLang="en-US" sz="1000" dirty="0" smtClean="0">
                <a:solidFill>
                  <a:schemeClr val="tx1"/>
                </a:solidFill>
                <a:latin typeface="メイリオ" pitchFamily="50" charset="-128"/>
                <a:ea typeface="メイリオ" pitchFamily="50" charset="-128"/>
                <a:cs typeface="メイリオ" pitchFamily="50" charset="-128"/>
              </a:rPr>
              <a:t>男性</a:t>
            </a:r>
            <a:r>
              <a:rPr kumimoji="1" lang="en-US" altLang="ja-JP" sz="1000" dirty="0" smtClean="0">
                <a:solidFill>
                  <a:schemeClr val="tx1"/>
                </a:solidFill>
                <a:latin typeface="メイリオ" pitchFamily="50" charset="-128"/>
                <a:ea typeface="メイリオ" pitchFamily="50" charset="-128"/>
                <a:cs typeface="メイリオ" pitchFamily="50" charset="-128"/>
              </a:rPr>
              <a:t>86.3%</a:t>
            </a:r>
            <a:r>
              <a:rPr kumimoji="1" lang="ja-JP" altLang="en-US" sz="1000" dirty="0" smtClean="0">
                <a:solidFill>
                  <a:schemeClr val="tx1"/>
                </a:solidFill>
                <a:latin typeface="メイリオ" pitchFamily="50" charset="-128"/>
                <a:ea typeface="メイリオ" pitchFamily="50" charset="-128"/>
                <a:cs typeface="メイリオ" pitchFamily="50" charset="-128"/>
              </a:rPr>
              <a:t>・女性</a:t>
            </a:r>
            <a:r>
              <a:rPr kumimoji="1" lang="en-US" altLang="ja-JP" sz="1000" dirty="0" smtClean="0">
                <a:solidFill>
                  <a:schemeClr val="tx1"/>
                </a:solidFill>
                <a:latin typeface="メイリオ" pitchFamily="50" charset="-128"/>
                <a:ea typeface="メイリオ" pitchFamily="50" charset="-128"/>
                <a:cs typeface="メイリオ" pitchFamily="50" charset="-128"/>
              </a:rPr>
              <a:t>89.4%</a:t>
            </a:r>
            <a:r>
              <a:rPr kumimoji="1" lang="ja-JP" altLang="en-US" sz="1000" dirty="0" smtClean="0">
                <a:solidFill>
                  <a:schemeClr val="tx1"/>
                </a:solidFill>
                <a:latin typeface="メイリオ" pitchFamily="50" charset="-128"/>
                <a:ea typeface="メイリオ" pitchFamily="50" charset="-128"/>
                <a:cs typeface="メイリオ" pitchFamily="50" charset="-128"/>
              </a:rPr>
              <a:t>と</a:t>
            </a:r>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kumimoji="1" lang="ja-JP" altLang="en-US" sz="1000" dirty="0" smtClean="0">
                <a:solidFill>
                  <a:schemeClr val="tx1"/>
                </a:solidFill>
                <a:latin typeface="メイリオ" pitchFamily="50" charset="-128"/>
                <a:ea typeface="メイリオ" pitchFamily="50" charset="-128"/>
                <a:cs typeface="メイリオ" pitchFamily="50" charset="-128"/>
              </a:rPr>
              <a:t>高い水準にある</a:t>
            </a:r>
            <a:r>
              <a:rPr lang="ja-JP" altLang="en-US" sz="1000" dirty="0" smtClean="0">
                <a:solidFill>
                  <a:schemeClr val="tx1"/>
                </a:solidFill>
                <a:latin typeface="メイリオ" pitchFamily="50" charset="-128"/>
                <a:ea typeface="メイリオ" pitchFamily="50" charset="-128"/>
                <a:cs typeface="メイリオ" pitchFamily="50" charset="-128"/>
              </a:rPr>
              <a:t>一方、独身に止まって</a:t>
            </a:r>
            <a:r>
              <a:rPr lang="ja-JP" altLang="en-US" sz="1000" dirty="0" err="1" smtClean="0">
                <a:solidFill>
                  <a:schemeClr val="tx1"/>
                </a:solidFill>
                <a:latin typeface="メイリオ" pitchFamily="50" charset="-128"/>
                <a:ea typeface="メイリオ" pitchFamily="50" charset="-128"/>
                <a:cs typeface="メイリオ" pitchFamily="50" charset="-128"/>
              </a:rPr>
              <a:t>い</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る理由として、</a:t>
            </a:r>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1000" b="1" dirty="0" smtClean="0">
                <a:solidFill>
                  <a:schemeClr val="tx1"/>
                </a:solidFill>
                <a:latin typeface="メイリオ" pitchFamily="50" charset="-128"/>
                <a:ea typeface="メイリオ" pitchFamily="50" charset="-128"/>
                <a:cs typeface="メイリオ" pitchFamily="50" charset="-128"/>
              </a:rPr>
              <a:t>①適当な相手にめぐり会わない </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②必要性を感じない、自由さを失いたくない</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③結婚資金が足りない</a:t>
            </a:r>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700" dirty="0" smtClean="0">
                <a:solidFill>
                  <a:schemeClr val="tx1"/>
                </a:solidFill>
                <a:latin typeface="メイリオ" pitchFamily="50" charset="-128"/>
                <a:ea typeface="メイリオ" pitchFamily="50" charset="-128"/>
                <a:cs typeface="メイリオ" pitchFamily="50" charset="-128"/>
              </a:rPr>
              <a:t>（</a:t>
            </a:r>
            <a:r>
              <a:rPr lang="en-US" altLang="ja-JP" sz="700" dirty="0" smtClean="0">
                <a:solidFill>
                  <a:schemeClr val="tx1"/>
                </a:solidFill>
                <a:latin typeface="メイリオ" pitchFamily="50" charset="-128"/>
                <a:ea typeface="メイリオ" pitchFamily="50" charset="-128"/>
                <a:cs typeface="メイリオ" pitchFamily="50" charset="-128"/>
              </a:rPr>
              <a:t>H22</a:t>
            </a:r>
            <a:r>
              <a:rPr lang="ja-JP" altLang="en-US" sz="700" dirty="0" smtClean="0">
                <a:solidFill>
                  <a:schemeClr val="tx1"/>
                </a:solidFill>
                <a:latin typeface="メイリオ" pitchFamily="50" charset="-128"/>
                <a:ea typeface="メイリオ" pitchFamily="50" charset="-128"/>
                <a:cs typeface="メイリオ" pitchFamily="50" charset="-128"/>
              </a:rPr>
              <a:t>出生動向基本調査）</a:t>
            </a:r>
            <a:endParaRPr lang="en-US" altLang="ja-JP" sz="7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などが挙げられており、</a:t>
            </a:r>
            <a:r>
              <a:rPr lang="ja-JP" altLang="en-US" sz="1000" b="1" dirty="0" smtClean="0">
                <a:solidFill>
                  <a:schemeClr val="tx1"/>
                </a:solidFill>
                <a:latin typeface="メイリオ" pitchFamily="50" charset="-128"/>
                <a:ea typeface="メイリオ" pitchFamily="50" charset="-128"/>
                <a:cs typeface="メイリオ" pitchFamily="50" charset="-128"/>
              </a:rPr>
              <a:t>結婚し家庭を持ち</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たいと望みながらも、こうした環境が整</a:t>
            </a:r>
            <a:r>
              <a:rPr lang="ja-JP" altLang="en-US" sz="1000" b="1" dirty="0" err="1" smtClean="0">
                <a:solidFill>
                  <a:schemeClr val="tx1"/>
                </a:solidFill>
                <a:latin typeface="メイリオ" pitchFamily="50" charset="-128"/>
                <a:ea typeface="メイリオ" pitchFamily="50" charset="-128"/>
                <a:cs typeface="メイリオ" pitchFamily="50" charset="-128"/>
              </a:rPr>
              <a:t>わ</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ないために、未婚や晩婚につながっている</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実態がある。</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p:txBody>
      </p:sp>
      <p:sp>
        <p:nvSpPr>
          <p:cNvPr id="58" name="片側の 2 つの角を丸めた四角形 57"/>
          <p:cNvSpPr/>
          <p:nvPr/>
        </p:nvSpPr>
        <p:spPr>
          <a:xfrm rot="5400000">
            <a:off x="212403" y="3675474"/>
            <a:ext cx="2958553" cy="3168353"/>
          </a:xfrm>
          <a:prstGeom prst="round2SameRect">
            <a:avLst/>
          </a:prstGeom>
          <a:ln w="34925">
            <a:solidFill>
              <a:srgbClr val="9933FF"/>
            </a:solidFill>
          </a:ln>
        </p:spPr>
        <p:style>
          <a:lnRef idx="1">
            <a:schemeClr val="accent4"/>
          </a:lnRef>
          <a:fillRef idx="2">
            <a:schemeClr val="accent4"/>
          </a:fillRef>
          <a:effectRef idx="1">
            <a:schemeClr val="accent4"/>
          </a:effectRef>
          <a:fontRef idx="minor">
            <a:schemeClr val="dk1"/>
          </a:fontRef>
        </p:style>
        <p:txBody>
          <a:bodyPr vert="vert270" lIns="0" tIns="36000" rIns="0" bIns="72000" rtlCol="0" anchor="t" anchorCtr="0"/>
          <a:lstStyle/>
          <a:p>
            <a:pPr>
              <a:lnSpc>
                <a:spcPts val="1300"/>
              </a:lnSpc>
            </a:pPr>
            <a:r>
              <a:rPr kumimoji="1" lang="ja-JP" altLang="en-US" sz="1000" dirty="0" smtClean="0">
                <a:solidFill>
                  <a:schemeClr val="tx1"/>
                </a:solidFill>
                <a:latin typeface="メイリオ" pitchFamily="50" charset="-128"/>
                <a:ea typeface="メイリオ" pitchFamily="50" charset="-128"/>
                <a:cs typeface="メイリオ" pitchFamily="50" charset="-128"/>
              </a:rPr>
              <a:t>　</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kumimoji="1" lang="ja-JP" altLang="en-US" sz="1000" dirty="0" smtClean="0">
                <a:solidFill>
                  <a:schemeClr val="tx1"/>
                </a:solidFill>
                <a:latin typeface="メイリオ" pitchFamily="50" charset="-128"/>
                <a:ea typeface="メイリオ" pitchFamily="50" charset="-128"/>
                <a:cs typeface="メイリオ" pitchFamily="50" charset="-128"/>
              </a:rPr>
              <a:t>○出産年齢が上昇傾向にある中</a:t>
            </a:r>
            <a:r>
              <a:rPr lang="ja-JP" altLang="en-US" sz="1000" dirty="0" smtClean="0">
                <a:solidFill>
                  <a:schemeClr val="tx1"/>
                </a:solidFill>
                <a:latin typeface="メイリオ" pitchFamily="50" charset="-128"/>
                <a:ea typeface="メイリオ" pitchFamily="50" charset="-128"/>
                <a:cs typeface="メイリオ" pitchFamily="50" charset="-128"/>
              </a:rPr>
              <a:t>、リスクの</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高い</a:t>
            </a:r>
            <a:r>
              <a:rPr kumimoji="1" lang="ja-JP" altLang="en-US" sz="1000" dirty="0" smtClean="0">
                <a:solidFill>
                  <a:schemeClr val="tx1"/>
                </a:solidFill>
                <a:latin typeface="メイリオ" pitchFamily="50" charset="-128"/>
                <a:ea typeface="メイリオ" pitchFamily="50" charset="-128"/>
                <a:cs typeface="メイリオ" pitchFamily="50" charset="-128"/>
              </a:rPr>
              <a:t>妊産婦や新生児への高度な医療</a:t>
            </a:r>
            <a:r>
              <a:rPr lang="ja-JP" altLang="en-US" sz="1000" dirty="0" smtClean="0">
                <a:solidFill>
                  <a:schemeClr val="tx1"/>
                </a:solidFill>
                <a:latin typeface="メイリオ" pitchFamily="50" charset="-128"/>
                <a:ea typeface="メイリオ" pitchFamily="50" charset="-128"/>
                <a:cs typeface="メイリオ" pitchFamily="50" charset="-128"/>
              </a:rPr>
              <a:t>が求</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a:t>
            </a:r>
            <a:r>
              <a:rPr lang="ja-JP" altLang="en-US" sz="1000" dirty="0" err="1" smtClean="0">
                <a:solidFill>
                  <a:schemeClr val="tx1"/>
                </a:solidFill>
                <a:latin typeface="メイリオ" pitchFamily="50" charset="-128"/>
                <a:ea typeface="メイリオ" pitchFamily="50" charset="-128"/>
                <a:cs typeface="メイリオ" pitchFamily="50" charset="-128"/>
              </a:rPr>
              <a:t>められる</a:t>
            </a:r>
            <a:r>
              <a:rPr lang="ja-JP" altLang="en-US" sz="1000" dirty="0" smtClean="0">
                <a:solidFill>
                  <a:schemeClr val="tx1"/>
                </a:solidFill>
                <a:latin typeface="メイリオ" pitchFamily="50" charset="-128"/>
                <a:ea typeface="メイリオ" pitchFamily="50" charset="-128"/>
                <a:cs typeface="メイリオ" pitchFamily="50" charset="-128"/>
              </a:rPr>
              <a:t>一方で、産科医師の減少や地域</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偏在などから</a:t>
            </a:r>
            <a:r>
              <a:rPr lang="ja-JP" altLang="en-US" sz="1000" b="1" dirty="0" smtClean="0">
                <a:solidFill>
                  <a:schemeClr val="tx1"/>
                </a:solidFill>
                <a:latin typeface="メイリオ" pitchFamily="50" charset="-128"/>
                <a:ea typeface="メイリオ" pitchFamily="50" charset="-128"/>
                <a:cs typeface="メイリオ" pitchFamily="50" charset="-128"/>
              </a:rPr>
              <a:t>身近な地域での安全で安心</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な</a:t>
            </a:r>
            <a:r>
              <a:rPr kumimoji="1" lang="ja-JP" altLang="en-US" sz="1000" b="1" dirty="0" smtClean="0">
                <a:solidFill>
                  <a:schemeClr val="tx1"/>
                </a:solidFill>
                <a:latin typeface="メイリオ" pitchFamily="50" charset="-128"/>
                <a:ea typeface="メイリオ" pitchFamily="50" charset="-128"/>
                <a:cs typeface="メイリオ" pitchFamily="50" charset="-128"/>
              </a:rPr>
              <a:t>妊娠・出産が困難</a:t>
            </a:r>
            <a:r>
              <a:rPr lang="ja-JP" altLang="en-US" sz="1000" b="1" dirty="0" smtClean="0">
                <a:solidFill>
                  <a:schemeClr val="tx1"/>
                </a:solidFill>
                <a:latin typeface="メイリオ" pitchFamily="50" charset="-128"/>
                <a:ea typeface="メイリオ" pitchFamily="50" charset="-128"/>
                <a:cs typeface="メイリオ" pitchFamily="50" charset="-128"/>
              </a:rPr>
              <a:t>化している。</a:t>
            </a:r>
            <a:endParaRPr lang="en-US" altLang="ja-JP" sz="1000" b="1" dirty="0" smtClean="0">
              <a:solidFill>
                <a:schemeClr val="tx1"/>
              </a:solidFill>
              <a:latin typeface="メイリオ" pitchFamily="50" charset="-128"/>
              <a:ea typeface="メイリオ" pitchFamily="50" charset="-128"/>
              <a:cs typeface="メイリオ" pitchFamily="50" charset="-128"/>
            </a:endParaRPr>
          </a:p>
          <a:p>
            <a:endParaRPr kumimoji="1" lang="en-US" altLang="ja-JP" sz="1000" dirty="0" smtClean="0">
              <a:solidFill>
                <a:schemeClr val="tx1"/>
              </a:solidFill>
              <a:latin typeface="メイリオ" pitchFamily="50" charset="-128"/>
              <a:ea typeface="メイリオ" pitchFamily="50" charset="-128"/>
              <a:cs typeface="メイリオ" pitchFamily="50" charset="-128"/>
            </a:endParaRPr>
          </a:p>
          <a:p>
            <a:r>
              <a:rPr kumimoji="1" lang="ja-JP" altLang="en-US" sz="1000" dirty="0" smtClean="0">
                <a:solidFill>
                  <a:schemeClr val="tx1"/>
                </a:solidFill>
                <a:latin typeface="メイリオ" pitchFamily="50" charset="-128"/>
                <a:ea typeface="メイリオ" pitchFamily="50" charset="-128"/>
                <a:cs typeface="メイリオ" pitchFamily="50" charset="-128"/>
              </a:rPr>
              <a:t>　　　 </a:t>
            </a:r>
            <a:r>
              <a:rPr kumimoji="1" lang="ja-JP" altLang="en-US" sz="1000" b="1" dirty="0" smtClean="0">
                <a:solidFill>
                  <a:schemeClr val="tx1"/>
                </a:solidFill>
                <a:latin typeface="メイリオ" pitchFamily="50" charset="-128"/>
                <a:ea typeface="メイリオ" pitchFamily="50" charset="-128"/>
                <a:cs typeface="メイリオ" pitchFamily="50" charset="-128"/>
              </a:rPr>
              <a:t>○</a:t>
            </a:r>
            <a:r>
              <a:rPr lang="ja-JP" altLang="en-US" sz="1000" b="1" dirty="0" smtClean="0">
                <a:solidFill>
                  <a:schemeClr val="tx1"/>
                </a:solidFill>
                <a:latin typeface="メイリオ" pitchFamily="50" charset="-128"/>
                <a:ea typeface="メイリオ" pitchFamily="50" charset="-128"/>
                <a:cs typeface="メイリオ" pitchFamily="50" charset="-128"/>
              </a:rPr>
              <a:t>不妊に悩む方が増加</a:t>
            </a:r>
            <a:r>
              <a:rPr lang="ja-JP" altLang="en-US" sz="1000" dirty="0" smtClean="0">
                <a:solidFill>
                  <a:schemeClr val="tx1"/>
                </a:solidFill>
                <a:latin typeface="メイリオ" pitchFamily="50" charset="-128"/>
                <a:ea typeface="メイリオ" pitchFamily="50" charset="-128"/>
                <a:cs typeface="メイリオ" pitchFamily="50" charset="-128"/>
              </a:rPr>
              <a:t>しているが、治療に</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は経済面・精神面で大きな負担を伴う</a:t>
            </a:r>
            <a:r>
              <a:rPr lang="ja-JP" altLang="en-US" sz="1000" dirty="0" err="1" smtClean="0">
                <a:solidFill>
                  <a:schemeClr val="tx1"/>
                </a:solidFill>
                <a:latin typeface="メイリオ" pitchFamily="50" charset="-128"/>
                <a:ea typeface="メイリオ" pitchFamily="50" charset="-128"/>
                <a:cs typeface="メイリオ" pitchFamily="50" charset="-128"/>
              </a:rPr>
              <a:t>こ</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とから、あきらめてしまうケースもある</a:t>
            </a:r>
            <a:endParaRPr lang="en-US" altLang="ja-JP" sz="1000" dirty="0" smtClean="0">
              <a:solidFill>
                <a:schemeClr val="tx1"/>
              </a:solidFill>
              <a:latin typeface="メイリオ" pitchFamily="50" charset="-128"/>
              <a:ea typeface="メイリオ" pitchFamily="50" charset="-128"/>
              <a:cs typeface="メイリオ" pitchFamily="50" charset="-128"/>
            </a:endParaRPr>
          </a:p>
          <a:p>
            <a:r>
              <a:rPr lang="ja-JP" altLang="en-US" sz="1000" dirty="0" smtClean="0">
                <a:solidFill>
                  <a:schemeClr val="tx1"/>
                </a:solidFill>
                <a:latin typeface="メイリオ" pitchFamily="50" charset="-128"/>
                <a:ea typeface="メイリオ" pitchFamily="50" charset="-128"/>
                <a:cs typeface="メイリオ" pitchFamily="50" charset="-128"/>
              </a:rPr>
              <a:t>　　　　など、</a:t>
            </a:r>
            <a:r>
              <a:rPr lang="ja-JP" altLang="en-US" sz="1000" b="1" dirty="0" smtClean="0">
                <a:solidFill>
                  <a:schemeClr val="tx1"/>
                </a:solidFill>
                <a:latin typeface="メイリオ" pitchFamily="50" charset="-128"/>
                <a:ea typeface="メイリオ" pitchFamily="50" charset="-128"/>
                <a:cs typeface="メイリオ" pitchFamily="50" charset="-128"/>
              </a:rPr>
              <a:t>子どもを産み育てたいという希望</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a:t>
            </a:r>
            <a:r>
              <a:rPr lang="ja-JP" altLang="en-US" sz="1000" b="1" dirty="0" err="1" smtClean="0">
                <a:solidFill>
                  <a:schemeClr val="tx1"/>
                </a:solidFill>
                <a:latin typeface="メイリオ" pitchFamily="50" charset="-128"/>
                <a:ea typeface="メイリオ" pitchFamily="50" charset="-128"/>
                <a:cs typeface="メイリオ" pitchFamily="50" charset="-128"/>
              </a:rPr>
              <a:t>が簡</a:t>
            </a:r>
            <a:r>
              <a:rPr lang="ja-JP" altLang="en-US" sz="1000" b="1" dirty="0" smtClean="0">
                <a:solidFill>
                  <a:schemeClr val="tx1"/>
                </a:solidFill>
                <a:latin typeface="メイリオ" pitchFamily="50" charset="-128"/>
                <a:ea typeface="メイリオ" pitchFamily="50" charset="-128"/>
                <a:cs typeface="メイリオ" pitchFamily="50" charset="-128"/>
              </a:rPr>
              <a:t>単に叶わない状況がある。</a:t>
            </a:r>
            <a:endParaRPr lang="en-US" altLang="ja-JP" sz="1000" b="1" dirty="0" smtClean="0">
              <a:solidFill>
                <a:schemeClr val="tx1"/>
              </a:solidFill>
              <a:latin typeface="メイリオ" pitchFamily="50" charset="-128"/>
              <a:ea typeface="メイリオ" pitchFamily="50" charset="-128"/>
              <a:cs typeface="メイリオ" pitchFamily="50" charset="-128"/>
            </a:endParaRPr>
          </a:p>
          <a:p>
            <a:endParaRPr kumimoji="1"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○出産や妊娠に関する医学的知識の認知度</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　　　　も低い</a:t>
            </a:r>
            <a:r>
              <a:rPr lang="ja-JP" altLang="en-US" sz="1000" dirty="0" smtClean="0">
                <a:solidFill>
                  <a:schemeClr val="tx1"/>
                </a:solidFill>
                <a:latin typeface="メイリオ" pitchFamily="50" charset="-128"/>
                <a:ea typeface="メイリオ" pitchFamily="50" charset="-128"/>
                <a:cs typeface="メイリオ" pitchFamily="50" charset="-128"/>
              </a:rPr>
              <a:t>状況。</a:t>
            </a:r>
            <a:endParaRPr kumimoji="1" lang="en-US" altLang="ja-JP" sz="1000" dirty="0" smtClean="0">
              <a:solidFill>
                <a:schemeClr val="tx1"/>
              </a:solidFill>
              <a:latin typeface="メイリオ" pitchFamily="50" charset="-128"/>
              <a:ea typeface="メイリオ" pitchFamily="50" charset="-128"/>
              <a:cs typeface="メイリオ" pitchFamily="50" charset="-128"/>
            </a:endParaRPr>
          </a:p>
        </p:txBody>
      </p:sp>
      <p:sp>
        <p:nvSpPr>
          <p:cNvPr id="60" name="正方形/長方形 59"/>
          <p:cNvSpPr/>
          <p:nvPr/>
        </p:nvSpPr>
        <p:spPr>
          <a:xfrm>
            <a:off x="3443114" y="1234852"/>
            <a:ext cx="1512168" cy="144016"/>
          </a:xfrm>
          <a:prstGeom prst="rect">
            <a:avLst/>
          </a:prstGeom>
          <a:ln/>
          <a:effectLst/>
        </p:spPr>
        <p:style>
          <a:lnRef idx="1">
            <a:schemeClr val="accent4"/>
          </a:lnRef>
          <a:fillRef idx="2">
            <a:schemeClr val="accent4"/>
          </a:fillRef>
          <a:effectRef idx="1">
            <a:schemeClr val="accent4"/>
          </a:effectRef>
          <a:fontRef idx="minor">
            <a:schemeClr val="dk1"/>
          </a:fontRef>
        </p:style>
        <p:txBody>
          <a:bodyPr lIns="0" tIns="36000" rIns="0" bIns="0" rtlCol="0" anchor="ctr"/>
          <a:lstStyle/>
          <a:p>
            <a:r>
              <a:rPr kumimoji="1" lang="ja-JP" altLang="en-US" sz="900" b="1" dirty="0" smtClean="0">
                <a:solidFill>
                  <a:schemeClr val="tx1"/>
                </a:solidFill>
                <a:latin typeface="メイリオ" pitchFamily="50" charset="-128"/>
                <a:ea typeface="メイリオ" pitchFamily="50" charset="-128"/>
                <a:cs typeface="メイリオ" pitchFamily="50" charset="-128"/>
              </a:rPr>
              <a:t>　結婚支援</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61" name="正方形/長方形 60"/>
          <p:cNvSpPr/>
          <p:nvPr/>
        </p:nvSpPr>
        <p:spPr>
          <a:xfrm>
            <a:off x="3457972" y="2157239"/>
            <a:ext cx="1512168" cy="144016"/>
          </a:xfrm>
          <a:prstGeom prst="rect">
            <a:avLst/>
          </a:prstGeom>
          <a:ln/>
          <a:effectLst/>
        </p:spPr>
        <p:style>
          <a:lnRef idx="1">
            <a:schemeClr val="accent4"/>
          </a:lnRef>
          <a:fillRef idx="2">
            <a:schemeClr val="accent4"/>
          </a:fillRef>
          <a:effectRef idx="1">
            <a:schemeClr val="accent4"/>
          </a:effectRef>
          <a:fontRef idx="minor">
            <a:schemeClr val="dk1"/>
          </a:fontRef>
        </p:style>
        <p:txBody>
          <a:bodyPr lIns="0" tIns="36000" rIns="0" bIns="0" rtlCol="0" anchor="ctr"/>
          <a:lstStyle/>
          <a:p>
            <a:r>
              <a:rPr lang="ja-JP" altLang="en-US" sz="900" b="1" dirty="0" smtClean="0">
                <a:solidFill>
                  <a:schemeClr val="tx1"/>
                </a:solidFill>
                <a:latin typeface="メイリオ" pitchFamily="50" charset="-128"/>
                <a:ea typeface="メイリオ" pitchFamily="50" charset="-128"/>
                <a:cs typeface="メイリオ" pitchFamily="50" charset="-128"/>
              </a:rPr>
              <a:t>　経済的な負担の軽減</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62" name="正方形/長方形 61"/>
          <p:cNvSpPr/>
          <p:nvPr/>
        </p:nvSpPr>
        <p:spPr>
          <a:xfrm>
            <a:off x="3491880" y="2924944"/>
            <a:ext cx="1512168" cy="144016"/>
          </a:xfrm>
          <a:prstGeom prst="rect">
            <a:avLst/>
          </a:prstGeom>
          <a:ln/>
          <a:effectLst/>
        </p:spPr>
        <p:style>
          <a:lnRef idx="1">
            <a:schemeClr val="accent4"/>
          </a:lnRef>
          <a:fillRef idx="2">
            <a:schemeClr val="accent4"/>
          </a:fillRef>
          <a:effectRef idx="1">
            <a:schemeClr val="accent4"/>
          </a:effectRef>
          <a:fontRef idx="minor">
            <a:schemeClr val="dk1"/>
          </a:fontRef>
        </p:style>
        <p:txBody>
          <a:bodyPr lIns="0" tIns="36000" rIns="0" bIns="0" rtlCol="0" anchor="ctr"/>
          <a:lstStyle/>
          <a:p>
            <a:r>
              <a:rPr lang="ja-JP" altLang="en-US" sz="900" b="1" dirty="0" smtClean="0">
                <a:solidFill>
                  <a:schemeClr val="tx1"/>
                </a:solidFill>
                <a:latin typeface="メイリオ" pitchFamily="50" charset="-128"/>
                <a:ea typeface="メイリオ" pitchFamily="50" charset="-128"/>
                <a:cs typeface="メイリオ" pitchFamily="50" charset="-128"/>
              </a:rPr>
              <a:t>　結婚を支援する気運醸成</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63" name="正方形/長方形 62"/>
          <p:cNvSpPr/>
          <p:nvPr/>
        </p:nvSpPr>
        <p:spPr>
          <a:xfrm>
            <a:off x="3491880" y="4005064"/>
            <a:ext cx="1512168" cy="144016"/>
          </a:xfrm>
          <a:prstGeom prst="rect">
            <a:avLst/>
          </a:prstGeom>
          <a:ln/>
          <a:effectLst/>
        </p:spPr>
        <p:style>
          <a:lnRef idx="1">
            <a:schemeClr val="accent4"/>
          </a:lnRef>
          <a:fillRef idx="2">
            <a:schemeClr val="accent4"/>
          </a:fillRef>
          <a:effectRef idx="1">
            <a:schemeClr val="accent4"/>
          </a:effectRef>
          <a:fontRef idx="minor">
            <a:schemeClr val="dk1"/>
          </a:fontRef>
        </p:style>
        <p:txBody>
          <a:bodyPr lIns="0" tIns="36000" rIns="0" bIns="0" rtlCol="0" anchor="ctr"/>
          <a:lstStyle/>
          <a:p>
            <a:r>
              <a:rPr lang="ja-JP" altLang="en-US" sz="900" b="1" dirty="0" smtClean="0">
                <a:solidFill>
                  <a:schemeClr val="tx1"/>
                </a:solidFill>
                <a:latin typeface="メイリオ" pitchFamily="50" charset="-128"/>
                <a:ea typeface="メイリオ" pitchFamily="50" charset="-128"/>
                <a:cs typeface="メイリオ" pitchFamily="50" charset="-128"/>
              </a:rPr>
              <a:t>　周産期医療体制の整備</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64" name="正方形/長方形 63"/>
          <p:cNvSpPr/>
          <p:nvPr/>
        </p:nvSpPr>
        <p:spPr>
          <a:xfrm>
            <a:off x="3491880" y="4653136"/>
            <a:ext cx="1512168" cy="144016"/>
          </a:xfrm>
          <a:prstGeom prst="rect">
            <a:avLst/>
          </a:prstGeom>
          <a:ln/>
          <a:effectLst/>
        </p:spPr>
        <p:style>
          <a:lnRef idx="1">
            <a:schemeClr val="accent4"/>
          </a:lnRef>
          <a:fillRef idx="2">
            <a:schemeClr val="accent4"/>
          </a:fillRef>
          <a:effectRef idx="1">
            <a:schemeClr val="accent4"/>
          </a:effectRef>
          <a:fontRef idx="minor">
            <a:schemeClr val="dk1"/>
          </a:fontRef>
        </p:style>
        <p:txBody>
          <a:bodyPr lIns="0" tIns="36000" rIns="0" bIns="0" rtlCol="0" anchor="ctr"/>
          <a:lstStyle/>
          <a:p>
            <a:r>
              <a:rPr lang="ja-JP" altLang="en-US" sz="900" b="1" dirty="0" smtClean="0">
                <a:solidFill>
                  <a:schemeClr val="tx1"/>
                </a:solidFill>
                <a:latin typeface="メイリオ" pitchFamily="50" charset="-128"/>
                <a:ea typeface="メイリオ" pitchFamily="50" charset="-128"/>
                <a:cs typeface="メイリオ" pitchFamily="50" charset="-128"/>
              </a:rPr>
              <a:t>　情報提供・相談支援</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66" name="二等辺三角形 65"/>
          <p:cNvSpPr/>
          <p:nvPr/>
        </p:nvSpPr>
        <p:spPr>
          <a:xfrm rot="5400000">
            <a:off x="3095835" y="2312877"/>
            <a:ext cx="432050"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67" name="二等辺三角形 66"/>
          <p:cNvSpPr/>
          <p:nvPr/>
        </p:nvSpPr>
        <p:spPr>
          <a:xfrm rot="5400000">
            <a:off x="3095835" y="5121189"/>
            <a:ext cx="432050"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68" name="二等辺三角形 67"/>
          <p:cNvSpPr/>
          <p:nvPr/>
        </p:nvSpPr>
        <p:spPr>
          <a:xfrm rot="5400000">
            <a:off x="5976155" y="5121189"/>
            <a:ext cx="432050"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69" name="二等辺三角形 68"/>
          <p:cNvSpPr/>
          <p:nvPr/>
        </p:nvSpPr>
        <p:spPr>
          <a:xfrm rot="5400000">
            <a:off x="5904147" y="2384885"/>
            <a:ext cx="432050" cy="216024"/>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70" name="対角する 2 つの角を丸めた四角形 69"/>
          <p:cNvSpPr/>
          <p:nvPr/>
        </p:nvSpPr>
        <p:spPr>
          <a:xfrm>
            <a:off x="84262" y="1073998"/>
            <a:ext cx="288032" cy="2569618"/>
          </a:xfrm>
          <a:prstGeom prst="round2DiagRect">
            <a:avLst>
              <a:gd name="adj1" fmla="val 50000"/>
              <a:gd name="adj2" fmla="val 0"/>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sz="1200" b="1" dirty="0" smtClean="0">
                <a:latin typeface="メイリオ" pitchFamily="50" charset="-128"/>
                <a:ea typeface="メイリオ" pitchFamily="50" charset="-128"/>
                <a:cs typeface="メイリオ" pitchFamily="50" charset="-128"/>
              </a:rPr>
              <a:t>結</a:t>
            </a:r>
            <a:endParaRPr kumimoji="1" lang="en-US" altLang="ja-JP" sz="1200" b="1" dirty="0" smtClean="0">
              <a:latin typeface="メイリオ" pitchFamily="50" charset="-128"/>
              <a:ea typeface="メイリオ" pitchFamily="50" charset="-128"/>
              <a:cs typeface="メイリオ" pitchFamily="50" charset="-128"/>
            </a:endParaRPr>
          </a:p>
          <a:p>
            <a:pPr algn="ctr"/>
            <a:endParaRPr lang="en-US" altLang="ja-JP" sz="1200" b="1" dirty="0" smtClean="0">
              <a:latin typeface="メイリオ" pitchFamily="50" charset="-128"/>
              <a:ea typeface="メイリオ" pitchFamily="50" charset="-128"/>
              <a:cs typeface="メイリオ" pitchFamily="50" charset="-128"/>
            </a:endParaRPr>
          </a:p>
          <a:p>
            <a:pPr algn="ctr"/>
            <a:r>
              <a:rPr kumimoji="1" lang="ja-JP" altLang="en-US" sz="1200" b="1" dirty="0" smtClean="0">
                <a:latin typeface="メイリオ" pitchFamily="50" charset="-128"/>
                <a:ea typeface="メイリオ" pitchFamily="50" charset="-128"/>
                <a:cs typeface="メイリオ" pitchFamily="50" charset="-128"/>
              </a:rPr>
              <a:t>婚</a:t>
            </a:r>
            <a:endParaRPr kumimoji="1" lang="ja-JP" altLang="en-US" sz="1200" b="1" dirty="0">
              <a:latin typeface="メイリオ" pitchFamily="50" charset="-128"/>
              <a:ea typeface="メイリオ" pitchFamily="50" charset="-128"/>
              <a:cs typeface="メイリオ" pitchFamily="50" charset="-128"/>
            </a:endParaRPr>
          </a:p>
        </p:txBody>
      </p:sp>
      <p:sp>
        <p:nvSpPr>
          <p:cNvPr id="71" name="対角する 2 つの角を丸めた四角形 70"/>
          <p:cNvSpPr/>
          <p:nvPr/>
        </p:nvSpPr>
        <p:spPr>
          <a:xfrm>
            <a:off x="88454" y="3717031"/>
            <a:ext cx="288032" cy="3064620"/>
          </a:xfrm>
          <a:prstGeom prst="round2DiagRect">
            <a:avLst>
              <a:gd name="adj1" fmla="val 50000"/>
              <a:gd name="adj2" fmla="val 0"/>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1200" b="1" dirty="0" smtClean="0">
                <a:latin typeface="メイリオ" pitchFamily="50" charset="-128"/>
                <a:ea typeface="メイリオ" pitchFamily="50" charset="-128"/>
                <a:cs typeface="メイリオ" pitchFamily="50" charset="-128"/>
              </a:rPr>
              <a:t>妊娠・</a:t>
            </a:r>
            <a:r>
              <a:rPr kumimoji="1" lang="ja-JP" altLang="en-US" sz="1200" b="1" dirty="0" smtClean="0">
                <a:latin typeface="メイリオ" pitchFamily="50" charset="-128"/>
                <a:ea typeface="メイリオ" pitchFamily="50" charset="-128"/>
                <a:cs typeface="メイリオ" pitchFamily="50" charset="-128"/>
              </a:rPr>
              <a:t>出産</a:t>
            </a:r>
            <a:endParaRPr kumimoji="1" lang="ja-JP" altLang="en-US" sz="1200" b="1" dirty="0">
              <a:latin typeface="メイリオ" pitchFamily="50" charset="-128"/>
              <a:ea typeface="メイリオ" pitchFamily="50" charset="-128"/>
              <a:cs typeface="メイリオ" pitchFamily="50" charset="-128"/>
            </a:endParaRPr>
          </a:p>
        </p:txBody>
      </p:sp>
      <p:sp>
        <p:nvSpPr>
          <p:cNvPr id="25" name="額縁 24"/>
          <p:cNvSpPr/>
          <p:nvPr/>
        </p:nvSpPr>
        <p:spPr>
          <a:xfrm>
            <a:off x="6228184" y="3068960"/>
            <a:ext cx="2664296" cy="432048"/>
          </a:xfrm>
          <a:prstGeom prst="bevel">
            <a:avLst>
              <a:gd name="adj" fmla="val 2069"/>
            </a:avLst>
          </a:prstGeom>
          <a:solidFill>
            <a:schemeClr val="accent6">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72000" tIns="72000" rIns="36000" rtlCol="0" anchor="ctr"/>
          <a:lstStyle/>
          <a:p>
            <a:r>
              <a:rPr lang="ja-JP" altLang="en-US" sz="1000" b="1" dirty="0" smtClean="0">
                <a:solidFill>
                  <a:schemeClr val="tx1"/>
                </a:solidFill>
                <a:latin typeface="メイリオ" pitchFamily="50" charset="-128"/>
                <a:ea typeface="メイリオ" pitchFamily="50" charset="-128"/>
                <a:cs typeface="メイリオ" pitchFamily="50" charset="-128"/>
              </a:rPr>
              <a:t> 家庭を持ちたいという希望がありながらも</a:t>
            </a:r>
            <a:r>
              <a:rPr lang="en-US" altLang="ja-JP" sz="1000" b="1" dirty="0" smtClean="0">
                <a:solidFill>
                  <a:schemeClr val="tx1"/>
                </a:solidFill>
                <a:latin typeface="メイリオ" pitchFamily="50" charset="-128"/>
                <a:ea typeface="メイリオ" pitchFamily="50" charset="-128"/>
                <a:cs typeface="メイリオ" pitchFamily="50" charset="-128"/>
              </a:rPr>
              <a:t>､</a:t>
            </a:r>
            <a:r>
              <a:rPr lang="ja-JP" altLang="en-US" sz="1000" b="1" dirty="0" smtClean="0">
                <a:solidFill>
                  <a:schemeClr val="tx1"/>
                </a:solidFill>
                <a:latin typeface="メイリオ" pitchFamily="50" charset="-128"/>
                <a:ea typeface="メイリオ" pitchFamily="50" charset="-128"/>
                <a:cs typeface="メイリオ" pitchFamily="50" charset="-128"/>
              </a:rPr>
              <a:t>結婚に至らない方への支援強化に取り組む</a:t>
            </a:r>
            <a:endParaRPr kumimoji="1" lang="ja-JP" altLang="en-US" sz="1000" dirty="0">
              <a:solidFill>
                <a:schemeClr val="tx1"/>
              </a:solidFill>
              <a:latin typeface="メイリオ" pitchFamily="50" charset="-128"/>
              <a:ea typeface="メイリオ" pitchFamily="50" charset="-128"/>
              <a:cs typeface="メイリオ" pitchFamily="50" charset="-128"/>
            </a:endParaRPr>
          </a:p>
        </p:txBody>
      </p:sp>
      <p:sp>
        <p:nvSpPr>
          <p:cNvPr id="26" name="額縁 25"/>
          <p:cNvSpPr/>
          <p:nvPr/>
        </p:nvSpPr>
        <p:spPr>
          <a:xfrm>
            <a:off x="6300192" y="6087964"/>
            <a:ext cx="2520280" cy="576064"/>
          </a:xfrm>
          <a:prstGeom prst="bevel">
            <a:avLst>
              <a:gd name="adj" fmla="val 2069"/>
            </a:avLst>
          </a:prstGeom>
          <a:solidFill>
            <a:schemeClr val="accent6">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108000" tIns="72000" rIns="36000" rtlCol="0" anchor="ctr"/>
          <a:lstStyle/>
          <a:p>
            <a:r>
              <a:rPr lang="ja-JP" altLang="en-US" sz="1000" b="1" dirty="0" smtClean="0">
                <a:solidFill>
                  <a:schemeClr val="tx1"/>
                </a:solidFill>
                <a:latin typeface="メイリオ" pitchFamily="50" charset="-128"/>
                <a:ea typeface="メイリオ" pitchFamily="50" charset="-128"/>
                <a:cs typeface="メイリオ" pitchFamily="50" charset="-128"/>
              </a:rPr>
              <a:t>子どもを育てたいという希望を持つ方</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の願いを叶える、安全で安心して妊娠・</a:t>
            </a:r>
            <a:endParaRPr lang="en-US" altLang="ja-JP" sz="1000" b="1" dirty="0" smtClean="0">
              <a:solidFill>
                <a:schemeClr val="tx1"/>
              </a:solidFill>
              <a:latin typeface="メイリオ" pitchFamily="50" charset="-128"/>
              <a:ea typeface="メイリオ" pitchFamily="50" charset="-128"/>
              <a:cs typeface="メイリオ" pitchFamily="50" charset="-128"/>
            </a:endParaRPr>
          </a:p>
          <a:p>
            <a:r>
              <a:rPr lang="ja-JP" altLang="en-US" sz="1000" b="1" dirty="0" smtClean="0">
                <a:solidFill>
                  <a:schemeClr val="tx1"/>
                </a:solidFill>
                <a:latin typeface="メイリオ" pitchFamily="50" charset="-128"/>
                <a:ea typeface="メイリオ" pitchFamily="50" charset="-128"/>
                <a:cs typeface="メイリオ" pitchFamily="50" charset="-128"/>
              </a:rPr>
              <a:t>出産ができる環境の整備</a:t>
            </a:r>
            <a:endParaRPr kumimoji="1" lang="ja-JP" altLang="en-US" sz="1000" dirty="0">
              <a:solidFill>
                <a:schemeClr val="tx1"/>
              </a:solidFill>
              <a:latin typeface="メイリオ" pitchFamily="50" charset="-128"/>
              <a:ea typeface="メイリオ" pitchFamily="50" charset="-128"/>
              <a:cs typeface="メイリオ" pitchFamily="50" charset="-128"/>
            </a:endParaRPr>
          </a:p>
        </p:txBody>
      </p:sp>
      <p:sp>
        <p:nvSpPr>
          <p:cNvPr id="27" name="正方形/長方形 26"/>
          <p:cNvSpPr/>
          <p:nvPr/>
        </p:nvSpPr>
        <p:spPr>
          <a:xfrm>
            <a:off x="3491880" y="5864572"/>
            <a:ext cx="1512168" cy="144016"/>
          </a:xfrm>
          <a:prstGeom prst="rect">
            <a:avLst/>
          </a:prstGeom>
          <a:ln/>
          <a:effectLst/>
        </p:spPr>
        <p:style>
          <a:lnRef idx="1">
            <a:schemeClr val="accent4"/>
          </a:lnRef>
          <a:fillRef idx="2">
            <a:schemeClr val="accent4"/>
          </a:fillRef>
          <a:effectRef idx="1">
            <a:schemeClr val="accent4"/>
          </a:effectRef>
          <a:fontRef idx="minor">
            <a:schemeClr val="dk1"/>
          </a:fontRef>
        </p:style>
        <p:txBody>
          <a:bodyPr lIns="0" tIns="36000" rIns="0" bIns="0" rtlCol="0" anchor="ctr"/>
          <a:lstStyle/>
          <a:p>
            <a:r>
              <a:rPr lang="ja-JP" altLang="en-US" sz="900" b="1" dirty="0" smtClean="0">
                <a:solidFill>
                  <a:schemeClr val="tx1"/>
                </a:solidFill>
                <a:latin typeface="メイリオ" pitchFamily="50" charset="-128"/>
                <a:ea typeface="メイリオ" pitchFamily="50" charset="-128"/>
                <a:cs typeface="メイリオ" pitchFamily="50" charset="-128"/>
              </a:rPr>
              <a:t>　経済的な負担の軽減</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28" name="正方形/長方形 27"/>
          <p:cNvSpPr/>
          <p:nvPr/>
        </p:nvSpPr>
        <p:spPr>
          <a:xfrm>
            <a:off x="8941693" y="6627118"/>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5</a:t>
            </a:r>
          </a:p>
        </p:txBody>
      </p:sp>
      <p:sp>
        <p:nvSpPr>
          <p:cNvPr id="29" name="正方形/長方形 28"/>
          <p:cNvSpPr/>
          <p:nvPr/>
        </p:nvSpPr>
        <p:spPr>
          <a:xfrm>
            <a:off x="323528" y="3429000"/>
            <a:ext cx="288032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latin typeface="ＭＳ Ｐ明朝" pitchFamily="18" charset="-128"/>
                <a:ea typeface="ＭＳ Ｐ明朝" pitchFamily="18" charset="-128"/>
              </a:rPr>
              <a:t>～　国立社会保障・人口問題研究所　</a:t>
            </a:r>
            <a:r>
              <a:rPr lang="ja-JP" altLang="en-US" sz="600" dirty="0" smtClean="0">
                <a:solidFill>
                  <a:schemeClr val="tx1"/>
                </a:solidFill>
                <a:latin typeface="ＭＳ Ｐ明朝" pitchFamily="18" charset="-128"/>
                <a:ea typeface="ＭＳ Ｐ明朝" pitchFamily="18" charset="-128"/>
              </a:rPr>
              <a:t>「</a:t>
            </a:r>
            <a:r>
              <a:rPr kumimoji="1" lang="ja-JP" altLang="en-US" sz="600" dirty="0" smtClean="0">
                <a:solidFill>
                  <a:schemeClr val="tx1"/>
                </a:solidFill>
                <a:latin typeface="ＭＳ Ｐ明朝" pitchFamily="18" charset="-128"/>
                <a:ea typeface="ＭＳ Ｐ明朝" pitchFamily="18" charset="-128"/>
              </a:rPr>
              <a:t>出生動向基本調査」より　　　～</a:t>
            </a:r>
            <a:endParaRPr kumimoji="1" lang="ja-JP" altLang="en-US" sz="600" dirty="0">
              <a:solidFill>
                <a:schemeClr val="tx1"/>
              </a:solidFill>
              <a:latin typeface="ＭＳ Ｐ明朝" pitchFamily="18" charset="-128"/>
              <a:ea typeface="ＭＳ Ｐ明朝" pitchFamily="18"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147829" y="45638"/>
            <a:ext cx="8996172" cy="359026"/>
          </a:xfrm>
          <a:prstGeom prst="homePlate">
            <a:avLst>
              <a:gd name="adj" fmla="val 140807"/>
            </a:avLst>
          </a:prstGeom>
          <a:ln>
            <a:headEnd/>
            <a:tailEnd/>
          </a:ln>
        </p:spPr>
        <p:style>
          <a:lnRef idx="0">
            <a:schemeClr val="accent3"/>
          </a:lnRef>
          <a:fillRef idx="3">
            <a:schemeClr val="accent3"/>
          </a:fillRef>
          <a:effectRef idx="3">
            <a:schemeClr val="accent3"/>
          </a:effectRef>
          <a:fontRef idx="minor">
            <a:schemeClr val="lt1"/>
          </a:fontRef>
        </p:style>
        <p:txBody>
          <a:bodyPr wrap="none" lIns="90567" tIns="45283" rIns="90567" bIns="45283" anchor="ctr"/>
          <a:lstStyle/>
          <a:p>
            <a:pPr algn="l">
              <a:defRPr/>
            </a:pPr>
            <a:r>
              <a:rPr lang="ja-JP" altLang="en-US" sz="1400" b="1" dirty="0" smtClean="0">
                <a:solidFill>
                  <a:schemeClr val="tx1"/>
                </a:solidFill>
                <a:latin typeface="メイリオ" pitchFamily="50" charset="-128"/>
                <a:ea typeface="メイリオ" pitchFamily="50" charset="-128"/>
              </a:rPr>
              <a:t>４</a:t>
            </a:r>
            <a:r>
              <a:rPr lang="ja-JP" altLang="en-US" sz="1400" b="1" dirty="0">
                <a:solidFill>
                  <a:schemeClr val="tx1"/>
                </a:solidFill>
                <a:latin typeface="メイリオ" pitchFamily="50" charset="-128"/>
                <a:ea typeface="メイリオ" pitchFamily="50" charset="-128"/>
              </a:rPr>
              <a:t>　</a:t>
            </a:r>
            <a:r>
              <a:rPr lang="ja-JP" altLang="en-US" sz="1400" b="1" dirty="0" smtClean="0">
                <a:solidFill>
                  <a:schemeClr val="tx1"/>
                </a:solidFill>
                <a:latin typeface="メイリオ" pitchFamily="50" charset="-128"/>
                <a:ea typeface="メイリオ" pitchFamily="50" charset="-128"/>
              </a:rPr>
              <a:t>具体的な少子化対策の国と地方の役割分担の現状！</a:t>
            </a:r>
            <a:r>
              <a:rPr lang="ja-JP" altLang="en-US" sz="1400" b="1" dirty="0">
                <a:solidFill>
                  <a:schemeClr val="tx1"/>
                </a:solidFill>
              </a:rPr>
              <a:t>　</a:t>
            </a:r>
            <a:endParaRPr lang="ja-JP" altLang="en-US" sz="1200" b="1"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xmlns="" val="998764008"/>
              </p:ext>
            </p:extLst>
          </p:nvPr>
        </p:nvGraphicFramePr>
        <p:xfrm>
          <a:off x="128712" y="361776"/>
          <a:ext cx="8964489" cy="6451600"/>
        </p:xfrm>
        <a:graphic>
          <a:graphicData uri="http://schemas.openxmlformats.org/drawingml/2006/table">
            <a:tbl>
              <a:tblPr firstRow="1" bandRow="1">
                <a:tableStyleId>{5C22544A-7EE6-4342-B048-85BDC9FD1C3A}</a:tableStyleId>
              </a:tblPr>
              <a:tblGrid>
                <a:gridCol w="842888"/>
                <a:gridCol w="3907525"/>
                <a:gridCol w="4214076"/>
              </a:tblGrid>
              <a:tr h="504055">
                <a:tc>
                  <a:txBody>
                    <a:bodyPr/>
                    <a:lstStyle/>
                    <a:p>
                      <a:endParaRPr kumimoji="1" lang="ja-JP" altLang="en-US" sz="1200" dirty="0">
                        <a:latin typeface="メイリオ" pitchFamily="50" charset="-128"/>
                        <a:ea typeface="メイリオ" pitchFamily="50" charset="-128"/>
                        <a:cs typeface="メイリオ" pitchFamily="50" charset="-128"/>
                      </a:endParaRPr>
                    </a:p>
                  </a:txBody>
                  <a:tcPr>
                    <a:solidFill>
                      <a:srgbClr val="9933FF"/>
                    </a:solidFill>
                  </a:tcPr>
                </a:tc>
                <a:tc>
                  <a:txBody>
                    <a:bodyPr/>
                    <a:lstStyle/>
                    <a:p>
                      <a:pPr algn="ctr">
                        <a:lnSpc>
                          <a:spcPts val="300"/>
                        </a:lnSpc>
                      </a:pPr>
                      <a:endParaRPr kumimoji="1" lang="en-US" altLang="ja-JP" sz="1300" dirty="0" smtClean="0">
                        <a:latin typeface="メイリオ" pitchFamily="50" charset="-128"/>
                        <a:ea typeface="メイリオ" pitchFamily="50" charset="-128"/>
                        <a:cs typeface="メイリオ" pitchFamily="50" charset="-128"/>
                      </a:endParaRPr>
                    </a:p>
                    <a:p>
                      <a:pPr algn="l"/>
                      <a:r>
                        <a:rPr kumimoji="1" lang="ja-JP" altLang="en-US" sz="1300" dirty="0" smtClean="0">
                          <a:latin typeface="メイリオ" pitchFamily="50" charset="-128"/>
                          <a:ea typeface="メイリオ" pitchFamily="50" charset="-128"/>
                          <a:cs typeface="メイリオ" pitchFamily="50" charset="-128"/>
                        </a:rPr>
                        <a:t>　　　　　　　　国が統一的に</a:t>
                      </a:r>
                      <a:endParaRPr kumimoji="1" lang="en-US" altLang="ja-JP" sz="1300" dirty="0" smtClean="0">
                        <a:latin typeface="メイリオ" pitchFamily="50" charset="-128"/>
                        <a:ea typeface="メイリオ" pitchFamily="50" charset="-128"/>
                        <a:cs typeface="メイリオ" pitchFamily="50" charset="-128"/>
                      </a:endParaRPr>
                    </a:p>
                    <a:p>
                      <a:pPr algn="ctr"/>
                      <a:r>
                        <a:rPr kumimoji="1" lang="ja-JP" altLang="en-US" sz="1300" dirty="0" smtClean="0">
                          <a:latin typeface="メイリオ" pitchFamily="50" charset="-128"/>
                          <a:ea typeface="メイリオ" pitchFamily="50" charset="-128"/>
                          <a:cs typeface="メイリオ" pitchFamily="50" charset="-128"/>
                        </a:rPr>
                        <a:t>　　　　 行うべき事業　</a:t>
                      </a:r>
                      <a:r>
                        <a:rPr kumimoji="1" lang="en-US" altLang="ja-JP" sz="1300" dirty="0" smtClean="0">
                          <a:latin typeface="メイリオ" pitchFamily="50" charset="-128"/>
                          <a:ea typeface="メイリオ" pitchFamily="50" charset="-128"/>
                          <a:cs typeface="メイリオ" pitchFamily="50" charset="-128"/>
                        </a:rPr>
                        <a:t>【</a:t>
                      </a:r>
                      <a:r>
                        <a:rPr kumimoji="1" lang="ja-JP" altLang="en-US" sz="1300" dirty="0" smtClean="0">
                          <a:latin typeface="メイリオ" pitchFamily="50" charset="-128"/>
                          <a:ea typeface="メイリオ" pitchFamily="50" charset="-128"/>
                          <a:cs typeface="メイリオ" pitchFamily="50" charset="-128"/>
                        </a:rPr>
                        <a:t>例示</a:t>
                      </a:r>
                      <a:r>
                        <a:rPr kumimoji="1" lang="en-US" altLang="ja-JP" sz="1300" dirty="0" smtClean="0">
                          <a:latin typeface="メイリオ" pitchFamily="50" charset="-128"/>
                          <a:ea typeface="メイリオ" pitchFamily="50" charset="-128"/>
                          <a:cs typeface="メイリオ" pitchFamily="50" charset="-128"/>
                        </a:rPr>
                        <a:t>】</a:t>
                      </a:r>
                      <a:endParaRPr kumimoji="1" lang="ja-JP" altLang="en-US" sz="1300" dirty="0">
                        <a:latin typeface="メイリオ" pitchFamily="50" charset="-128"/>
                        <a:ea typeface="メイリオ" pitchFamily="50" charset="-128"/>
                        <a:cs typeface="メイリオ" pitchFamily="50" charset="-128"/>
                      </a:endParaRPr>
                    </a:p>
                  </a:txBody>
                  <a:tcPr>
                    <a:solidFill>
                      <a:srgbClr val="9933FF"/>
                    </a:solidFill>
                  </a:tcPr>
                </a:tc>
                <a:tc>
                  <a:txBody>
                    <a:bodyPr/>
                    <a:lstStyle/>
                    <a:p>
                      <a:pPr algn="ctr">
                        <a:lnSpc>
                          <a:spcPts val="400"/>
                        </a:lnSpc>
                      </a:pPr>
                      <a:endParaRPr kumimoji="1" lang="en-US" altLang="ja-JP" sz="1300" dirty="0" smtClean="0">
                        <a:latin typeface="メイリオ" pitchFamily="50" charset="-128"/>
                        <a:ea typeface="メイリオ" pitchFamily="50" charset="-128"/>
                        <a:cs typeface="メイリオ" pitchFamily="50" charset="-128"/>
                      </a:endParaRPr>
                    </a:p>
                    <a:p>
                      <a:pPr algn="l"/>
                      <a:r>
                        <a:rPr kumimoji="1" lang="ja-JP" altLang="en-US" sz="1300" dirty="0" smtClean="0">
                          <a:latin typeface="メイリオ" pitchFamily="50" charset="-128"/>
                          <a:ea typeface="メイリオ" pitchFamily="50" charset="-128"/>
                          <a:cs typeface="メイリオ" pitchFamily="50" charset="-128"/>
                        </a:rPr>
                        <a:t>                    地域の実情に応じ</a:t>
                      </a:r>
                      <a:endParaRPr kumimoji="1" lang="en-US" altLang="ja-JP" sz="1300" dirty="0" smtClean="0">
                        <a:latin typeface="メイリオ" pitchFamily="50" charset="-128"/>
                        <a:ea typeface="メイリオ" pitchFamily="50" charset="-128"/>
                        <a:cs typeface="メイリオ" pitchFamily="50" charset="-128"/>
                      </a:endParaRPr>
                    </a:p>
                    <a:p>
                      <a:pPr algn="l"/>
                      <a:r>
                        <a:rPr kumimoji="1" lang="en-US" altLang="ja-JP" sz="1300" baseline="0" dirty="0" smtClean="0">
                          <a:latin typeface="メイリオ" pitchFamily="50" charset="-128"/>
                          <a:ea typeface="メイリオ" pitchFamily="50" charset="-128"/>
                          <a:cs typeface="メイリオ" pitchFamily="50" charset="-128"/>
                        </a:rPr>
                        <a:t>                   </a:t>
                      </a:r>
                      <a:r>
                        <a:rPr kumimoji="1" lang="ja-JP" altLang="en-US" sz="1300" dirty="0" smtClean="0">
                          <a:latin typeface="メイリオ" pitchFamily="50" charset="-128"/>
                          <a:ea typeface="メイリオ" pitchFamily="50" charset="-128"/>
                          <a:cs typeface="メイリオ" pitchFamily="50" charset="-128"/>
                        </a:rPr>
                        <a:t>地方が実施する事業</a:t>
                      </a:r>
                      <a:r>
                        <a:rPr kumimoji="1" lang="en-US" altLang="ja-JP" sz="1300" dirty="0" smtClean="0">
                          <a:latin typeface="メイリオ" pitchFamily="50" charset="-128"/>
                          <a:ea typeface="メイリオ" pitchFamily="50" charset="-128"/>
                          <a:cs typeface="メイリオ" pitchFamily="50" charset="-128"/>
                        </a:rPr>
                        <a:t>【</a:t>
                      </a:r>
                      <a:r>
                        <a:rPr kumimoji="1" lang="ja-JP" altLang="en-US" sz="1300" dirty="0" smtClean="0">
                          <a:latin typeface="メイリオ" pitchFamily="50" charset="-128"/>
                          <a:ea typeface="メイリオ" pitchFamily="50" charset="-128"/>
                          <a:cs typeface="メイリオ" pitchFamily="50" charset="-128"/>
                        </a:rPr>
                        <a:t>例示</a:t>
                      </a:r>
                      <a:r>
                        <a:rPr kumimoji="1" lang="en-US" altLang="ja-JP" sz="1300" dirty="0" smtClean="0">
                          <a:latin typeface="メイリオ" pitchFamily="50" charset="-128"/>
                          <a:ea typeface="メイリオ" pitchFamily="50" charset="-128"/>
                          <a:cs typeface="メイリオ" pitchFamily="50" charset="-128"/>
                        </a:rPr>
                        <a:t>】</a:t>
                      </a:r>
                      <a:endParaRPr kumimoji="1" lang="ja-JP" altLang="en-US" sz="1300" dirty="0">
                        <a:latin typeface="メイリオ" pitchFamily="50" charset="-128"/>
                        <a:ea typeface="メイリオ" pitchFamily="50" charset="-128"/>
                        <a:cs typeface="メイリオ" pitchFamily="50" charset="-128"/>
                      </a:endParaRPr>
                    </a:p>
                  </a:txBody>
                  <a:tcPr>
                    <a:solidFill>
                      <a:srgbClr val="9933FF"/>
                    </a:solidFill>
                  </a:tcPr>
                </a:tc>
              </a:tr>
              <a:tr h="2082236">
                <a:tc>
                  <a:txBody>
                    <a:bodyPr/>
                    <a:lstStyle/>
                    <a:p>
                      <a:pPr algn="ctr"/>
                      <a:endParaRPr kumimoji="1" lang="en-US" altLang="ja-JP" sz="1200" b="1" dirty="0" smtClean="0">
                        <a:latin typeface="メイリオ" pitchFamily="50" charset="-128"/>
                        <a:ea typeface="メイリオ" pitchFamily="50" charset="-128"/>
                        <a:cs typeface="メイリオ" pitchFamily="50" charset="-128"/>
                      </a:endParaRPr>
                    </a:p>
                    <a:p>
                      <a:pPr algn="ctr"/>
                      <a:endParaRPr kumimoji="1" lang="en-US" altLang="ja-JP" sz="1200" b="1" dirty="0" smtClean="0">
                        <a:latin typeface="メイリオ" pitchFamily="50" charset="-128"/>
                        <a:ea typeface="メイリオ" pitchFamily="50" charset="-128"/>
                        <a:cs typeface="メイリオ" pitchFamily="50" charset="-128"/>
                      </a:endParaRPr>
                    </a:p>
                    <a:p>
                      <a:pPr algn="ctr"/>
                      <a:endParaRPr kumimoji="1" lang="en-US" altLang="ja-JP" sz="1200" b="1" dirty="0" smtClean="0">
                        <a:latin typeface="メイリオ" pitchFamily="50" charset="-128"/>
                        <a:ea typeface="メイリオ" pitchFamily="50" charset="-128"/>
                        <a:cs typeface="メイリオ" pitchFamily="50" charset="-128"/>
                      </a:endParaRPr>
                    </a:p>
                    <a:p>
                      <a:pPr algn="ctr"/>
                      <a:r>
                        <a:rPr kumimoji="1" lang="ja-JP" altLang="en-US" sz="1200" b="1" dirty="0" smtClean="0">
                          <a:latin typeface="メイリオ" pitchFamily="50" charset="-128"/>
                          <a:ea typeface="メイリオ" pitchFamily="50" charset="-128"/>
                          <a:cs typeface="メイリオ" pitchFamily="50" charset="-128"/>
                        </a:rPr>
                        <a:t>国の事業</a:t>
                      </a:r>
                      <a:endParaRPr kumimoji="1" lang="en-US" altLang="ja-JP" sz="1200" b="1" dirty="0" smtClean="0">
                        <a:latin typeface="メイリオ" pitchFamily="50" charset="-128"/>
                        <a:ea typeface="メイリオ" pitchFamily="50" charset="-128"/>
                        <a:cs typeface="メイリオ" pitchFamily="50" charset="-128"/>
                      </a:endParaRPr>
                    </a:p>
                    <a:p>
                      <a:pPr algn="ctr"/>
                      <a:r>
                        <a:rPr kumimoji="1" lang="ja-JP" altLang="en-US" sz="1200" b="1" dirty="0" smtClean="0">
                          <a:latin typeface="メイリオ" pitchFamily="50" charset="-128"/>
                          <a:ea typeface="メイリオ" pitchFamily="50" charset="-128"/>
                          <a:cs typeface="メイリオ" pitchFamily="50" charset="-128"/>
                        </a:rPr>
                        <a:t>・</a:t>
                      </a:r>
                      <a:endParaRPr kumimoji="1" lang="en-US" altLang="ja-JP" sz="1200" b="1" dirty="0" smtClean="0">
                        <a:latin typeface="メイリオ" pitchFamily="50" charset="-128"/>
                        <a:ea typeface="メイリオ" pitchFamily="50" charset="-128"/>
                        <a:cs typeface="メイリオ" pitchFamily="50" charset="-128"/>
                      </a:endParaRPr>
                    </a:p>
                    <a:p>
                      <a:pPr algn="ctr"/>
                      <a:r>
                        <a:rPr kumimoji="1" lang="ja-JP" altLang="en-US" sz="1200" b="1" dirty="0" smtClean="0">
                          <a:latin typeface="メイリオ" pitchFamily="50" charset="-128"/>
                          <a:ea typeface="メイリオ" pitchFamily="50" charset="-128"/>
                          <a:cs typeface="メイリオ" pitchFamily="50" charset="-128"/>
                        </a:rPr>
                        <a:t>補助事業</a:t>
                      </a:r>
                      <a:endParaRPr kumimoji="1" lang="en-US" altLang="ja-JP" sz="1200" b="1" dirty="0" smtClean="0">
                        <a:latin typeface="メイリオ" pitchFamily="50" charset="-128"/>
                        <a:ea typeface="メイリオ" pitchFamily="50" charset="-128"/>
                        <a:cs typeface="メイリオ" pitchFamily="50" charset="-128"/>
                      </a:endParaRPr>
                    </a:p>
                  </a:txBody>
                  <a:tcPr>
                    <a:solidFill>
                      <a:schemeClr val="accent3">
                        <a:lumMod val="20000"/>
                        <a:lumOff val="80000"/>
                      </a:schemeClr>
                    </a:solidFill>
                  </a:tcPr>
                </a:tc>
                <a:tc>
                  <a:txBody>
                    <a:bodyPr/>
                    <a:lstStyle/>
                    <a:p>
                      <a:pPr>
                        <a:lnSpc>
                          <a:spcPts val="300"/>
                        </a:lnSpc>
                      </a:pPr>
                      <a:endParaRPr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latin typeface="メイリオ" pitchFamily="50" charset="-128"/>
                          <a:ea typeface="メイリオ" pitchFamily="50" charset="-128"/>
                          <a:cs typeface="メイリオ" pitchFamily="50" charset="-128"/>
                        </a:rPr>
                        <a:t>　　　 ○若年者等の就職支援</a:t>
                      </a:r>
                      <a:endParaRPr kumimoji="1" lang="en-US" altLang="ja-JP" sz="1200" b="1" dirty="0" smtClean="0">
                        <a:latin typeface="メイリオ" pitchFamily="50" charset="-128"/>
                        <a:ea typeface="メイリオ" pitchFamily="50" charset="-128"/>
                        <a:cs typeface="メイリオ" pitchFamily="50" charset="-128"/>
                      </a:endParaRPr>
                    </a:p>
                    <a:p>
                      <a:r>
                        <a:rPr kumimoji="1" lang="ja-JP" altLang="en-US" sz="1200" b="1" dirty="0" smtClean="0">
                          <a:latin typeface="メイリオ" pitchFamily="50" charset="-128"/>
                          <a:ea typeface="メイリオ" pitchFamily="50" charset="-128"/>
                          <a:cs typeface="メイリオ" pitchFamily="50" charset="-128"/>
                        </a:rPr>
                        <a:t>　　　 ○非正規雇用労働者の雇用安定と処遇改善</a:t>
                      </a:r>
                      <a:endParaRPr kumimoji="1" lang="en-US" altLang="ja-JP" sz="1200" b="1" dirty="0" smtClean="0">
                        <a:latin typeface="メイリオ" pitchFamily="50" charset="-128"/>
                        <a:ea typeface="メイリオ" pitchFamily="50" charset="-128"/>
                        <a:cs typeface="メイリオ" pitchFamily="50" charset="-128"/>
                      </a:endParaRPr>
                    </a:p>
                    <a:p>
                      <a:r>
                        <a:rPr lang="ja-JP" altLang="en-US" sz="1200" b="1" dirty="0" smtClean="0">
                          <a:solidFill>
                            <a:schemeClr val="tx1"/>
                          </a:solidFill>
                          <a:latin typeface="メイリオ" pitchFamily="50" charset="-128"/>
                          <a:ea typeface="メイリオ" pitchFamily="50" charset="-128"/>
                          <a:cs typeface="メイリオ" pitchFamily="50" charset="-128"/>
                        </a:rPr>
                        <a:t>　　　 ○子育て世帯の経済的な負担の軽減</a:t>
                      </a:r>
                      <a:endParaRPr lang="en-US" altLang="ja-JP" sz="1200" b="1" dirty="0" smtClean="0">
                        <a:solidFill>
                          <a:schemeClr val="tx1"/>
                        </a:solidFill>
                        <a:latin typeface="メイリオ" pitchFamily="50" charset="-128"/>
                        <a:ea typeface="メイリオ" pitchFamily="50" charset="-128"/>
                        <a:cs typeface="メイリオ" pitchFamily="50" charset="-128"/>
                      </a:endParaRPr>
                    </a:p>
                    <a:p>
                      <a:r>
                        <a:rPr lang="ja-JP" altLang="en-US" sz="1100" dirty="0" smtClean="0">
                          <a:solidFill>
                            <a:schemeClr val="tx1"/>
                          </a:solidFill>
                          <a:latin typeface="メイリオ" pitchFamily="50" charset="-128"/>
                          <a:ea typeface="メイリオ" pitchFamily="50" charset="-128"/>
                          <a:cs typeface="メイリオ" pitchFamily="50" charset="-128"/>
                        </a:rPr>
                        <a:t>　　　　  </a:t>
                      </a:r>
                      <a:r>
                        <a:rPr lang="ja-JP" altLang="en-US" sz="1050" dirty="0" smtClean="0">
                          <a:solidFill>
                            <a:schemeClr val="tx1"/>
                          </a:solidFill>
                          <a:latin typeface="メイリオ" pitchFamily="50" charset="-128"/>
                          <a:ea typeface="メイリオ" pitchFamily="50" charset="-128"/>
                          <a:cs typeface="メイリオ" pitchFamily="50" charset="-128"/>
                        </a:rPr>
                        <a:t>・育児休業手当金</a:t>
                      </a:r>
                      <a:r>
                        <a:rPr lang="en-US" altLang="ja-JP" sz="1050" dirty="0" smtClean="0">
                          <a:solidFill>
                            <a:schemeClr val="tx1"/>
                          </a:solidFill>
                          <a:latin typeface="メイリオ" pitchFamily="50" charset="-128"/>
                          <a:ea typeface="メイリオ" pitchFamily="50" charset="-128"/>
                          <a:cs typeface="メイリオ" pitchFamily="50" charset="-128"/>
                        </a:rPr>
                        <a:t>､</a:t>
                      </a:r>
                      <a:r>
                        <a:rPr lang="ja-JP" altLang="en-US" sz="1050" dirty="0" smtClean="0">
                          <a:solidFill>
                            <a:schemeClr val="tx1"/>
                          </a:solidFill>
                          <a:latin typeface="メイリオ" pitchFamily="50" charset="-128"/>
                          <a:ea typeface="メイリオ" pitchFamily="50" charset="-128"/>
                          <a:cs typeface="メイリオ" pitchFamily="50" charset="-128"/>
                        </a:rPr>
                        <a:t>児童手当</a:t>
                      </a:r>
                      <a:r>
                        <a:rPr lang="en-US" altLang="ja-JP" sz="1050" dirty="0" smtClean="0">
                          <a:solidFill>
                            <a:schemeClr val="tx1"/>
                          </a:solidFill>
                          <a:latin typeface="メイリオ" pitchFamily="50" charset="-128"/>
                          <a:ea typeface="メイリオ" pitchFamily="50" charset="-128"/>
                          <a:cs typeface="メイリオ" pitchFamily="50" charset="-128"/>
                        </a:rPr>
                        <a:t>､</a:t>
                      </a:r>
                      <a:r>
                        <a:rPr lang="ja-JP" altLang="en-US" sz="1050" dirty="0" smtClean="0">
                          <a:solidFill>
                            <a:schemeClr val="tx1"/>
                          </a:solidFill>
                          <a:latin typeface="メイリオ" pitchFamily="50" charset="-128"/>
                          <a:ea typeface="メイリオ" pitchFamily="50" charset="-128"/>
                          <a:cs typeface="メイリオ" pitchFamily="50" charset="-128"/>
                        </a:rPr>
                        <a:t>多子世帯の保育料軽減</a:t>
                      </a:r>
                      <a:endParaRPr lang="en-US" altLang="ja-JP" sz="1050" dirty="0" smtClean="0">
                        <a:solidFill>
                          <a:schemeClr val="tx1"/>
                        </a:solidFill>
                        <a:latin typeface="メイリオ" pitchFamily="50" charset="-128"/>
                        <a:ea typeface="メイリオ" pitchFamily="50" charset="-128"/>
                        <a:cs typeface="メイリオ" pitchFamily="50" charset="-128"/>
                      </a:endParaRPr>
                    </a:p>
                    <a:p>
                      <a:r>
                        <a:rPr lang="ja-JP" altLang="en-US" sz="1200" b="1" dirty="0" smtClean="0">
                          <a:solidFill>
                            <a:schemeClr val="tx1"/>
                          </a:solidFill>
                          <a:latin typeface="メイリオ" pitchFamily="50" charset="-128"/>
                          <a:ea typeface="メイリオ" pitchFamily="50" charset="-128"/>
                          <a:cs typeface="メイリオ" pitchFamily="50" charset="-128"/>
                        </a:rPr>
                        <a:t>　　　 ○仕事と育児の両立支援</a:t>
                      </a:r>
                      <a:endParaRPr lang="en-US" altLang="ja-JP" sz="1200" b="1" dirty="0" smtClean="0">
                        <a:solidFill>
                          <a:schemeClr val="tx1"/>
                        </a:solidFill>
                        <a:latin typeface="メイリオ" pitchFamily="50" charset="-128"/>
                        <a:ea typeface="メイリオ" pitchFamily="50" charset="-128"/>
                        <a:cs typeface="メイリオ" pitchFamily="50" charset="-128"/>
                      </a:endParaRPr>
                    </a:p>
                    <a:p>
                      <a:r>
                        <a:rPr lang="ja-JP" altLang="en-US" sz="1200" dirty="0" smtClean="0">
                          <a:solidFill>
                            <a:schemeClr val="tx1"/>
                          </a:solidFill>
                          <a:latin typeface="メイリオ" pitchFamily="50" charset="-128"/>
                          <a:ea typeface="メイリオ" pitchFamily="50" charset="-128"/>
                          <a:cs typeface="メイリオ" pitchFamily="50" charset="-128"/>
                        </a:rPr>
                        <a:t>　　　 　</a:t>
                      </a:r>
                      <a:r>
                        <a:rPr lang="ja-JP" altLang="en-US" sz="1050" dirty="0" smtClean="0">
                          <a:solidFill>
                            <a:schemeClr val="tx1"/>
                          </a:solidFill>
                          <a:latin typeface="メイリオ" pitchFamily="50" charset="-128"/>
                          <a:ea typeface="メイリオ" pitchFamily="50" charset="-128"/>
                          <a:cs typeface="メイリオ" pitchFamily="50" charset="-128"/>
                        </a:rPr>
                        <a:t>・子育て支援企業の優遇措置</a:t>
                      </a:r>
                      <a:r>
                        <a:rPr lang="en-US" altLang="ja-JP" sz="1050" dirty="0" smtClean="0">
                          <a:solidFill>
                            <a:schemeClr val="tx1"/>
                          </a:solidFill>
                          <a:latin typeface="メイリオ" pitchFamily="50" charset="-128"/>
                          <a:ea typeface="メイリオ" pitchFamily="50" charset="-128"/>
                          <a:cs typeface="メイリオ" pitchFamily="50" charset="-128"/>
                        </a:rPr>
                        <a:t>､</a:t>
                      </a:r>
                      <a:r>
                        <a:rPr lang="ja-JP" altLang="en-US" sz="1050" dirty="0" smtClean="0">
                          <a:solidFill>
                            <a:schemeClr val="tx1"/>
                          </a:solidFill>
                          <a:latin typeface="メイリオ" pitchFamily="50" charset="-128"/>
                          <a:ea typeface="メイリオ" pitchFamily="50" charset="-128"/>
                          <a:cs typeface="メイリオ" pitchFamily="50" charset="-128"/>
                        </a:rPr>
                        <a:t>育児休業制度の充実、</a:t>
                      </a:r>
                      <a:endParaRPr lang="en-US" altLang="ja-JP" sz="1050" dirty="0" smtClean="0">
                        <a:solidFill>
                          <a:schemeClr val="tx1"/>
                        </a:solidFill>
                        <a:latin typeface="メイリオ" pitchFamily="50" charset="-128"/>
                        <a:ea typeface="メイリオ" pitchFamily="50" charset="-128"/>
                        <a:cs typeface="メイリオ" pitchFamily="50" charset="-128"/>
                      </a:endParaRPr>
                    </a:p>
                    <a:p>
                      <a:r>
                        <a:rPr lang="ja-JP" altLang="en-US" sz="1050" dirty="0" smtClean="0">
                          <a:solidFill>
                            <a:schemeClr val="tx1"/>
                          </a:solidFill>
                          <a:latin typeface="メイリオ" pitchFamily="50" charset="-128"/>
                          <a:ea typeface="メイリオ" pitchFamily="50" charset="-128"/>
                          <a:cs typeface="メイリオ" pitchFamily="50" charset="-128"/>
                        </a:rPr>
                        <a:t>　　　　 　  休業後の職場復帰の円滑化、長時間労働の縮減、</a:t>
                      </a:r>
                      <a:endParaRPr lang="en-US" altLang="ja-JP" sz="1050" dirty="0" smtClean="0">
                        <a:solidFill>
                          <a:schemeClr val="tx1"/>
                        </a:solidFill>
                        <a:latin typeface="メイリオ" pitchFamily="50" charset="-128"/>
                        <a:ea typeface="メイリオ" pitchFamily="50" charset="-128"/>
                        <a:cs typeface="メイリオ" pitchFamily="50" charset="-128"/>
                      </a:endParaRPr>
                    </a:p>
                    <a:p>
                      <a:r>
                        <a:rPr lang="ja-JP" altLang="en-US" sz="1050" dirty="0" smtClean="0">
                          <a:solidFill>
                            <a:schemeClr val="tx1"/>
                          </a:solidFill>
                          <a:latin typeface="メイリオ" pitchFamily="50" charset="-128"/>
                          <a:ea typeface="メイリオ" pitchFamily="50" charset="-128"/>
                          <a:cs typeface="メイリオ" pitchFamily="50" charset="-128"/>
                        </a:rPr>
                        <a:t>　　　　 　  短時間勤務の普及</a:t>
                      </a:r>
                      <a:r>
                        <a:rPr lang="en-US" altLang="ja-JP" sz="1050" dirty="0" smtClean="0">
                          <a:solidFill>
                            <a:schemeClr val="tx1"/>
                          </a:solidFill>
                          <a:latin typeface="メイリオ" pitchFamily="50" charset="-128"/>
                          <a:ea typeface="メイリオ" pitchFamily="50" charset="-128"/>
                          <a:cs typeface="メイリオ" pitchFamily="50" charset="-128"/>
                        </a:rPr>
                        <a:t>､</a:t>
                      </a:r>
                      <a:r>
                        <a:rPr lang="ja-JP" altLang="en-US" sz="1050" dirty="0" smtClean="0">
                          <a:solidFill>
                            <a:schemeClr val="tx1"/>
                          </a:solidFill>
                          <a:latin typeface="メイリオ" pitchFamily="50" charset="-128"/>
                          <a:ea typeface="メイリオ" pitchFamily="50" charset="-128"/>
                          <a:cs typeface="メイリオ" pitchFamily="50" charset="-128"/>
                        </a:rPr>
                        <a:t>均等処遇推進</a:t>
                      </a:r>
                      <a:r>
                        <a:rPr lang="en-US" altLang="ja-JP" sz="1050" dirty="0" smtClean="0">
                          <a:solidFill>
                            <a:schemeClr val="tx1"/>
                          </a:solidFill>
                          <a:latin typeface="メイリオ" pitchFamily="50" charset="-128"/>
                          <a:ea typeface="メイリオ" pitchFamily="50" charset="-128"/>
                          <a:cs typeface="メイリオ" pitchFamily="50" charset="-128"/>
                        </a:rPr>
                        <a:t>､</a:t>
                      </a:r>
                      <a:r>
                        <a:rPr lang="ja-JP" altLang="en-US" sz="1050" dirty="0" smtClean="0">
                          <a:solidFill>
                            <a:schemeClr val="tx1"/>
                          </a:solidFill>
                          <a:latin typeface="メイリオ" pitchFamily="50" charset="-128"/>
                          <a:ea typeface="メイリオ" pitchFamily="50" charset="-128"/>
                          <a:cs typeface="メイリオ" pitchFamily="50" charset="-128"/>
                        </a:rPr>
                        <a:t>再就職支援</a:t>
                      </a:r>
                      <a:r>
                        <a:rPr lang="ja-JP" altLang="en-US" sz="1050" baseline="0" dirty="0" smtClean="0">
                          <a:solidFill>
                            <a:schemeClr val="tx1"/>
                          </a:solidFill>
                          <a:latin typeface="メイリオ" pitchFamily="50" charset="-128"/>
                          <a:ea typeface="メイリオ" pitchFamily="50" charset="-128"/>
                          <a:cs typeface="メイリオ" pitchFamily="50" charset="-128"/>
                        </a:rPr>
                        <a:t> </a:t>
                      </a:r>
                      <a:r>
                        <a:rPr lang="ja-JP" altLang="en-US" sz="1050" dirty="0" smtClean="0">
                          <a:solidFill>
                            <a:schemeClr val="tx1"/>
                          </a:solidFill>
                          <a:latin typeface="メイリオ" pitchFamily="50" charset="-128"/>
                          <a:ea typeface="メイリオ" pitchFamily="50" charset="-128"/>
                          <a:cs typeface="メイリオ" pitchFamily="50" charset="-128"/>
                        </a:rPr>
                        <a:t>等</a:t>
                      </a:r>
                      <a:r>
                        <a:rPr lang="ja-JP" altLang="en-US" sz="1200" dirty="0" smtClean="0">
                          <a:solidFill>
                            <a:schemeClr val="tx1"/>
                          </a:solidFill>
                          <a:latin typeface="メイリオ" pitchFamily="50" charset="-128"/>
                          <a:ea typeface="メイリオ" pitchFamily="50" charset="-128"/>
                          <a:cs typeface="メイリオ" pitchFamily="50" charset="-128"/>
                        </a:rPr>
                        <a:t>　</a:t>
                      </a:r>
                      <a:endParaRPr lang="en-US" altLang="ja-JP" sz="1200" dirty="0" smtClean="0">
                        <a:solidFill>
                          <a:schemeClr val="tx1"/>
                        </a:solidFill>
                        <a:latin typeface="メイリオ" pitchFamily="50" charset="-128"/>
                        <a:ea typeface="メイリオ" pitchFamily="50" charset="-128"/>
                        <a:cs typeface="メイリオ" pitchFamily="50" charset="-128"/>
                      </a:endParaRPr>
                    </a:p>
                    <a:p>
                      <a:r>
                        <a:rPr lang="ja-JP" altLang="en-US" sz="1200" dirty="0" smtClean="0">
                          <a:solidFill>
                            <a:schemeClr val="tx1"/>
                          </a:solidFill>
                          <a:latin typeface="メイリオ" pitchFamily="50" charset="-128"/>
                          <a:ea typeface="メイリオ" pitchFamily="50" charset="-128"/>
                          <a:cs typeface="メイリオ" pitchFamily="50" charset="-128"/>
                        </a:rPr>
                        <a:t>　　　 </a:t>
                      </a:r>
                      <a:r>
                        <a:rPr lang="ja-JP" altLang="en-US" sz="1200" b="1" dirty="0" smtClean="0">
                          <a:solidFill>
                            <a:schemeClr val="tx1"/>
                          </a:solidFill>
                          <a:latin typeface="メイリオ" pitchFamily="50" charset="-128"/>
                          <a:ea typeface="メイリオ" pitchFamily="50" charset="-128"/>
                          <a:cs typeface="メイリオ" pitchFamily="50" charset="-128"/>
                        </a:rPr>
                        <a:t>○医師・助産師等の養成</a:t>
                      </a:r>
                      <a:endParaRPr lang="en-US" altLang="ja-JP" sz="1200" b="1" dirty="0" smtClean="0">
                        <a:solidFill>
                          <a:schemeClr val="tx1"/>
                        </a:solidFill>
                        <a:latin typeface="メイリオ" pitchFamily="50" charset="-128"/>
                        <a:ea typeface="メイリオ" pitchFamily="50" charset="-128"/>
                        <a:cs typeface="メイリオ" pitchFamily="50" charset="-128"/>
                      </a:endParaRPr>
                    </a:p>
                    <a:p>
                      <a:r>
                        <a:rPr lang="ja-JP" altLang="en-US" sz="1200" b="1" dirty="0" smtClean="0">
                          <a:solidFill>
                            <a:schemeClr val="tx1"/>
                          </a:solidFill>
                          <a:latin typeface="メイリオ" pitchFamily="50" charset="-128"/>
                          <a:ea typeface="メイリオ" pitchFamily="50" charset="-128"/>
                          <a:cs typeface="メイリオ" pitchFamily="50" charset="-128"/>
                        </a:rPr>
                        <a:t>　　　 ○出産一時金等の支給</a:t>
                      </a:r>
                      <a:endParaRPr lang="en-US" altLang="ja-JP" sz="1200" b="1" dirty="0" smtClean="0">
                        <a:solidFill>
                          <a:schemeClr val="tx1"/>
                        </a:solidFill>
                        <a:latin typeface="メイリオ" pitchFamily="50" charset="-128"/>
                        <a:ea typeface="メイリオ" pitchFamily="50" charset="-128"/>
                        <a:cs typeface="メイリオ" pitchFamily="50" charset="-128"/>
                      </a:endParaRPr>
                    </a:p>
                    <a:p>
                      <a:r>
                        <a:rPr lang="ja-JP" altLang="en-US" sz="1200" b="1" dirty="0" smtClean="0">
                          <a:solidFill>
                            <a:schemeClr val="tx1"/>
                          </a:solidFill>
                          <a:latin typeface="メイリオ" pitchFamily="50" charset="-128"/>
                          <a:ea typeface="メイリオ" pitchFamily="50" charset="-128"/>
                          <a:cs typeface="メイリオ" pitchFamily="50" charset="-128"/>
                        </a:rPr>
                        <a:t>　　　 ○不妊治療への支援の拡充</a:t>
                      </a:r>
                      <a:r>
                        <a:rPr kumimoji="1" lang="ja-JP" altLang="en-US" sz="1200" dirty="0" smtClean="0">
                          <a:solidFill>
                            <a:schemeClr val="tx1"/>
                          </a:solidFill>
                          <a:latin typeface="メイリオ" pitchFamily="50" charset="-128"/>
                          <a:ea typeface="メイリオ" pitchFamily="50" charset="-128"/>
                          <a:cs typeface="メイリオ" pitchFamily="50" charset="-128"/>
                        </a:rPr>
                        <a:t>　　　　　　　　　　　　　　　　</a:t>
                      </a:r>
                      <a:endParaRPr kumimoji="1" lang="ja-JP" altLang="en-US" sz="1200" dirty="0">
                        <a:latin typeface="メイリオ" pitchFamily="50" charset="-128"/>
                        <a:ea typeface="メイリオ" pitchFamily="50" charset="-128"/>
                        <a:cs typeface="メイリオ" pitchFamily="50" charset="-128"/>
                      </a:endParaRPr>
                    </a:p>
                  </a:txBody>
                  <a:tcPr>
                    <a:solidFill>
                      <a:schemeClr val="accent3">
                        <a:lumMod val="20000"/>
                        <a:lumOff val="80000"/>
                      </a:schemeClr>
                    </a:solidFill>
                  </a:tcPr>
                </a:tc>
                <a:tc>
                  <a:txBody>
                    <a:bodyPr/>
                    <a:lstStyle/>
                    <a:p>
                      <a:pPr>
                        <a:lnSpc>
                          <a:spcPts val="300"/>
                        </a:lnSpc>
                      </a:pPr>
                      <a:endParaRPr kumimoji="1" lang="en-US" altLang="ja-JP" sz="1200" b="0" dirty="0" smtClean="0">
                        <a:solidFill>
                          <a:schemeClr val="tx1"/>
                        </a:solidFill>
                        <a:latin typeface="メイリオ" pitchFamily="50" charset="-128"/>
                        <a:ea typeface="メイリオ" pitchFamily="50" charset="-128"/>
                        <a:cs typeface="メイリオ" pitchFamily="50" charset="-128"/>
                      </a:endParaRPr>
                    </a:p>
                    <a:p>
                      <a:pPr>
                        <a:lnSpc>
                          <a:spcPts val="300"/>
                        </a:lnSpc>
                      </a:pPr>
                      <a:endParaRPr kumimoji="1" lang="en-US" altLang="ja-JP" sz="1200" b="0" dirty="0" smtClean="0">
                        <a:solidFill>
                          <a:schemeClr val="tx1"/>
                        </a:solidFill>
                        <a:latin typeface="メイリオ" pitchFamily="50" charset="-128"/>
                        <a:ea typeface="メイリオ" pitchFamily="50" charset="-128"/>
                        <a:cs typeface="メイリオ" pitchFamily="50" charset="-128"/>
                      </a:endParaRPr>
                    </a:p>
                    <a:p>
                      <a:r>
                        <a:rPr lang="ja-JP" altLang="en-US" sz="1200" b="1" dirty="0" smtClean="0">
                          <a:solidFill>
                            <a:schemeClr val="tx1"/>
                          </a:solidFill>
                          <a:latin typeface="メイリオ" pitchFamily="50" charset="-128"/>
                          <a:ea typeface="メイリオ" pitchFamily="50" charset="-128"/>
                          <a:cs typeface="メイリオ" pitchFamily="50" charset="-128"/>
                        </a:rPr>
                        <a:t>　　 </a:t>
                      </a:r>
                      <a:r>
                        <a:rPr lang="ja-JP" altLang="en-US" sz="1200" b="1" baseline="0" dirty="0" smtClean="0">
                          <a:solidFill>
                            <a:schemeClr val="tx1"/>
                          </a:solidFill>
                          <a:latin typeface="メイリオ" pitchFamily="50" charset="-128"/>
                          <a:ea typeface="メイリオ" pitchFamily="50" charset="-128"/>
                          <a:cs typeface="メイリオ" pitchFamily="50" charset="-128"/>
                        </a:rPr>
                        <a:t>  </a:t>
                      </a:r>
                      <a:r>
                        <a:rPr kumimoji="1" lang="ja-JP" altLang="en-US" sz="1200" b="1" dirty="0" smtClean="0">
                          <a:solidFill>
                            <a:schemeClr val="tx1"/>
                          </a:solidFill>
                          <a:latin typeface="メイリオ" pitchFamily="50" charset="-128"/>
                          <a:ea typeface="メイリオ" pitchFamily="50" charset="-128"/>
                          <a:cs typeface="メイリオ" pitchFamily="50" charset="-128"/>
                        </a:rPr>
                        <a:t> ○子ども･子育て支援新制度の円滑な施行</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○待機児童解消加速化プランの推進</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050" b="0" dirty="0" smtClean="0">
                          <a:solidFill>
                            <a:schemeClr val="tx1"/>
                          </a:solidFill>
                          <a:latin typeface="メイリオ" pitchFamily="50" charset="-128"/>
                          <a:ea typeface="メイリオ" pitchFamily="50" charset="-128"/>
                          <a:cs typeface="メイリオ" pitchFamily="50" charset="-128"/>
                        </a:rPr>
                        <a:t>　　　 　  ・保育の量的確保、教育・保育の質的改善</a:t>
                      </a:r>
                      <a:endParaRPr kumimoji="1" lang="en-US" altLang="ja-JP" sz="1050" b="0" dirty="0" smtClean="0">
                        <a:solidFill>
                          <a:schemeClr val="tx1"/>
                        </a:solidFill>
                        <a:latin typeface="メイリオ" pitchFamily="50" charset="-128"/>
                        <a:ea typeface="メイリオ" pitchFamily="50" charset="-128"/>
                        <a:cs typeface="メイリオ" pitchFamily="50" charset="-128"/>
                      </a:endParaRPr>
                    </a:p>
                    <a:p>
                      <a:r>
                        <a:rPr kumimoji="1" lang="ja-JP" altLang="en-US" sz="1050" b="0" dirty="0" smtClean="0">
                          <a:solidFill>
                            <a:schemeClr val="tx1"/>
                          </a:solidFill>
                          <a:latin typeface="メイリオ" pitchFamily="50" charset="-128"/>
                          <a:ea typeface="メイリオ" pitchFamily="50" charset="-128"/>
                          <a:cs typeface="メイリオ" pitchFamily="50" charset="-128"/>
                        </a:rPr>
                        <a:t>　　　　   ・小規模・家庭的保育、延長保育、病児病後児保育、</a:t>
                      </a:r>
                      <a:endParaRPr kumimoji="1" lang="en-US" altLang="ja-JP" sz="1050" b="0" dirty="0" smtClean="0">
                        <a:solidFill>
                          <a:schemeClr val="tx1"/>
                        </a:solidFill>
                        <a:latin typeface="メイリオ" pitchFamily="50" charset="-128"/>
                        <a:ea typeface="メイリオ" pitchFamily="50" charset="-128"/>
                        <a:cs typeface="メイリオ" pitchFamily="50" charset="-128"/>
                      </a:endParaRPr>
                    </a:p>
                    <a:p>
                      <a:r>
                        <a:rPr kumimoji="1" lang="ja-JP" altLang="en-US" sz="1050" b="0" dirty="0" smtClean="0">
                          <a:solidFill>
                            <a:schemeClr val="tx1"/>
                          </a:solidFill>
                          <a:latin typeface="メイリオ" pitchFamily="50" charset="-128"/>
                          <a:ea typeface="メイリオ" pitchFamily="50" charset="-128"/>
                          <a:cs typeface="メイリオ" pitchFamily="50" charset="-128"/>
                        </a:rPr>
                        <a:t>　　　　   　事業所内保育、地域子育て支援拠点などの充実</a:t>
                      </a:r>
                      <a:endParaRPr kumimoji="1" lang="en-US" altLang="ja-JP" sz="1050" b="0" dirty="0" smtClean="0">
                        <a:solidFill>
                          <a:schemeClr val="tx1"/>
                        </a:solidFill>
                        <a:latin typeface="メイリオ" pitchFamily="50" charset="-128"/>
                        <a:ea typeface="メイリオ" pitchFamily="50" charset="-128"/>
                        <a:cs typeface="メイリオ" pitchFamily="50" charset="-128"/>
                      </a:endParaRPr>
                    </a:p>
                    <a:p>
                      <a:r>
                        <a:rPr kumimoji="1" lang="ja-JP" altLang="en-US" sz="1050" b="0" dirty="0" smtClean="0">
                          <a:solidFill>
                            <a:schemeClr val="tx1"/>
                          </a:solidFill>
                          <a:latin typeface="メイリオ" pitchFamily="50" charset="-128"/>
                          <a:ea typeface="メイリオ" pitchFamily="50" charset="-128"/>
                          <a:cs typeface="メイリオ" pitchFamily="50" charset="-128"/>
                        </a:rPr>
                        <a:t>　　　　   ・放課後児童クラブなどの充実</a:t>
                      </a:r>
                      <a:endParaRPr kumimoji="1" lang="en-US" altLang="ja-JP" sz="1050" b="0" dirty="0" smtClean="0">
                        <a:solidFill>
                          <a:schemeClr val="tx1"/>
                        </a:solidFill>
                        <a:latin typeface="メイリオ" pitchFamily="50" charset="-128"/>
                        <a:ea typeface="メイリオ" pitchFamily="50" charset="-128"/>
                        <a:cs typeface="メイリオ" pitchFamily="50" charset="-128"/>
                      </a:endParaRPr>
                    </a:p>
                    <a:p>
                      <a:r>
                        <a:rPr kumimoji="1" lang="ja-JP" altLang="en-US" sz="1050" b="0" dirty="0" smtClean="0">
                          <a:solidFill>
                            <a:schemeClr val="tx1"/>
                          </a:solidFill>
                          <a:latin typeface="メイリオ" pitchFamily="50" charset="-128"/>
                          <a:ea typeface="メイリオ" pitchFamily="50" charset="-128"/>
                          <a:cs typeface="メイリオ" pitchFamily="50" charset="-128"/>
                        </a:rPr>
                        <a:t>　　　　   ・要保護児童の支援、乳児家庭全戸訪問　　　　等</a:t>
                      </a:r>
                      <a:endParaRPr kumimoji="1" lang="en-US" altLang="ja-JP" sz="1050" b="0"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○保育士の人材確保と処遇改善</a:t>
                      </a:r>
                      <a:endParaRPr kumimoji="1" lang="en-US" altLang="ja-JP" sz="1200" b="0"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○社会的養護が必要な子どもの支援体制の強化</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200" b="0" dirty="0" smtClean="0">
                          <a:solidFill>
                            <a:schemeClr val="tx1"/>
                          </a:solidFill>
                          <a:latin typeface="メイリオ" pitchFamily="50" charset="-128"/>
                          <a:ea typeface="メイリオ" pitchFamily="50" charset="-128"/>
                          <a:cs typeface="メイリオ" pitchFamily="50" charset="-128"/>
                        </a:rPr>
                        <a:t>　　　</a:t>
                      </a:r>
                      <a:r>
                        <a:rPr lang="ja-JP" altLang="en-US" sz="1200" b="1" dirty="0" smtClean="0">
                          <a:solidFill>
                            <a:schemeClr val="tx1"/>
                          </a:solidFill>
                          <a:latin typeface="メイリオ" pitchFamily="50" charset="-128"/>
                          <a:ea typeface="メイリオ" pitchFamily="50" charset="-128"/>
                          <a:cs typeface="メイリオ" pitchFamily="50" charset="-128"/>
                        </a:rPr>
                        <a:t> ○産後ケア体制の強化</a:t>
                      </a:r>
                      <a:r>
                        <a:rPr kumimoji="1" lang="ja-JP" altLang="en-US" sz="1200" b="0" dirty="0" smtClean="0">
                          <a:solidFill>
                            <a:schemeClr val="tx1"/>
                          </a:solidFill>
                          <a:latin typeface="メイリオ" pitchFamily="50" charset="-128"/>
                          <a:ea typeface="メイリオ" pitchFamily="50" charset="-128"/>
                          <a:cs typeface="メイリオ" pitchFamily="50" charset="-128"/>
                        </a:rPr>
                        <a:t>　　　　　　　　　</a:t>
                      </a:r>
                      <a:endParaRPr kumimoji="1" lang="en-US" altLang="ja-JP" sz="1200" b="0" dirty="0" smtClean="0">
                        <a:solidFill>
                          <a:schemeClr val="tx1"/>
                        </a:solidFill>
                        <a:latin typeface="メイリオ" pitchFamily="50" charset="-128"/>
                        <a:ea typeface="メイリオ" pitchFamily="50" charset="-128"/>
                        <a:cs typeface="メイリオ" pitchFamily="50" charset="-128"/>
                      </a:endParaRPr>
                    </a:p>
                  </a:txBody>
                  <a:tcPr>
                    <a:solidFill>
                      <a:srgbClr val="CCFF33"/>
                    </a:solidFill>
                  </a:tcPr>
                </a:tc>
              </a:tr>
              <a:tr h="3623095">
                <a:tc>
                  <a:txBody>
                    <a:bodyPr/>
                    <a:lstStyle/>
                    <a:p>
                      <a:pPr algn="ctr"/>
                      <a:endParaRPr kumimoji="1" lang="en-US" altLang="ja-JP" sz="1200" b="1" dirty="0" smtClean="0">
                        <a:latin typeface="メイリオ" pitchFamily="50" charset="-128"/>
                        <a:ea typeface="メイリオ" pitchFamily="50" charset="-128"/>
                        <a:cs typeface="メイリオ" pitchFamily="50" charset="-128"/>
                      </a:endParaRPr>
                    </a:p>
                    <a:p>
                      <a:pPr algn="ctr"/>
                      <a:endParaRPr kumimoji="1" lang="en-US" altLang="ja-JP" sz="1200" b="1" dirty="0" smtClean="0">
                        <a:latin typeface="メイリオ" pitchFamily="50" charset="-128"/>
                        <a:ea typeface="メイリオ" pitchFamily="50" charset="-128"/>
                        <a:cs typeface="メイリオ" pitchFamily="50" charset="-128"/>
                      </a:endParaRPr>
                    </a:p>
                    <a:p>
                      <a:pPr algn="ctr"/>
                      <a:endParaRPr kumimoji="1" lang="en-US" altLang="ja-JP" sz="1200" b="1" dirty="0" smtClean="0">
                        <a:latin typeface="メイリオ" pitchFamily="50" charset="-128"/>
                        <a:ea typeface="メイリオ" pitchFamily="50" charset="-128"/>
                        <a:cs typeface="メイリオ" pitchFamily="50" charset="-128"/>
                      </a:endParaRPr>
                    </a:p>
                    <a:p>
                      <a:pPr algn="ctr"/>
                      <a:endParaRPr kumimoji="1" lang="en-US" altLang="ja-JP" sz="1200" b="1" dirty="0" smtClean="0">
                        <a:latin typeface="メイリオ" pitchFamily="50" charset="-128"/>
                        <a:ea typeface="メイリオ" pitchFamily="50" charset="-128"/>
                        <a:cs typeface="メイリオ" pitchFamily="50" charset="-128"/>
                      </a:endParaRPr>
                    </a:p>
                    <a:p>
                      <a:pPr algn="ctr"/>
                      <a:r>
                        <a:rPr kumimoji="1" lang="ja-JP" altLang="en-US" sz="1200" b="1" dirty="0" smtClean="0">
                          <a:latin typeface="メイリオ" pitchFamily="50" charset="-128"/>
                          <a:ea typeface="メイリオ" pitchFamily="50" charset="-128"/>
                          <a:cs typeface="メイリオ" pitchFamily="50" charset="-128"/>
                        </a:rPr>
                        <a:t>地方単独</a:t>
                      </a:r>
                      <a:endParaRPr kumimoji="1" lang="en-US" altLang="ja-JP" sz="1200" b="1" dirty="0" smtClean="0">
                        <a:latin typeface="メイリオ" pitchFamily="50" charset="-128"/>
                        <a:ea typeface="メイリオ" pitchFamily="50" charset="-128"/>
                        <a:cs typeface="メイリオ" pitchFamily="50" charset="-128"/>
                      </a:endParaRPr>
                    </a:p>
                    <a:p>
                      <a:pPr algn="ctr"/>
                      <a:r>
                        <a:rPr kumimoji="1" lang="ja-JP" altLang="en-US" sz="1200" b="1" dirty="0" smtClean="0">
                          <a:latin typeface="メイリオ" pitchFamily="50" charset="-128"/>
                          <a:ea typeface="メイリオ" pitchFamily="50" charset="-128"/>
                          <a:cs typeface="メイリオ" pitchFamily="50" charset="-128"/>
                        </a:rPr>
                        <a:t>事　業</a:t>
                      </a:r>
                      <a:endParaRPr kumimoji="1" lang="ja-JP" altLang="en-US" sz="1200" b="1" dirty="0">
                        <a:latin typeface="メイリオ" pitchFamily="50" charset="-128"/>
                        <a:ea typeface="メイリオ" pitchFamily="50" charset="-128"/>
                        <a:cs typeface="メイリオ" pitchFamily="50" charset="-128"/>
                      </a:endParaRPr>
                    </a:p>
                  </a:txBody>
                  <a:tcPr>
                    <a:solidFill>
                      <a:schemeClr val="accent1">
                        <a:lumMod val="40000"/>
                        <a:lumOff val="60000"/>
                      </a:schemeClr>
                    </a:solidFill>
                  </a:tcPr>
                </a:tc>
                <a:tc>
                  <a:txBody>
                    <a:bodyPr/>
                    <a:lstStyle/>
                    <a:p>
                      <a:pPr>
                        <a:lnSpc>
                          <a:spcPts val="300"/>
                        </a:lnSpc>
                      </a:pPr>
                      <a:endParaRPr kumimoji="1" lang="en-US" altLang="ja-JP" sz="1200" dirty="0" smtClean="0">
                        <a:solidFill>
                          <a:schemeClr val="tx1"/>
                        </a:solidFill>
                        <a:latin typeface="メイリオ" pitchFamily="50" charset="-128"/>
                        <a:ea typeface="メイリオ" pitchFamily="50" charset="-128"/>
                        <a:cs typeface="メイリオ" pitchFamily="50" charset="-128"/>
                      </a:endParaRPr>
                    </a:p>
                    <a:p>
                      <a:pPr>
                        <a:lnSpc>
                          <a:spcPts val="300"/>
                        </a:lnSpc>
                      </a:pP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a:t>
                      </a:r>
                      <a:r>
                        <a:rPr kumimoji="1" lang="ja-JP" altLang="en-US" sz="1200" b="1" baseline="0" dirty="0" smtClean="0">
                          <a:solidFill>
                            <a:schemeClr val="tx1"/>
                          </a:solidFill>
                          <a:latin typeface="メイリオ" pitchFamily="50" charset="-128"/>
                          <a:ea typeface="メイリオ" pitchFamily="50" charset="-128"/>
                          <a:cs typeface="メイリオ" pitchFamily="50" charset="-128"/>
                        </a:rPr>
                        <a:t> </a:t>
                      </a:r>
                      <a:r>
                        <a:rPr kumimoji="1" lang="ja-JP" altLang="en-US" sz="1200" b="1" dirty="0" smtClean="0">
                          <a:solidFill>
                            <a:schemeClr val="tx1"/>
                          </a:solidFill>
                          <a:latin typeface="メイリオ" pitchFamily="50" charset="-128"/>
                          <a:ea typeface="メイリオ" pitchFamily="50" charset="-128"/>
                          <a:cs typeface="メイリオ" pitchFamily="50" charset="-128"/>
                        </a:rPr>
                        <a:t>○認可外保育施設への助成</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メイリオ" pitchFamily="50" charset="-128"/>
                          <a:ea typeface="メイリオ" pitchFamily="50" charset="-128"/>
                          <a:cs typeface="メイリオ" pitchFamily="50" charset="-128"/>
                        </a:rPr>
                        <a:t>　　　  　</a:t>
                      </a:r>
                      <a:r>
                        <a:rPr kumimoji="1" lang="ja-JP" altLang="en-US" sz="1050" dirty="0" smtClean="0">
                          <a:solidFill>
                            <a:schemeClr val="tx1"/>
                          </a:solidFill>
                          <a:latin typeface="メイリオ" pitchFamily="50" charset="-128"/>
                          <a:ea typeface="メイリオ" pitchFamily="50" charset="-128"/>
                          <a:cs typeface="メイリオ" pitchFamily="50" charset="-128"/>
                        </a:rPr>
                        <a:t>・低年齢児保育、延長保育等</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○仕事と育児の両立支援</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　　　 　</a:t>
                      </a:r>
                      <a:r>
                        <a:rPr kumimoji="1" lang="ja-JP" altLang="en-US" sz="1050" dirty="0" smtClean="0">
                          <a:solidFill>
                            <a:schemeClr val="tx1"/>
                          </a:solidFill>
                          <a:latin typeface="メイリオ" pitchFamily="50" charset="-128"/>
                          <a:ea typeface="メイリオ" pitchFamily="50" charset="-128"/>
                          <a:cs typeface="メイリオ" pitchFamily="50" charset="-128"/>
                        </a:rPr>
                        <a:t>・ワークライフバランスの周知啓発、男性の育児</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en-US" altLang="ja-JP" sz="1050" dirty="0" smtClean="0">
                          <a:solidFill>
                            <a:schemeClr val="tx1"/>
                          </a:solidFill>
                          <a:latin typeface="メイリオ" pitchFamily="50" charset="-128"/>
                          <a:ea typeface="メイリオ" pitchFamily="50" charset="-128"/>
                          <a:cs typeface="メイリオ" pitchFamily="50" charset="-128"/>
                        </a:rPr>
                        <a:t>                 </a:t>
                      </a:r>
                      <a:r>
                        <a:rPr kumimoji="1" lang="ja-JP" altLang="en-US" sz="1050" dirty="0" smtClean="0">
                          <a:solidFill>
                            <a:schemeClr val="tx1"/>
                          </a:solidFill>
                          <a:latin typeface="メイリオ" pitchFamily="50" charset="-128"/>
                          <a:ea typeface="メイリオ" pitchFamily="50" charset="-128"/>
                          <a:cs typeface="メイリオ" pitchFamily="50" charset="-128"/>
                        </a:rPr>
                        <a:t>参加の普及啓発等</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○周産期医療体制の整備</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100" dirty="0" smtClean="0">
                          <a:solidFill>
                            <a:schemeClr val="tx1"/>
                          </a:solidFill>
                          <a:latin typeface="メイリオ" pitchFamily="50" charset="-128"/>
                          <a:ea typeface="メイリオ" pitchFamily="50" charset="-128"/>
                          <a:cs typeface="メイリオ" pitchFamily="50" charset="-128"/>
                        </a:rPr>
                        <a:t>　　　　  </a:t>
                      </a:r>
                      <a:r>
                        <a:rPr kumimoji="1" lang="ja-JP" altLang="en-US" sz="1050" dirty="0" smtClean="0">
                          <a:solidFill>
                            <a:schemeClr val="tx1"/>
                          </a:solidFill>
                          <a:latin typeface="メイリオ" pitchFamily="50" charset="-128"/>
                          <a:ea typeface="メイリオ" pitchFamily="50" charset="-128"/>
                          <a:cs typeface="メイリオ" pitchFamily="50" charset="-128"/>
                        </a:rPr>
                        <a:t>・産科小児科医師、助産師養成の修学資金貸付</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050" dirty="0" smtClean="0">
                          <a:solidFill>
                            <a:schemeClr val="tx1"/>
                          </a:solidFill>
                          <a:latin typeface="メイリオ" pitchFamily="50" charset="-128"/>
                          <a:ea typeface="メイリオ" pitchFamily="50" charset="-128"/>
                          <a:cs typeface="メイリオ" pitchFamily="50" charset="-128"/>
                        </a:rPr>
                        <a:t>　　　　   ・女性医師、看護師の復職支援相談・研修</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050" dirty="0" smtClean="0">
                          <a:solidFill>
                            <a:schemeClr val="tx1"/>
                          </a:solidFill>
                          <a:latin typeface="メイリオ" pitchFamily="50" charset="-128"/>
                          <a:ea typeface="メイリオ" pitchFamily="50" charset="-128"/>
                          <a:cs typeface="メイリオ" pitchFamily="50" charset="-128"/>
                        </a:rPr>
                        <a:t>　　　　　・ＮＩＣＵ等の整備</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lang="ja-JP" altLang="en-US" sz="1200" b="1" dirty="0" smtClean="0">
                          <a:solidFill>
                            <a:schemeClr val="tx1"/>
                          </a:solidFill>
                          <a:latin typeface="メイリオ" pitchFamily="50" charset="-128"/>
                          <a:ea typeface="メイリオ" pitchFamily="50" charset="-128"/>
                          <a:cs typeface="メイリオ" pitchFamily="50" charset="-128"/>
                        </a:rPr>
                        <a:t>　　　</a:t>
                      </a:r>
                      <a:r>
                        <a:rPr lang="ja-JP" altLang="en-US" sz="1200" b="1" baseline="0" dirty="0" smtClean="0">
                          <a:solidFill>
                            <a:schemeClr val="tx1"/>
                          </a:solidFill>
                          <a:latin typeface="メイリオ" pitchFamily="50" charset="-128"/>
                          <a:ea typeface="メイリオ" pitchFamily="50" charset="-128"/>
                          <a:cs typeface="メイリオ" pitchFamily="50" charset="-128"/>
                        </a:rPr>
                        <a:t> </a:t>
                      </a:r>
                      <a:r>
                        <a:rPr lang="ja-JP" altLang="en-US" sz="1200" b="1" dirty="0" smtClean="0">
                          <a:solidFill>
                            <a:schemeClr val="tx1"/>
                          </a:solidFill>
                          <a:latin typeface="メイリオ" pitchFamily="50" charset="-128"/>
                          <a:ea typeface="メイリオ" pitchFamily="50" charset="-128"/>
                          <a:cs typeface="メイリオ" pitchFamily="50" charset="-128"/>
                        </a:rPr>
                        <a:t>○妊婦健診の適正受診指導・助成</a:t>
                      </a:r>
                      <a:endParaRPr lang="en-US" altLang="ja-JP" sz="1200" b="1" dirty="0" smtClean="0">
                        <a:solidFill>
                          <a:schemeClr val="tx1"/>
                        </a:solidFill>
                        <a:latin typeface="メイリオ" pitchFamily="50" charset="-128"/>
                        <a:ea typeface="メイリオ" pitchFamily="50" charset="-128"/>
                        <a:cs typeface="メイリオ" pitchFamily="50" charset="-128"/>
                      </a:endParaRPr>
                    </a:p>
                    <a:p>
                      <a:r>
                        <a:rPr lang="ja-JP" altLang="en-US" sz="1100" b="0" dirty="0" smtClean="0">
                          <a:solidFill>
                            <a:schemeClr val="tx1"/>
                          </a:solidFill>
                          <a:latin typeface="メイリオ" pitchFamily="50" charset="-128"/>
                          <a:ea typeface="メイリオ" pitchFamily="50" charset="-128"/>
                          <a:cs typeface="メイリオ" pitchFamily="50" charset="-128"/>
                        </a:rPr>
                        <a:t>　　　 　</a:t>
                      </a:r>
                      <a:r>
                        <a:rPr lang="ja-JP" altLang="en-US" sz="1050" b="0" dirty="0" smtClean="0">
                          <a:solidFill>
                            <a:schemeClr val="tx1"/>
                          </a:solidFill>
                          <a:latin typeface="メイリオ" pitchFamily="50" charset="-128"/>
                          <a:ea typeface="メイリオ" pitchFamily="50" charset="-128"/>
                          <a:cs typeface="メイリオ" pitchFamily="50" charset="-128"/>
                        </a:rPr>
                        <a:t>  ・必要回数の受診促進に向けた取り組み強化</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○乳幼児（心身障害児含む）医療費の助成</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a:t>
                      </a:r>
                      <a:endParaRPr kumimoji="1" lang="en-US" altLang="ja-JP" sz="1100" b="1" dirty="0" smtClean="0">
                        <a:solidFill>
                          <a:schemeClr val="tx1"/>
                        </a:solidFill>
                        <a:latin typeface="メイリオ" pitchFamily="50" charset="-128"/>
                        <a:ea typeface="メイリオ" pitchFamily="50" charset="-128"/>
                        <a:cs typeface="メイリオ" pitchFamily="50" charset="-128"/>
                      </a:endParaRPr>
                    </a:p>
                  </a:txBody>
                  <a:tcPr>
                    <a:solidFill>
                      <a:schemeClr val="accent1">
                        <a:lumMod val="40000"/>
                        <a:lumOff val="60000"/>
                      </a:schemeClr>
                    </a:solidFill>
                  </a:tcPr>
                </a:tc>
                <a:tc>
                  <a:txBody>
                    <a:bodyPr/>
                    <a:lstStyle/>
                    <a:p>
                      <a:pPr algn="l">
                        <a:lnSpc>
                          <a:spcPts val="300"/>
                        </a:lnSpc>
                        <a:defRPr/>
                      </a:pPr>
                      <a:endParaRPr lang="en-US" altLang="ja-JP" sz="1200" dirty="0" smtClean="0">
                        <a:solidFill>
                          <a:srgbClr val="6600FF"/>
                        </a:solidFill>
                        <a:latin typeface="メイリオ" pitchFamily="50" charset="-128"/>
                        <a:ea typeface="メイリオ" pitchFamily="50" charset="-128"/>
                      </a:endParaRPr>
                    </a:p>
                    <a:p>
                      <a:pPr>
                        <a:lnSpc>
                          <a:spcPts val="300"/>
                        </a:lnSpc>
                      </a:pPr>
                      <a:endParaRPr kumimoji="1" lang="en-US" altLang="ja-JP" sz="1200"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200" b="1" dirty="0" smtClean="0">
                          <a:solidFill>
                            <a:schemeClr val="tx1"/>
                          </a:solidFill>
                          <a:latin typeface="メイリオ" pitchFamily="50" charset="-128"/>
                          <a:ea typeface="メイリオ" pitchFamily="50" charset="-128"/>
                        </a:rPr>
                        <a:t>　　　 ○結婚相談・支援体制の整備</a:t>
                      </a:r>
                    </a:p>
                    <a:p>
                      <a:pPr algn="l">
                        <a:defRPr/>
                      </a:pPr>
                      <a:r>
                        <a:rPr lang="ja-JP" altLang="en-US" sz="1050" dirty="0" smtClean="0">
                          <a:solidFill>
                            <a:schemeClr val="tx1"/>
                          </a:solidFill>
                          <a:latin typeface="メイリオ" pitchFamily="50" charset="-128"/>
                          <a:ea typeface="メイリオ" pitchFamily="50" charset="-128"/>
                        </a:rPr>
                        <a:t>　　　　   ・アドバイザーやサポーターの設置・相談</a:t>
                      </a:r>
                      <a:endParaRPr lang="en-US" altLang="ja-JP" sz="1050" dirty="0" smtClean="0">
                        <a:solidFill>
                          <a:schemeClr val="tx1"/>
                        </a:solidFill>
                        <a:latin typeface="メイリオ" pitchFamily="50" charset="-128"/>
                        <a:ea typeface="メイリオ" pitchFamily="50" charset="-128"/>
                      </a:endParaRPr>
                    </a:p>
                    <a:p>
                      <a:pPr algn="l">
                        <a:defRPr/>
                      </a:pPr>
                      <a:r>
                        <a:rPr lang="ja-JP" altLang="en-US" sz="1050" dirty="0" smtClean="0">
                          <a:solidFill>
                            <a:schemeClr val="tx1"/>
                          </a:solidFill>
                          <a:latin typeface="メイリオ" pitchFamily="50" charset="-128"/>
                          <a:ea typeface="メイリオ" pitchFamily="50" charset="-128"/>
                        </a:rPr>
                        <a:t>　　　　　・結婚サポートセンターの設置　</a:t>
                      </a:r>
                      <a:endParaRPr lang="en-US" altLang="ja-JP" sz="1050" dirty="0" smtClean="0">
                        <a:solidFill>
                          <a:schemeClr val="tx1"/>
                        </a:solidFill>
                        <a:latin typeface="メイリオ" pitchFamily="50" charset="-128"/>
                        <a:ea typeface="メイリオ" pitchFamily="50" charset="-128"/>
                      </a:endParaRPr>
                    </a:p>
                    <a:p>
                      <a:pPr algn="l">
                        <a:defRPr/>
                      </a:pPr>
                      <a:r>
                        <a:rPr lang="ja-JP" altLang="en-US" sz="1200" b="1" dirty="0" smtClean="0">
                          <a:solidFill>
                            <a:schemeClr val="tx1"/>
                          </a:solidFill>
                          <a:latin typeface="メイリオ" pitchFamily="50" charset="-128"/>
                          <a:ea typeface="メイリオ" pitchFamily="50" charset="-128"/>
                        </a:rPr>
                        <a:t>　　　 ○未婚者の交流の機会を応援・提供する事業</a:t>
                      </a:r>
                    </a:p>
                    <a:p>
                      <a:pPr algn="l">
                        <a:defRPr/>
                      </a:pPr>
                      <a:r>
                        <a:rPr lang="ja-JP" altLang="en-US" sz="1200" dirty="0" smtClean="0">
                          <a:solidFill>
                            <a:schemeClr val="tx1"/>
                          </a:solidFill>
                          <a:latin typeface="メイリオ" pitchFamily="50" charset="-128"/>
                          <a:ea typeface="メイリオ" pitchFamily="50" charset="-128"/>
                        </a:rPr>
                        <a:t>　</a:t>
                      </a:r>
                      <a:r>
                        <a:rPr lang="ja-JP" altLang="en-US" sz="1050" dirty="0" smtClean="0">
                          <a:solidFill>
                            <a:schemeClr val="tx1"/>
                          </a:solidFill>
                          <a:latin typeface="メイリオ" pitchFamily="50" charset="-128"/>
                          <a:ea typeface="メイリオ" pitchFamily="50" charset="-128"/>
                        </a:rPr>
                        <a:t>　　  　 ・交流のためのイベントの実施、実施団体への助成</a:t>
                      </a:r>
                    </a:p>
                    <a:p>
                      <a:pPr algn="l">
                        <a:defRPr/>
                      </a:pPr>
                      <a:r>
                        <a:rPr lang="ja-JP" altLang="en-US" sz="1200" b="1" dirty="0" smtClean="0">
                          <a:solidFill>
                            <a:schemeClr val="tx1"/>
                          </a:solidFill>
                          <a:latin typeface="メイリオ" pitchFamily="50" charset="-128"/>
                          <a:ea typeface="メイリオ" pitchFamily="50" charset="-128"/>
                        </a:rPr>
                        <a:t>　　　 ○コミュニケーションスキル向上のための研修</a:t>
                      </a:r>
                      <a:endParaRPr lang="en-US" altLang="ja-JP" sz="1200" dirty="0" smtClean="0">
                        <a:solidFill>
                          <a:schemeClr val="tx1"/>
                        </a:solidFill>
                        <a:latin typeface="メイリオ" pitchFamily="50" charset="-128"/>
                        <a:ea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○子育て家庭の経済的な負担の軽減</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a:t>
                      </a:r>
                      <a:r>
                        <a:rPr kumimoji="1" lang="ja-JP" altLang="en-US" sz="1050" b="1" dirty="0" smtClean="0">
                          <a:solidFill>
                            <a:schemeClr val="tx1"/>
                          </a:solidFill>
                          <a:latin typeface="メイリオ" pitchFamily="50" charset="-128"/>
                          <a:ea typeface="メイリオ" pitchFamily="50" charset="-128"/>
                          <a:cs typeface="メイリオ" pitchFamily="50" charset="-128"/>
                        </a:rPr>
                        <a:t>　　  　 </a:t>
                      </a:r>
                      <a:r>
                        <a:rPr kumimoji="1" lang="ja-JP" altLang="en-US" sz="1050" b="0" dirty="0" smtClean="0">
                          <a:solidFill>
                            <a:schemeClr val="tx1"/>
                          </a:solidFill>
                          <a:latin typeface="メイリオ" pitchFamily="50" charset="-128"/>
                          <a:ea typeface="メイリオ" pitchFamily="50" charset="-128"/>
                          <a:cs typeface="メイリオ" pitchFamily="50" charset="-128"/>
                        </a:rPr>
                        <a:t>・住宅資金の一部助成　</a:t>
                      </a:r>
                      <a:endParaRPr kumimoji="1" lang="en-US" altLang="ja-JP" sz="1050" b="0"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○育児負担軽減のための支援</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100" dirty="0" smtClean="0">
                          <a:solidFill>
                            <a:schemeClr val="tx1"/>
                          </a:solidFill>
                          <a:latin typeface="メイリオ" pitchFamily="50" charset="-128"/>
                          <a:ea typeface="メイリオ" pitchFamily="50" charset="-128"/>
                          <a:cs typeface="メイリオ" pitchFamily="50" charset="-128"/>
                        </a:rPr>
                        <a:t>　</a:t>
                      </a:r>
                      <a:r>
                        <a:rPr kumimoji="1" lang="ja-JP" altLang="en-US" sz="1050" dirty="0" smtClean="0">
                          <a:solidFill>
                            <a:schemeClr val="tx1"/>
                          </a:solidFill>
                          <a:latin typeface="メイリオ" pitchFamily="50" charset="-128"/>
                          <a:ea typeface="メイリオ" pitchFamily="50" charset="-128"/>
                          <a:cs typeface="メイリオ" pitchFamily="50" charset="-128"/>
                        </a:rPr>
                        <a:t>　　　   ・地域サポーター、地域子育て支援拠点職員の研修、</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050" dirty="0" smtClean="0">
                          <a:solidFill>
                            <a:schemeClr val="tx1"/>
                          </a:solidFill>
                          <a:latin typeface="メイリオ" pitchFamily="50" charset="-128"/>
                          <a:ea typeface="メイリオ" pitchFamily="50" charset="-128"/>
                          <a:cs typeface="メイリオ" pitchFamily="50" charset="-128"/>
                        </a:rPr>
                        <a:t>　　　　　　子育てサークルの交流、高齢者を活用した子育て</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050" dirty="0" smtClean="0">
                          <a:solidFill>
                            <a:schemeClr val="tx1"/>
                          </a:solidFill>
                          <a:latin typeface="メイリオ" pitchFamily="50" charset="-128"/>
                          <a:ea typeface="メイリオ" pitchFamily="50" charset="-128"/>
                          <a:cs typeface="メイリオ" pitchFamily="50" charset="-128"/>
                        </a:rPr>
                        <a:t>　　　　　　マイスターの養成　</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○親育ちの支援</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200" b="0" dirty="0" smtClean="0">
                          <a:solidFill>
                            <a:schemeClr val="tx1"/>
                          </a:solidFill>
                          <a:latin typeface="メイリオ" pitchFamily="50" charset="-128"/>
                          <a:ea typeface="メイリオ" pitchFamily="50" charset="-128"/>
                          <a:cs typeface="メイリオ" pitchFamily="50" charset="-128"/>
                        </a:rPr>
                        <a:t>　</a:t>
                      </a:r>
                      <a:r>
                        <a:rPr kumimoji="1" lang="ja-JP" altLang="en-US" sz="1050" b="0" dirty="0" smtClean="0">
                          <a:solidFill>
                            <a:schemeClr val="tx1"/>
                          </a:solidFill>
                          <a:latin typeface="メイリオ" pitchFamily="50" charset="-128"/>
                          <a:ea typeface="メイリオ" pitchFamily="50" charset="-128"/>
                          <a:cs typeface="メイリオ" pitchFamily="50" charset="-128"/>
                        </a:rPr>
                        <a:t>　　  　 ・保護者の保育体験、研修　</a:t>
                      </a:r>
                      <a:endParaRPr kumimoji="1" lang="en-US" altLang="ja-JP" sz="1050" b="0" dirty="0" smtClean="0">
                        <a:solidFill>
                          <a:schemeClr val="tx1"/>
                        </a:solidFill>
                        <a:latin typeface="メイリオ" pitchFamily="50" charset="-128"/>
                        <a:ea typeface="メイリオ" pitchFamily="50" charset="-128"/>
                        <a:cs typeface="メイリオ" pitchFamily="50" charset="-128"/>
                      </a:endParaRPr>
                    </a:p>
                    <a:p>
                      <a:r>
                        <a:rPr kumimoji="1" lang="ja-JP" altLang="en-US" sz="1200" b="1" dirty="0" smtClean="0">
                          <a:solidFill>
                            <a:schemeClr val="tx1"/>
                          </a:solidFill>
                          <a:latin typeface="メイリオ" pitchFamily="50" charset="-128"/>
                          <a:ea typeface="メイリオ" pitchFamily="50" charset="-128"/>
                          <a:cs typeface="メイリオ" pitchFamily="50" charset="-128"/>
                        </a:rPr>
                        <a:t>　　　 ○地域の結婚や子育てを応援する気運の醸成</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050" dirty="0" smtClean="0">
                          <a:solidFill>
                            <a:schemeClr val="tx1"/>
                          </a:solidFill>
                          <a:latin typeface="メイリオ" pitchFamily="50" charset="-128"/>
                          <a:ea typeface="メイリオ" pitchFamily="50" charset="-128"/>
                          <a:cs typeface="メイリオ" pitchFamily="50" charset="-128"/>
                        </a:rPr>
                        <a:t>　　　  　 ・企業や団体と連携した啓発、研修　</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050" dirty="0" smtClean="0">
                          <a:solidFill>
                            <a:schemeClr val="tx1"/>
                          </a:solidFill>
                          <a:latin typeface="メイリオ" pitchFamily="50" charset="-128"/>
                          <a:ea typeface="メイリオ" pitchFamily="50" charset="-128"/>
                          <a:cs typeface="メイリオ" pitchFamily="50" charset="-128"/>
                        </a:rPr>
                        <a:t>　　　　 </a:t>
                      </a:r>
                      <a:r>
                        <a:rPr kumimoji="1" lang="ja-JP" altLang="en-US" sz="1050" baseline="0" dirty="0" smtClean="0">
                          <a:solidFill>
                            <a:schemeClr val="tx1"/>
                          </a:solidFill>
                          <a:latin typeface="メイリオ" pitchFamily="50" charset="-128"/>
                          <a:ea typeface="メイリオ" pitchFamily="50" charset="-128"/>
                          <a:cs typeface="メイリオ" pitchFamily="50" charset="-128"/>
                        </a:rPr>
                        <a:t>  </a:t>
                      </a:r>
                      <a:r>
                        <a:rPr kumimoji="1" lang="ja-JP" altLang="en-US" sz="1050" dirty="0" smtClean="0">
                          <a:solidFill>
                            <a:schemeClr val="tx1"/>
                          </a:solidFill>
                          <a:latin typeface="メイリオ" pitchFamily="50" charset="-128"/>
                          <a:ea typeface="メイリオ" pitchFamily="50" charset="-128"/>
                          <a:cs typeface="メイリオ" pitchFamily="50" charset="-128"/>
                        </a:rPr>
                        <a:t>・子育て応援企業の登録、情報提供</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en-US" altLang="ja-JP" sz="1050" dirty="0" smtClean="0">
                          <a:solidFill>
                            <a:schemeClr val="tx1"/>
                          </a:solidFill>
                          <a:latin typeface="メイリオ" pitchFamily="50" charset="-128"/>
                          <a:ea typeface="メイリオ" pitchFamily="50" charset="-128"/>
                          <a:cs typeface="メイリオ" pitchFamily="50" charset="-128"/>
                        </a:rPr>
                        <a:t>               </a:t>
                      </a:r>
                      <a:r>
                        <a:rPr kumimoji="1" lang="ja-JP" altLang="en-US" sz="1050" dirty="0" smtClean="0">
                          <a:solidFill>
                            <a:schemeClr val="tx1"/>
                          </a:solidFill>
                          <a:latin typeface="メイリオ" pitchFamily="50" charset="-128"/>
                          <a:ea typeface="メイリオ" pitchFamily="50" charset="-128"/>
                          <a:cs typeface="メイリオ" pitchFamily="50" charset="-128"/>
                        </a:rPr>
                        <a:t>・ライフデザインセミナーの実施</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100" dirty="0" smtClean="0">
                          <a:solidFill>
                            <a:schemeClr val="tx1"/>
                          </a:solidFill>
                          <a:latin typeface="メイリオ" pitchFamily="50" charset="-128"/>
                          <a:ea typeface="メイリオ" pitchFamily="50" charset="-128"/>
                          <a:cs typeface="メイリオ" pitchFamily="50" charset="-128"/>
                        </a:rPr>
                        <a:t>　　　</a:t>
                      </a:r>
                      <a:r>
                        <a:rPr kumimoji="1" lang="ja-JP" altLang="en-US" sz="1200" b="1" dirty="0" smtClean="0">
                          <a:solidFill>
                            <a:schemeClr val="tx1"/>
                          </a:solidFill>
                          <a:latin typeface="メイリオ" pitchFamily="50" charset="-128"/>
                          <a:ea typeface="メイリオ" pitchFamily="50" charset="-128"/>
                          <a:cs typeface="メイリオ" pitchFamily="50" charset="-128"/>
                        </a:rPr>
                        <a:t> </a:t>
                      </a:r>
                      <a:r>
                        <a:rPr kumimoji="1" lang="ja-JP" altLang="en-US" sz="1200" b="1" baseline="0" dirty="0" smtClean="0">
                          <a:solidFill>
                            <a:schemeClr val="tx1"/>
                          </a:solidFill>
                          <a:latin typeface="メイリオ" pitchFamily="50" charset="-128"/>
                          <a:ea typeface="メイリオ" pitchFamily="50" charset="-128"/>
                          <a:cs typeface="メイリオ" pitchFamily="50" charset="-128"/>
                        </a:rPr>
                        <a:t> </a:t>
                      </a:r>
                      <a:r>
                        <a:rPr kumimoji="1" lang="ja-JP" altLang="en-US" sz="1200" b="1" dirty="0" smtClean="0">
                          <a:solidFill>
                            <a:schemeClr val="tx1"/>
                          </a:solidFill>
                          <a:latin typeface="メイリオ" pitchFamily="50" charset="-128"/>
                          <a:ea typeface="メイリオ" pitchFamily="50" charset="-128"/>
                          <a:cs typeface="メイリオ" pitchFamily="50" charset="-128"/>
                        </a:rPr>
                        <a:t>○妊娠・出産に関する相談支援体制の整備</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　</a:t>
                      </a:r>
                      <a:r>
                        <a:rPr kumimoji="1" lang="ja-JP" altLang="en-US" sz="1050" dirty="0" smtClean="0">
                          <a:solidFill>
                            <a:schemeClr val="tx1"/>
                          </a:solidFill>
                          <a:latin typeface="メイリオ" pitchFamily="50" charset="-128"/>
                          <a:ea typeface="メイリオ" pitchFamily="50" charset="-128"/>
                          <a:cs typeface="メイリオ" pitchFamily="50" charset="-128"/>
                        </a:rPr>
                        <a:t>　　   </a:t>
                      </a:r>
                      <a:r>
                        <a:rPr kumimoji="1" lang="ja-JP" altLang="en-US" sz="800" dirty="0" smtClean="0">
                          <a:solidFill>
                            <a:schemeClr val="tx1"/>
                          </a:solidFill>
                          <a:latin typeface="メイリオ" pitchFamily="50" charset="-128"/>
                          <a:ea typeface="メイリオ" pitchFamily="50" charset="-128"/>
                          <a:cs typeface="メイリオ" pitchFamily="50" charset="-128"/>
                        </a:rPr>
                        <a:t>  </a:t>
                      </a:r>
                      <a:r>
                        <a:rPr kumimoji="1" lang="ja-JP" altLang="en-US" sz="1050" baseline="0" dirty="0" smtClean="0">
                          <a:solidFill>
                            <a:schemeClr val="tx1"/>
                          </a:solidFill>
                          <a:latin typeface="メイリオ" pitchFamily="50" charset="-128"/>
                          <a:ea typeface="メイリオ" pitchFamily="50" charset="-128"/>
                          <a:cs typeface="メイリオ" pitchFamily="50" charset="-128"/>
                        </a:rPr>
                        <a:t> </a:t>
                      </a:r>
                      <a:r>
                        <a:rPr kumimoji="1" lang="ja-JP" altLang="en-US" sz="1050" dirty="0" smtClean="0">
                          <a:solidFill>
                            <a:schemeClr val="tx1"/>
                          </a:solidFill>
                          <a:latin typeface="メイリオ" pitchFamily="50" charset="-128"/>
                          <a:ea typeface="メイリオ" pitchFamily="50" charset="-128"/>
                          <a:cs typeface="メイリオ" pitchFamily="50" charset="-128"/>
                        </a:rPr>
                        <a:t>・助産師による相談・研修会</a:t>
                      </a:r>
                      <a:endParaRPr kumimoji="1" lang="en-US" altLang="ja-JP" sz="1050" dirty="0" smtClean="0">
                        <a:solidFill>
                          <a:schemeClr val="tx1"/>
                        </a:solidFill>
                        <a:latin typeface="メイリオ" pitchFamily="50" charset="-128"/>
                        <a:ea typeface="メイリオ" pitchFamily="50" charset="-128"/>
                        <a:cs typeface="メイリオ" pitchFamily="50" charset="-128"/>
                      </a:endParaRPr>
                    </a:p>
                    <a:p>
                      <a:r>
                        <a:rPr kumimoji="1" lang="ja-JP" altLang="en-US" sz="1050" dirty="0" smtClean="0">
                          <a:solidFill>
                            <a:schemeClr val="tx1"/>
                          </a:solidFill>
                          <a:latin typeface="メイリオ" pitchFamily="50" charset="-128"/>
                          <a:ea typeface="メイリオ" pitchFamily="50" charset="-128"/>
                          <a:cs typeface="メイリオ" pitchFamily="50" charset="-128"/>
                        </a:rPr>
                        <a:t>　　　　   ・思春期からの基礎知識に関する学びなど周知啓発　　</a:t>
                      </a:r>
                      <a:endParaRPr kumimoji="1" lang="en-US" altLang="ja-JP" sz="1050" b="0" dirty="0" smtClean="0">
                        <a:solidFill>
                          <a:schemeClr val="tx1"/>
                        </a:solidFill>
                        <a:latin typeface="メイリオ" pitchFamily="50" charset="-128"/>
                        <a:ea typeface="メイリオ" pitchFamily="50" charset="-128"/>
                        <a:cs typeface="メイリオ" pitchFamily="50" charset="-128"/>
                      </a:endParaRPr>
                    </a:p>
                  </a:txBody>
                  <a:tcPr>
                    <a:solidFill>
                      <a:srgbClr val="FF9933"/>
                    </a:solidFill>
                  </a:tcPr>
                </a:tc>
              </a:tr>
            </a:tbl>
          </a:graphicData>
        </a:graphic>
      </p:graphicFrame>
      <p:sp>
        <p:nvSpPr>
          <p:cNvPr id="20" name="角丸四角形 19"/>
          <p:cNvSpPr/>
          <p:nvPr/>
        </p:nvSpPr>
        <p:spPr>
          <a:xfrm>
            <a:off x="1056308" y="1247552"/>
            <a:ext cx="429592" cy="403448"/>
          </a:xfrm>
          <a:prstGeom prst="roundRect">
            <a:avLst/>
          </a:prstGeom>
          <a:solidFill>
            <a:schemeClr val="bg2"/>
          </a:solidFill>
          <a:effectLst/>
          <a:scene3d>
            <a:camera prst="orthographicFront"/>
            <a:lightRig rig="threePt" dir="t"/>
          </a:scene3d>
          <a:sp3d>
            <a:bevelT prst="convex"/>
          </a:sp3d>
        </p:spPr>
        <p:style>
          <a:lnRef idx="3">
            <a:schemeClr val="lt1"/>
          </a:lnRef>
          <a:fillRef idx="1">
            <a:schemeClr val="accent6"/>
          </a:fillRef>
          <a:effectRef idx="1">
            <a:schemeClr val="accent6"/>
          </a:effectRef>
          <a:fontRef idx="minor">
            <a:schemeClr val="lt1"/>
          </a:fontRef>
        </p:style>
        <p:txBody>
          <a:bodyPr tIns="144000" rtlCol="0" anchor="ctr"/>
          <a:lstStyle/>
          <a:p>
            <a:pPr algn="ctr"/>
            <a:r>
              <a:rPr lang="en-US" altLang="ja-JP" sz="2400" b="1" dirty="0" smtClean="0">
                <a:solidFill>
                  <a:schemeClr val="tx1"/>
                </a:solidFill>
                <a:latin typeface="メイリオ" pitchFamily="50" charset="-128"/>
                <a:ea typeface="メイリオ" pitchFamily="50" charset="-128"/>
                <a:cs typeface="メイリオ" pitchFamily="50" charset="-128"/>
              </a:rPr>
              <a:t>Ⅰ</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21" name="角丸四角形 20"/>
          <p:cNvSpPr/>
          <p:nvPr/>
        </p:nvSpPr>
        <p:spPr>
          <a:xfrm>
            <a:off x="4957440" y="3376042"/>
            <a:ext cx="429592" cy="403448"/>
          </a:xfrm>
          <a:prstGeom prst="roundRect">
            <a:avLst/>
          </a:prstGeom>
          <a:solidFill>
            <a:schemeClr val="bg2"/>
          </a:solidFill>
          <a:effectLst/>
          <a:scene3d>
            <a:camera prst="orthographicFront"/>
            <a:lightRig rig="threePt" dir="t"/>
          </a:scene3d>
          <a:sp3d>
            <a:bevelT prst="convex"/>
          </a:sp3d>
        </p:spPr>
        <p:style>
          <a:lnRef idx="3">
            <a:schemeClr val="lt1"/>
          </a:lnRef>
          <a:fillRef idx="1">
            <a:schemeClr val="accent6"/>
          </a:fillRef>
          <a:effectRef idx="1">
            <a:schemeClr val="accent6"/>
          </a:effectRef>
          <a:fontRef idx="minor">
            <a:schemeClr val="lt1"/>
          </a:fontRef>
        </p:style>
        <p:txBody>
          <a:bodyPr tIns="144000" rtlCol="0" anchor="ctr"/>
          <a:lstStyle/>
          <a:p>
            <a:pPr algn="ctr"/>
            <a:r>
              <a:rPr lang="en-US" altLang="ja-JP" sz="2400" b="1" dirty="0" smtClean="0">
                <a:solidFill>
                  <a:schemeClr val="tx1"/>
                </a:solidFill>
                <a:latin typeface="メイリオ" pitchFamily="50" charset="-128"/>
                <a:ea typeface="メイリオ" pitchFamily="50" charset="-128"/>
                <a:cs typeface="メイリオ" pitchFamily="50" charset="-128"/>
              </a:rPr>
              <a:t>Ⅳ</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22" name="角丸四角形 21"/>
          <p:cNvSpPr/>
          <p:nvPr/>
        </p:nvSpPr>
        <p:spPr>
          <a:xfrm>
            <a:off x="4957440" y="1247552"/>
            <a:ext cx="429592" cy="403448"/>
          </a:xfrm>
          <a:prstGeom prst="roundRect">
            <a:avLst/>
          </a:prstGeom>
          <a:solidFill>
            <a:schemeClr val="bg2"/>
          </a:solidFill>
          <a:effectLst/>
          <a:scene3d>
            <a:camera prst="orthographicFront"/>
            <a:lightRig rig="threePt" dir="t"/>
          </a:scene3d>
          <a:sp3d>
            <a:bevelT prst="convex"/>
          </a:sp3d>
        </p:spPr>
        <p:style>
          <a:lnRef idx="3">
            <a:schemeClr val="lt1"/>
          </a:lnRef>
          <a:fillRef idx="1">
            <a:schemeClr val="accent6"/>
          </a:fillRef>
          <a:effectRef idx="1">
            <a:schemeClr val="accent6"/>
          </a:effectRef>
          <a:fontRef idx="minor">
            <a:schemeClr val="lt1"/>
          </a:fontRef>
        </p:style>
        <p:txBody>
          <a:bodyPr tIns="144000" rtlCol="0" anchor="ctr"/>
          <a:lstStyle/>
          <a:p>
            <a:pPr algn="ctr"/>
            <a:r>
              <a:rPr lang="en-US" altLang="ja-JP" sz="2400" b="1" dirty="0" smtClean="0">
                <a:solidFill>
                  <a:schemeClr val="tx1"/>
                </a:solidFill>
                <a:latin typeface="メイリオ" pitchFamily="50" charset="-128"/>
                <a:ea typeface="メイリオ" pitchFamily="50" charset="-128"/>
                <a:cs typeface="メイリオ" pitchFamily="50" charset="-128"/>
              </a:rPr>
              <a:t>Ⅲ</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23" name="角丸四角形 22"/>
          <p:cNvSpPr/>
          <p:nvPr/>
        </p:nvSpPr>
        <p:spPr>
          <a:xfrm>
            <a:off x="1056308" y="3376042"/>
            <a:ext cx="429592" cy="403448"/>
          </a:xfrm>
          <a:prstGeom prst="roundRect">
            <a:avLst/>
          </a:prstGeom>
          <a:solidFill>
            <a:schemeClr val="bg2"/>
          </a:solidFill>
          <a:effectLst/>
          <a:scene3d>
            <a:camera prst="orthographicFront"/>
            <a:lightRig rig="threePt" dir="t"/>
          </a:scene3d>
          <a:sp3d>
            <a:bevelT prst="convex"/>
          </a:sp3d>
        </p:spPr>
        <p:style>
          <a:lnRef idx="3">
            <a:schemeClr val="lt1"/>
          </a:lnRef>
          <a:fillRef idx="1">
            <a:schemeClr val="accent6"/>
          </a:fillRef>
          <a:effectRef idx="1">
            <a:schemeClr val="accent6"/>
          </a:effectRef>
          <a:fontRef idx="minor">
            <a:schemeClr val="lt1"/>
          </a:fontRef>
        </p:style>
        <p:txBody>
          <a:bodyPr tIns="144000" rtlCol="0" anchor="ctr"/>
          <a:lstStyle/>
          <a:p>
            <a:pPr algn="ctr"/>
            <a:r>
              <a:rPr lang="en-US" altLang="ja-JP" sz="2400" b="1" dirty="0" smtClean="0">
                <a:solidFill>
                  <a:schemeClr val="tx1"/>
                </a:solidFill>
                <a:latin typeface="メイリオ" pitchFamily="50" charset="-128"/>
                <a:ea typeface="メイリオ" pitchFamily="50" charset="-128"/>
                <a:cs typeface="メイリオ" pitchFamily="50" charset="-128"/>
              </a:rPr>
              <a:t>Ⅱ</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8" name="正方形/長方形 7"/>
          <p:cNvSpPr/>
          <p:nvPr/>
        </p:nvSpPr>
        <p:spPr>
          <a:xfrm>
            <a:off x="8911530" y="6625927"/>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9"/>
          <p:cNvSpPr>
            <a:spLocks noChangeArrowheads="1"/>
          </p:cNvSpPr>
          <p:nvPr/>
        </p:nvSpPr>
        <p:spPr bwMode="auto">
          <a:xfrm>
            <a:off x="179512" y="4221088"/>
            <a:ext cx="8723990" cy="1296144"/>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lIns="93571" tIns="46785" rIns="93571" bIns="46785" anchor="ctr"/>
          <a:lstStyle/>
          <a:p>
            <a:pPr algn="l"/>
            <a:r>
              <a:rPr lang="ja-JP" altLang="en-US" sz="1100" dirty="0">
                <a:ea typeface="メイリオ" pitchFamily="50" charset="-128"/>
              </a:rPr>
              <a:t>　</a:t>
            </a:r>
          </a:p>
          <a:p>
            <a:pPr algn="l"/>
            <a:endParaRPr lang="en-US" altLang="ja-JP" sz="1100" dirty="0" smtClean="0">
              <a:latin typeface="メイリオ" pitchFamily="50" charset="-128"/>
              <a:ea typeface="メイリオ" pitchFamily="50" charset="-128"/>
              <a:cs typeface="メイリオ" pitchFamily="50" charset="-128"/>
            </a:endParaRPr>
          </a:p>
          <a:p>
            <a:pPr algn="l"/>
            <a:endParaRPr lang="en-US" altLang="ja-JP" sz="1100" dirty="0" smtClean="0">
              <a:latin typeface="メイリオ" pitchFamily="50" charset="-128"/>
              <a:ea typeface="メイリオ" pitchFamily="50" charset="-128"/>
              <a:cs typeface="メイリオ" pitchFamily="50" charset="-128"/>
            </a:endParaRPr>
          </a:p>
          <a:p>
            <a:pPr algn="l"/>
            <a:r>
              <a:rPr lang="ja-JP" altLang="en-US" sz="1100" dirty="0" smtClean="0">
                <a:latin typeface="メイリオ" pitchFamily="50" charset="-128"/>
                <a:ea typeface="メイリオ" pitchFamily="50" charset="-128"/>
                <a:cs typeface="メイリオ" pitchFamily="50" charset="-128"/>
              </a:rPr>
              <a:t>　◆急速に進行する</a:t>
            </a:r>
            <a:r>
              <a:rPr lang="ja-JP" altLang="en-US" sz="1100" dirty="0">
                <a:latin typeface="メイリオ" pitchFamily="50" charset="-128"/>
                <a:ea typeface="メイリオ" pitchFamily="50" charset="-128"/>
                <a:cs typeface="メイリオ" pitchFamily="50" charset="-128"/>
              </a:rPr>
              <a:t>少子化の流れを変えるため、多くの自治体が様々な独自の取り組みを進めており、国は国策としてその</a:t>
            </a:r>
            <a:r>
              <a:rPr lang="ja-JP" altLang="en-US" sz="1100" dirty="0" smtClean="0">
                <a:latin typeface="メイリオ" pitchFamily="50" charset="-128"/>
                <a:ea typeface="メイリオ" pitchFamily="50" charset="-128"/>
                <a:cs typeface="メイリオ" pitchFamily="50" charset="-128"/>
              </a:rPr>
              <a:t>取り組みを</a:t>
            </a:r>
            <a:endParaRPr lang="en-US" altLang="ja-JP" sz="1100" dirty="0" smtClean="0">
              <a:latin typeface="メイリオ" pitchFamily="50" charset="-128"/>
              <a:ea typeface="メイリオ" pitchFamily="50" charset="-128"/>
              <a:cs typeface="メイリオ" pitchFamily="50" charset="-128"/>
            </a:endParaRPr>
          </a:p>
          <a:p>
            <a:pPr algn="l"/>
            <a:r>
              <a:rPr lang="ja-JP" altLang="en-US" sz="1100" dirty="0" smtClean="0">
                <a:latin typeface="メイリオ" pitchFamily="50" charset="-128"/>
                <a:ea typeface="メイリオ" pitchFamily="50" charset="-128"/>
                <a:cs typeface="メイリオ" pitchFamily="50" charset="-128"/>
              </a:rPr>
              <a:t>　　支援</a:t>
            </a:r>
            <a:r>
              <a:rPr lang="ja-JP" altLang="en-US" sz="1100" dirty="0">
                <a:latin typeface="メイリオ" pitchFamily="50" charset="-128"/>
                <a:ea typeface="メイリオ" pitchFamily="50" charset="-128"/>
                <a:cs typeface="メイリオ" pitchFamily="50" charset="-128"/>
              </a:rPr>
              <a:t>していくことが必要。</a:t>
            </a:r>
          </a:p>
          <a:p>
            <a:pPr algn="l"/>
            <a:r>
              <a:rPr lang="ja-JP" altLang="en-US" sz="1100" dirty="0" smtClean="0">
                <a:latin typeface="メイリオ" pitchFamily="50" charset="-128"/>
                <a:ea typeface="メイリオ" pitchFamily="50" charset="-128"/>
                <a:cs typeface="メイリオ" pitchFamily="50" charset="-128"/>
              </a:rPr>
              <a:t>　◆この</a:t>
            </a:r>
            <a:r>
              <a:rPr lang="ja-JP" altLang="en-US" sz="1100" dirty="0">
                <a:latin typeface="メイリオ" pitchFamily="50" charset="-128"/>
                <a:ea typeface="メイリオ" pitchFamily="50" charset="-128"/>
                <a:cs typeface="メイリオ" pitchFamily="50" charset="-128"/>
              </a:rPr>
              <a:t>ため、現下の危機的な</a:t>
            </a:r>
            <a:r>
              <a:rPr lang="ja-JP" altLang="en-US" sz="1100" dirty="0" smtClean="0">
                <a:latin typeface="メイリオ" pitchFamily="50" charset="-128"/>
                <a:ea typeface="メイリオ" pitchFamily="50" charset="-128"/>
                <a:cs typeface="メイリオ" pitchFamily="50" charset="-128"/>
              </a:rPr>
              <a:t>状況に立ち向かうための当面</a:t>
            </a:r>
            <a:r>
              <a:rPr lang="ja-JP" altLang="en-US" sz="1100" dirty="0">
                <a:latin typeface="メイリオ" pitchFamily="50" charset="-128"/>
                <a:ea typeface="メイリオ" pitchFamily="50" charset="-128"/>
                <a:cs typeface="メイリオ" pitchFamily="50" charset="-128"/>
              </a:rPr>
              <a:t>の緊急対策として、地方の創意工夫を活かした総合的な</a:t>
            </a:r>
            <a:r>
              <a:rPr lang="ja-JP" altLang="en-US" sz="1100" dirty="0" smtClean="0">
                <a:latin typeface="メイリオ" pitchFamily="50" charset="-128"/>
                <a:ea typeface="メイリオ" pitchFamily="50" charset="-128"/>
                <a:cs typeface="メイリオ" pitchFamily="50" charset="-128"/>
              </a:rPr>
              <a:t>少子化対策を集中</a:t>
            </a:r>
            <a:endParaRPr lang="en-US" altLang="ja-JP" sz="1100" dirty="0" smtClean="0">
              <a:latin typeface="メイリオ" pitchFamily="50" charset="-128"/>
              <a:ea typeface="メイリオ" pitchFamily="50" charset="-128"/>
              <a:cs typeface="メイリオ" pitchFamily="50" charset="-128"/>
            </a:endParaRPr>
          </a:p>
          <a:p>
            <a:pPr algn="l"/>
            <a:r>
              <a:rPr lang="ja-JP" altLang="en-US" sz="1100" dirty="0" smtClean="0">
                <a:latin typeface="メイリオ" pitchFamily="50" charset="-128"/>
                <a:ea typeface="メイリオ" pitchFamily="50" charset="-128"/>
                <a:cs typeface="メイリオ" pitchFamily="50" charset="-128"/>
              </a:rPr>
              <a:t>　　的に展開できる自由度</a:t>
            </a:r>
            <a:r>
              <a:rPr lang="ja-JP" altLang="en-US" sz="1100" dirty="0">
                <a:latin typeface="メイリオ" pitchFamily="50" charset="-128"/>
                <a:ea typeface="メイリオ" pitchFamily="50" charset="-128"/>
                <a:cs typeface="メイリオ" pitchFamily="50" charset="-128"/>
              </a:rPr>
              <a:t>の</a:t>
            </a:r>
            <a:r>
              <a:rPr lang="ja-JP" altLang="en-US" sz="1100" dirty="0" smtClean="0">
                <a:latin typeface="メイリオ" pitchFamily="50" charset="-128"/>
                <a:ea typeface="メイリオ" pitchFamily="50" charset="-128"/>
                <a:cs typeface="メイリオ" pitchFamily="50" charset="-128"/>
              </a:rPr>
              <a:t>高い基金を、新たに設置</a:t>
            </a:r>
            <a:r>
              <a:rPr lang="ja-JP" altLang="en-US" sz="1100" dirty="0">
                <a:latin typeface="メイリオ" pitchFamily="50" charset="-128"/>
                <a:ea typeface="メイリオ" pitchFamily="50" charset="-128"/>
                <a:cs typeface="メイリオ" pitchFamily="50" charset="-128"/>
              </a:rPr>
              <a:t>することを提案する</a:t>
            </a:r>
            <a:r>
              <a:rPr lang="ja-JP" altLang="en-US" sz="1100" dirty="0" smtClean="0">
                <a:latin typeface="メイリオ" pitchFamily="50" charset="-128"/>
                <a:ea typeface="メイリオ" pitchFamily="50" charset="-128"/>
                <a:cs typeface="メイリオ" pitchFamily="50" charset="-128"/>
              </a:rPr>
              <a:t>。</a:t>
            </a:r>
            <a:endParaRPr lang="en-US" altLang="ja-JP" sz="1100" dirty="0" smtClean="0">
              <a:latin typeface="メイリオ" pitchFamily="50" charset="-128"/>
              <a:ea typeface="メイリオ" pitchFamily="50" charset="-128"/>
              <a:cs typeface="メイリオ" pitchFamily="50" charset="-128"/>
            </a:endParaRPr>
          </a:p>
          <a:p>
            <a:pPr algn="l">
              <a:lnSpc>
                <a:spcPts val="400"/>
              </a:lnSpc>
            </a:pPr>
            <a:endParaRPr lang="en-US" altLang="ja-JP" sz="1100" dirty="0" smtClean="0">
              <a:latin typeface="メイリオ" pitchFamily="50" charset="-128"/>
              <a:ea typeface="メイリオ" pitchFamily="50" charset="-128"/>
              <a:cs typeface="メイリオ" pitchFamily="50" charset="-128"/>
            </a:endParaRPr>
          </a:p>
          <a:p>
            <a:pPr algn="l"/>
            <a:r>
              <a:rPr lang="ja-JP" altLang="en-US" sz="1000" dirty="0" smtClean="0">
                <a:ea typeface="メイリオ" pitchFamily="50" charset="-128"/>
              </a:rPr>
              <a:t>　　</a:t>
            </a:r>
            <a:r>
              <a:rPr lang="en-US" altLang="ja-JP" sz="900" dirty="0" smtClean="0">
                <a:ea typeface="メイリオ" pitchFamily="50" charset="-128"/>
              </a:rPr>
              <a:t>【</a:t>
            </a:r>
            <a:r>
              <a:rPr lang="ja-JP" altLang="en-US" sz="900" dirty="0" smtClean="0">
                <a:ea typeface="メイリオ" pitchFamily="50" charset="-128"/>
              </a:rPr>
              <a:t>期間</a:t>
            </a:r>
            <a:r>
              <a:rPr lang="en-US" altLang="ja-JP" sz="900" dirty="0" smtClean="0">
                <a:ea typeface="メイリオ" pitchFamily="50" charset="-128"/>
              </a:rPr>
              <a:t>】</a:t>
            </a:r>
            <a:r>
              <a:rPr lang="ja-JP" altLang="en-US" sz="900" dirty="0" smtClean="0">
                <a:ea typeface="メイリオ" pitchFamily="50" charset="-128"/>
              </a:rPr>
              <a:t>少子化対策の「加速化」を図るため、</a:t>
            </a:r>
            <a:r>
              <a:rPr lang="en-US" altLang="ja-JP" sz="900" dirty="0" smtClean="0">
                <a:ea typeface="メイリオ" pitchFamily="50" charset="-128"/>
              </a:rPr>
              <a:t>26</a:t>
            </a:r>
            <a:r>
              <a:rPr lang="ja-JP" altLang="en-US" sz="900" dirty="0" smtClean="0">
                <a:ea typeface="メイリオ" pitchFamily="50" charset="-128"/>
              </a:rPr>
              <a:t>年度から    　</a:t>
            </a:r>
            <a:r>
              <a:rPr lang="en-US" altLang="ja-JP" sz="900" dirty="0" smtClean="0">
                <a:ea typeface="メイリオ" pitchFamily="50" charset="-128"/>
              </a:rPr>
              <a:t>【</a:t>
            </a:r>
            <a:r>
              <a:rPr lang="ja-JP" altLang="en-US" sz="900" dirty="0" smtClean="0">
                <a:ea typeface="メイリオ" pitchFamily="50" charset="-128"/>
              </a:rPr>
              <a:t>交付対象</a:t>
            </a:r>
            <a:r>
              <a:rPr lang="en-US" altLang="ja-JP" sz="900" dirty="0" smtClean="0">
                <a:ea typeface="メイリオ" pitchFamily="50" charset="-128"/>
              </a:rPr>
              <a:t>】</a:t>
            </a:r>
            <a:r>
              <a:rPr lang="ja-JP" altLang="en-US" sz="900" dirty="0" smtClean="0">
                <a:ea typeface="メイリオ" pitchFamily="50" charset="-128"/>
              </a:rPr>
              <a:t>「地域</a:t>
            </a:r>
            <a:r>
              <a:rPr lang="ja-JP" altLang="en-US" sz="900" dirty="0">
                <a:ea typeface="メイリオ" pitchFamily="50" charset="-128"/>
              </a:rPr>
              <a:t>の実情に</a:t>
            </a:r>
            <a:r>
              <a:rPr lang="ja-JP" altLang="en-US" sz="900" dirty="0" smtClean="0">
                <a:ea typeface="メイリオ" pitchFamily="50" charset="-128"/>
              </a:rPr>
              <a:t>応じて創意</a:t>
            </a:r>
            <a:r>
              <a:rPr lang="ja-JP" altLang="en-US" sz="900" dirty="0">
                <a:ea typeface="メイリオ" pitchFamily="50" charset="-128"/>
              </a:rPr>
              <a:t>工夫して</a:t>
            </a:r>
            <a:r>
              <a:rPr lang="ja-JP" altLang="en-US" sz="900" dirty="0" smtClean="0">
                <a:ea typeface="メイリオ" pitchFamily="50" charset="-128"/>
              </a:rPr>
              <a:t>取り組むプラン」に基づく事業</a:t>
            </a:r>
            <a:r>
              <a:rPr lang="ja-JP" altLang="en-US" sz="900" dirty="0">
                <a:ea typeface="メイリオ" pitchFamily="50" charset="-128"/>
              </a:rPr>
              <a:t>　　　　</a:t>
            </a:r>
            <a:r>
              <a:rPr lang="ja-JP" altLang="en-US" sz="1000" dirty="0">
                <a:ea typeface="メイリオ" pitchFamily="50" charset="-128"/>
              </a:rPr>
              <a:t>　　　　　</a:t>
            </a:r>
          </a:p>
          <a:p>
            <a:pPr algn="l"/>
            <a:r>
              <a:rPr lang="ja-JP" altLang="en-US" sz="1200" dirty="0">
                <a:ea typeface="メイリオ" pitchFamily="50" charset="-128"/>
              </a:rPr>
              <a:t>　　</a:t>
            </a:r>
          </a:p>
        </p:txBody>
      </p:sp>
      <p:sp>
        <p:nvSpPr>
          <p:cNvPr id="3" name="AutoShape 46"/>
          <p:cNvSpPr>
            <a:spLocks noChangeArrowheads="1"/>
          </p:cNvSpPr>
          <p:nvPr/>
        </p:nvSpPr>
        <p:spPr bwMode="auto">
          <a:xfrm>
            <a:off x="147829" y="75007"/>
            <a:ext cx="8996172" cy="341091"/>
          </a:xfrm>
          <a:prstGeom prst="homePlate">
            <a:avLst>
              <a:gd name="adj" fmla="val 140807"/>
            </a:avLst>
          </a:prstGeom>
          <a:ln>
            <a:headEnd/>
            <a:tailEnd/>
          </a:ln>
        </p:spPr>
        <p:style>
          <a:lnRef idx="0">
            <a:schemeClr val="accent3"/>
          </a:lnRef>
          <a:fillRef idx="3">
            <a:schemeClr val="accent3"/>
          </a:fillRef>
          <a:effectRef idx="3">
            <a:schemeClr val="accent3"/>
          </a:effectRef>
          <a:fontRef idx="minor">
            <a:schemeClr val="lt1"/>
          </a:fontRef>
        </p:style>
        <p:txBody>
          <a:bodyPr wrap="none" lIns="90567" tIns="45283" rIns="90567" bIns="45283" anchor="ctr"/>
          <a:lstStyle/>
          <a:p>
            <a:pPr algn="l">
              <a:defRPr/>
            </a:pPr>
            <a:r>
              <a:rPr lang="ja-JP" altLang="en-US" sz="1400" b="1" dirty="0" smtClean="0">
                <a:solidFill>
                  <a:schemeClr val="tx1"/>
                </a:solidFill>
                <a:latin typeface="メイリオ" pitchFamily="50" charset="-128"/>
                <a:ea typeface="メイリオ" pitchFamily="50" charset="-128"/>
              </a:rPr>
              <a:t>５</a:t>
            </a:r>
            <a:r>
              <a:rPr lang="ja-JP" altLang="en-US" sz="1400" b="1" dirty="0">
                <a:solidFill>
                  <a:schemeClr val="tx1"/>
                </a:solidFill>
                <a:latin typeface="メイリオ" pitchFamily="50" charset="-128"/>
                <a:ea typeface="メイリオ" pitchFamily="50" charset="-128"/>
              </a:rPr>
              <a:t>　地域の実情に合った総合的な対策を推進するための</a:t>
            </a:r>
            <a:r>
              <a:rPr lang="ja-JP" altLang="en-US" sz="1400" b="1" dirty="0" smtClean="0">
                <a:solidFill>
                  <a:schemeClr val="tx1"/>
                </a:solidFill>
                <a:latin typeface="メイリオ" pitchFamily="50" charset="-128"/>
                <a:ea typeface="メイリオ" pitchFamily="50" charset="-128"/>
              </a:rPr>
              <a:t>提案！</a:t>
            </a:r>
            <a:endParaRPr lang="ja-JP" altLang="en-US" sz="1200" b="1" dirty="0">
              <a:solidFill>
                <a:schemeClr val="tx1"/>
              </a:solidFill>
              <a:latin typeface="メイリオ" pitchFamily="50" charset="-128"/>
              <a:ea typeface="メイリオ" pitchFamily="50" charset="-128"/>
            </a:endParaRPr>
          </a:p>
        </p:txBody>
      </p:sp>
      <p:sp>
        <p:nvSpPr>
          <p:cNvPr id="4104" name="AutoShape 8"/>
          <p:cNvSpPr>
            <a:spLocks noChangeArrowheads="1"/>
          </p:cNvSpPr>
          <p:nvPr/>
        </p:nvSpPr>
        <p:spPr bwMode="auto">
          <a:xfrm>
            <a:off x="1115616" y="4077072"/>
            <a:ext cx="6624736" cy="432048"/>
          </a:xfrm>
          <a:prstGeom prst="roundRect">
            <a:avLst>
              <a:gd name="adj" fmla="val 16667"/>
            </a:avLst>
          </a:prstGeom>
          <a:solidFill>
            <a:srgbClr val="6600FF"/>
          </a:solidFill>
          <a:ln>
            <a:headEnd/>
            <a:tailEnd/>
          </a:ln>
        </p:spPr>
        <p:style>
          <a:lnRef idx="0">
            <a:schemeClr val="accent1"/>
          </a:lnRef>
          <a:fillRef idx="3">
            <a:schemeClr val="accent1"/>
          </a:fillRef>
          <a:effectRef idx="3">
            <a:schemeClr val="accent1"/>
          </a:effectRef>
          <a:fontRef idx="minor">
            <a:schemeClr val="lt1"/>
          </a:fontRef>
        </p:style>
        <p:txBody>
          <a:bodyPr wrap="none" lIns="93571" tIns="46785" rIns="93571" bIns="46785" anchor="ctr"/>
          <a:lstStyle/>
          <a:p>
            <a:pPr algn="ctr">
              <a:defRPr/>
            </a:pPr>
            <a:r>
              <a:rPr lang="ja-JP" altLang="en-US" sz="1400" b="1" dirty="0" smtClean="0">
                <a:solidFill>
                  <a:schemeClr val="bg1"/>
                </a:solidFill>
                <a:effectLst>
                  <a:outerShdw blurRad="38100" dist="38100" dir="2700000" algn="tl">
                    <a:srgbClr val="000000">
                      <a:alpha val="43137"/>
                    </a:srgbClr>
                  </a:outerShdw>
                </a:effectLst>
                <a:ea typeface="メイリオ" pitchFamily="50" charset="-128"/>
                <a:cs typeface="メイリオ" pitchFamily="50" charset="-128"/>
              </a:rPr>
              <a:t>自由度の高い「少子化危機突破基金」を都道府県に創設！</a:t>
            </a:r>
            <a:endParaRPr lang="ja-JP" altLang="en-US" sz="1400" b="1" dirty="0">
              <a:solidFill>
                <a:schemeClr val="bg1"/>
              </a:solidFill>
              <a:effectLst>
                <a:outerShdw blurRad="38100" dist="38100" dir="2700000" algn="tl">
                  <a:srgbClr val="000000">
                    <a:alpha val="43137"/>
                  </a:srgbClr>
                </a:outerShdw>
              </a:effectLst>
              <a:ea typeface="メイリオ" pitchFamily="50" charset="-128"/>
              <a:cs typeface="メイリオ" pitchFamily="50" charset="-128"/>
            </a:endParaRPr>
          </a:p>
        </p:txBody>
      </p:sp>
      <p:sp>
        <p:nvSpPr>
          <p:cNvPr id="19" name="Rectangle 9"/>
          <p:cNvSpPr>
            <a:spLocks noChangeArrowheads="1"/>
          </p:cNvSpPr>
          <p:nvPr/>
        </p:nvSpPr>
        <p:spPr bwMode="auto">
          <a:xfrm>
            <a:off x="136079" y="5877272"/>
            <a:ext cx="8856984" cy="864096"/>
          </a:xfrm>
          <a:prstGeom prst="rect">
            <a:avLst/>
          </a:prstGeom>
          <a:solidFill>
            <a:srgbClr val="B40000"/>
          </a:solidFill>
          <a:ln>
            <a:headEnd/>
            <a:tailEnd/>
          </a:ln>
        </p:spPr>
        <p:style>
          <a:lnRef idx="0">
            <a:schemeClr val="accent2"/>
          </a:lnRef>
          <a:fillRef idx="3">
            <a:schemeClr val="accent2"/>
          </a:fillRef>
          <a:effectRef idx="3">
            <a:schemeClr val="accent2"/>
          </a:effectRef>
          <a:fontRef idx="minor">
            <a:schemeClr val="lt1"/>
          </a:fontRef>
        </p:style>
        <p:txBody>
          <a:bodyPr wrap="none" lIns="93571" tIns="46785" rIns="93571" bIns="46785" anchor="ctr"/>
          <a:lstStyle/>
          <a:p>
            <a:pPr algn="l"/>
            <a:r>
              <a:rPr lang="ja-JP" altLang="en-US" sz="1400" dirty="0" smtClean="0">
                <a:latin typeface="HGP創英角ｺﾞｼｯｸUB" pitchFamily="50" charset="-128"/>
                <a:ea typeface="HGP創英角ｺﾞｼｯｸUB" pitchFamily="50" charset="-128"/>
              </a:rPr>
              <a:t>　◎　国自らが、国策として取り組む対策に加え、地方が自由度の高い基金を通じ、地域の実情に合った対策を</a:t>
            </a:r>
            <a:endParaRPr lang="en-US" altLang="ja-JP" sz="1400" dirty="0" smtClean="0">
              <a:latin typeface="HGP創英角ｺﾞｼｯｸUB" pitchFamily="50" charset="-128"/>
              <a:ea typeface="HGP創英角ｺﾞｼｯｸUB" pitchFamily="50" charset="-128"/>
            </a:endParaRPr>
          </a:p>
          <a:p>
            <a:pPr algn="l"/>
            <a:r>
              <a:rPr lang="ja-JP" altLang="en-US" sz="1400" dirty="0" smtClean="0">
                <a:latin typeface="HGP創英角ｺﾞｼｯｸUB" pitchFamily="50" charset="-128"/>
                <a:ea typeface="HGP創英角ｺﾞｼｯｸUB" pitchFamily="50" charset="-128"/>
              </a:rPr>
              <a:t>　　 　迅速に講じることで、国と地方の取り組みによる相乗効果を発揮させながら、２０年、３０年後をにらんだ</a:t>
            </a:r>
            <a:endParaRPr lang="en-US" altLang="ja-JP" sz="1400" dirty="0" smtClean="0">
              <a:latin typeface="HGP創英角ｺﾞｼｯｸUB" pitchFamily="50" charset="-128"/>
              <a:ea typeface="HGP創英角ｺﾞｼｯｸUB" pitchFamily="50" charset="-128"/>
            </a:endParaRPr>
          </a:p>
          <a:p>
            <a:pPr algn="l"/>
            <a:r>
              <a:rPr lang="ja-JP" altLang="en-US" sz="1400" dirty="0" smtClean="0">
                <a:latin typeface="HGP創英角ｺﾞｼｯｸUB" pitchFamily="50" charset="-128"/>
                <a:ea typeface="HGP創英角ｺﾞｼｯｸUB" pitchFamily="50" charset="-128"/>
              </a:rPr>
              <a:t>　　 　我が国の「次世代を担う人づくり」を着実に推進していく</a:t>
            </a:r>
            <a:endParaRPr lang="en-US" altLang="ja-JP" sz="1400" dirty="0" smtClean="0">
              <a:latin typeface="HGP創英角ｺﾞｼｯｸUB" pitchFamily="50" charset="-128"/>
              <a:ea typeface="HGP創英角ｺﾞｼｯｸUB" pitchFamily="50" charset="-128"/>
            </a:endParaRPr>
          </a:p>
        </p:txBody>
      </p:sp>
      <p:sp>
        <p:nvSpPr>
          <p:cNvPr id="12" name="二等辺三角形 11"/>
          <p:cNvSpPr/>
          <p:nvPr/>
        </p:nvSpPr>
        <p:spPr>
          <a:xfrm rot="10800000">
            <a:off x="2843808" y="3717032"/>
            <a:ext cx="3240360" cy="360040"/>
          </a:xfrm>
          <a:prstGeom prst="triangle">
            <a:avLst>
              <a:gd name="adj" fmla="val 50000"/>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11" name="角丸四角形 10"/>
          <p:cNvSpPr/>
          <p:nvPr/>
        </p:nvSpPr>
        <p:spPr>
          <a:xfrm>
            <a:off x="251520" y="1700808"/>
            <a:ext cx="8568952" cy="360040"/>
          </a:xfrm>
          <a:prstGeom prst="roundRect">
            <a:avLst/>
          </a:prstGeom>
          <a:solidFill>
            <a:schemeClr val="bg2"/>
          </a:solidFill>
        </p:spPr>
        <p:style>
          <a:lnRef idx="0">
            <a:schemeClr val="accent6"/>
          </a:lnRef>
          <a:fillRef idx="3">
            <a:schemeClr val="accent6"/>
          </a:fillRef>
          <a:effectRef idx="3">
            <a:schemeClr val="accent6"/>
          </a:effectRef>
          <a:fontRef idx="minor">
            <a:schemeClr val="lt1"/>
          </a:fontRef>
        </p:style>
        <p:txBody>
          <a:bodyPr rtlCol="0" anchor="ctr"/>
          <a:lstStyle/>
          <a:p>
            <a:r>
              <a:rPr kumimoji="1" lang="ja-JP" altLang="en-US" sz="1200" b="1" dirty="0" smtClean="0">
                <a:solidFill>
                  <a:schemeClr val="tx1"/>
                </a:solidFill>
                <a:latin typeface="メイリオ" pitchFamily="50" charset="-128"/>
                <a:ea typeface="メイリオ" pitchFamily="50" charset="-128"/>
                <a:cs typeface="メイリオ" pitchFamily="50" charset="-128"/>
              </a:rPr>
              <a:t>　　　　国が今すぐ、国策として対策の強化に取り組む</a:t>
            </a:r>
            <a:r>
              <a:rPr lang="ja-JP" altLang="en-US" sz="1200" b="1" dirty="0" smtClean="0">
                <a:solidFill>
                  <a:schemeClr val="tx1"/>
                </a:solidFill>
                <a:latin typeface="メイリオ" pitchFamily="50" charset="-128"/>
                <a:ea typeface="メイリオ" pitchFamily="50" charset="-128"/>
                <a:cs typeface="メイリオ" pitchFamily="50" charset="-128"/>
              </a:rPr>
              <a:t>必要のある</a:t>
            </a:r>
            <a:r>
              <a:rPr kumimoji="1" lang="ja-JP" altLang="en-US" sz="1200" b="1" dirty="0" smtClean="0">
                <a:solidFill>
                  <a:schemeClr val="tx1"/>
                </a:solidFill>
                <a:latin typeface="メイリオ" pitchFamily="50" charset="-128"/>
                <a:ea typeface="メイリオ" pitchFamily="50" charset="-128"/>
                <a:cs typeface="メイリオ" pitchFamily="50" charset="-128"/>
              </a:rPr>
              <a:t>もの　　　　　　　　　　 　 ⇒</a:t>
            </a:r>
            <a:r>
              <a:rPr kumimoji="1" lang="ja-JP" altLang="en-US" sz="1200" b="1" u="sng" dirty="0" smtClean="0">
                <a:solidFill>
                  <a:schemeClr val="tx1"/>
                </a:solidFill>
                <a:latin typeface="メイリオ" pitchFamily="50" charset="-128"/>
                <a:ea typeface="メイリオ" pitchFamily="50" charset="-128"/>
                <a:cs typeface="メイリオ" pitchFamily="50" charset="-128"/>
              </a:rPr>
              <a:t>さらなる強化が必要！</a:t>
            </a:r>
            <a:endParaRPr kumimoji="1" lang="ja-JP" altLang="en-US" sz="1200" b="1" u="sng" dirty="0">
              <a:solidFill>
                <a:schemeClr val="tx1"/>
              </a:solidFill>
              <a:latin typeface="メイリオ" pitchFamily="50" charset="-128"/>
              <a:ea typeface="メイリオ" pitchFamily="50" charset="-128"/>
              <a:cs typeface="メイリオ" pitchFamily="50" charset="-128"/>
            </a:endParaRPr>
          </a:p>
        </p:txBody>
      </p:sp>
      <p:sp>
        <p:nvSpPr>
          <p:cNvPr id="14" name="角丸四角形 13"/>
          <p:cNvSpPr/>
          <p:nvPr/>
        </p:nvSpPr>
        <p:spPr>
          <a:xfrm>
            <a:off x="251520" y="2159273"/>
            <a:ext cx="8568952" cy="360040"/>
          </a:xfrm>
          <a:prstGeom prst="roundRect">
            <a:avLst/>
          </a:prstGeom>
          <a:solidFill>
            <a:schemeClr val="accent1">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kumimoji="1" lang="ja-JP" altLang="en-US" sz="1200" b="1" dirty="0" smtClean="0">
                <a:solidFill>
                  <a:schemeClr val="tx1"/>
                </a:solidFill>
                <a:latin typeface="メイリオ" pitchFamily="50" charset="-128"/>
                <a:ea typeface="メイリオ" pitchFamily="50" charset="-128"/>
                <a:cs typeface="メイリオ" pitchFamily="50" charset="-128"/>
              </a:rPr>
              <a:t>　　　　地方が取り組んでいるが、直ちに国が統一的な</a:t>
            </a:r>
            <a:r>
              <a:rPr lang="ja-JP" altLang="en-US" sz="1200" b="1" dirty="0" smtClean="0">
                <a:solidFill>
                  <a:schemeClr val="tx1"/>
                </a:solidFill>
                <a:latin typeface="メイリオ" pitchFamily="50" charset="-128"/>
                <a:ea typeface="メイリオ" pitchFamily="50" charset="-128"/>
                <a:cs typeface="メイリオ" pitchFamily="50" charset="-128"/>
              </a:rPr>
              <a:t>実施に向けて検討を行う必要のある</a:t>
            </a:r>
            <a:r>
              <a:rPr kumimoji="1" lang="ja-JP" altLang="en-US" sz="1200" b="1" dirty="0" smtClean="0">
                <a:solidFill>
                  <a:schemeClr val="tx1"/>
                </a:solidFill>
                <a:latin typeface="メイリオ" pitchFamily="50" charset="-128"/>
                <a:ea typeface="メイリオ" pitchFamily="50" charset="-128"/>
                <a:cs typeface="メイリオ" pitchFamily="50" charset="-128"/>
              </a:rPr>
              <a:t>もの  ⇒　</a:t>
            </a:r>
            <a:r>
              <a:rPr lang="ja-JP" altLang="en-US" sz="1200" b="1" u="sng" dirty="0" smtClean="0">
                <a:solidFill>
                  <a:schemeClr val="tx1"/>
                </a:solidFill>
                <a:latin typeface="メイリオ" pitchFamily="50" charset="-128"/>
                <a:ea typeface="メイリオ" pitchFamily="50" charset="-128"/>
                <a:cs typeface="メイリオ" pitchFamily="50" charset="-128"/>
              </a:rPr>
              <a:t>制度化を図る</a:t>
            </a:r>
            <a:r>
              <a:rPr kumimoji="1" lang="ja-JP" altLang="en-US" sz="1200" b="1" u="sng" dirty="0" smtClean="0">
                <a:solidFill>
                  <a:schemeClr val="tx1"/>
                </a:solidFill>
                <a:latin typeface="メイリオ" pitchFamily="50" charset="-128"/>
                <a:ea typeface="メイリオ" pitchFamily="50" charset="-128"/>
                <a:cs typeface="メイリオ" pitchFamily="50" charset="-128"/>
              </a:rPr>
              <a:t>べき！</a:t>
            </a:r>
            <a:endParaRPr kumimoji="1" lang="ja-JP" altLang="en-US" sz="1200" b="1" u="sng" dirty="0">
              <a:solidFill>
                <a:schemeClr val="tx1"/>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251520" y="2636912"/>
            <a:ext cx="8568952" cy="360040"/>
          </a:xfrm>
          <a:prstGeom prst="roundRect">
            <a:avLst/>
          </a:prstGeom>
          <a:solidFill>
            <a:srgbClr val="CCFF33"/>
          </a:solidFill>
        </p:spPr>
        <p:style>
          <a:lnRef idx="0">
            <a:schemeClr val="accent6"/>
          </a:lnRef>
          <a:fillRef idx="3">
            <a:schemeClr val="accent6"/>
          </a:fillRef>
          <a:effectRef idx="3">
            <a:schemeClr val="accent6"/>
          </a:effectRef>
          <a:fontRef idx="minor">
            <a:schemeClr val="lt1"/>
          </a:fontRef>
        </p:style>
        <p:txBody>
          <a:bodyPr rtlCol="0" anchor="ctr"/>
          <a:lstStyle/>
          <a:p>
            <a:r>
              <a:rPr kumimoji="1" lang="ja-JP" altLang="en-US" sz="1200" b="1" dirty="0" smtClean="0">
                <a:solidFill>
                  <a:schemeClr val="tx1"/>
                </a:solidFill>
                <a:latin typeface="メイリオ" pitchFamily="50" charset="-128"/>
                <a:ea typeface="メイリオ" pitchFamily="50" charset="-128"/>
                <a:cs typeface="メイリオ" pitchFamily="50" charset="-128"/>
              </a:rPr>
              <a:t>　　　　補助対象だが、地域の実情に応じて、実施する必要のあるもの　　　　 　　　　　　    ⇒　</a:t>
            </a:r>
            <a:r>
              <a:rPr kumimoji="1" lang="ja-JP" altLang="en-US" sz="1200" b="1" u="sng" dirty="0" smtClean="0">
                <a:solidFill>
                  <a:schemeClr val="tx1"/>
                </a:solidFill>
                <a:latin typeface="メイリオ" pitchFamily="50" charset="-128"/>
                <a:ea typeface="メイリオ" pitchFamily="50" charset="-128"/>
                <a:cs typeface="メイリオ" pitchFamily="50" charset="-128"/>
              </a:rPr>
              <a:t>事業の拡充が必要！</a:t>
            </a:r>
            <a:r>
              <a:rPr kumimoji="1" lang="ja-JP" altLang="en-US" sz="1200" b="1" dirty="0" smtClean="0">
                <a:solidFill>
                  <a:schemeClr val="tx1"/>
                </a:solidFill>
                <a:latin typeface="メイリオ" pitchFamily="50" charset="-128"/>
                <a:ea typeface="メイリオ" pitchFamily="50" charset="-128"/>
                <a:cs typeface="メイリオ" pitchFamily="50" charset="-128"/>
              </a:rPr>
              <a:t>　</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16" name="角丸四角形 15"/>
          <p:cNvSpPr/>
          <p:nvPr/>
        </p:nvSpPr>
        <p:spPr>
          <a:xfrm>
            <a:off x="251520" y="3284984"/>
            <a:ext cx="8568952" cy="36004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kumimoji="1" lang="ja-JP" altLang="en-US" sz="1200" b="1" dirty="0" smtClean="0">
                <a:solidFill>
                  <a:schemeClr val="tx1"/>
                </a:solidFill>
                <a:latin typeface="メイリオ" pitchFamily="50" charset="-128"/>
                <a:ea typeface="メイリオ" pitchFamily="50" charset="-128"/>
                <a:cs typeface="メイリオ" pitchFamily="50" charset="-128"/>
              </a:rPr>
              <a:t>　　　　地方が地域の実情に応じ</a:t>
            </a:r>
            <a:r>
              <a:rPr lang="ja-JP" altLang="en-US" sz="1200" b="1" dirty="0" smtClean="0">
                <a:solidFill>
                  <a:schemeClr val="tx1"/>
                </a:solidFill>
                <a:latin typeface="メイリオ" pitchFamily="50" charset="-128"/>
                <a:ea typeface="メイリオ" pitchFamily="50" charset="-128"/>
                <a:cs typeface="メイリオ" pitchFamily="50" charset="-128"/>
              </a:rPr>
              <a:t>て</a:t>
            </a:r>
            <a:r>
              <a:rPr kumimoji="1" lang="ja-JP" altLang="en-US" sz="1200" b="1" dirty="0" smtClean="0">
                <a:solidFill>
                  <a:schemeClr val="tx1"/>
                </a:solidFill>
                <a:latin typeface="メイリオ" pitchFamily="50" charset="-128"/>
                <a:ea typeface="メイリオ" pitchFamily="50" charset="-128"/>
                <a:cs typeface="メイリオ" pitchFamily="50" charset="-128"/>
              </a:rPr>
              <a:t>、独自に取り組むべき必要のあ</a:t>
            </a:r>
            <a:r>
              <a:rPr lang="ja-JP" altLang="en-US" sz="1200" b="1" dirty="0" smtClean="0">
                <a:solidFill>
                  <a:schemeClr val="tx1"/>
                </a:solidFill>
                <a:latin typeface="メイリオ" pitchFamily="50" charset="-128"/>
                <a:ea typeface="メイリオ" pitchFamily="50" charset="-128"/>
                <a:cs typeface="メイリオ" pitchFamily="50" charset="-128"/>
              </a:rPr>
              <a:t>る</a:t>
            </a:r>
            <a:r>
              <a:rPr kumimoji="1" lang="ja-JP" altLang="en-US" sz="1200" b="1" dirty="0" smtClean="0">
                <a:solidFill>
                  <a:schemeClr val="tx1"/>
                </a:solidFill>
                <a:latin typeface="メイリオ" pitchFamily="50" charset="-128"/>
                <a:ea typeface="メイリオ" pitchFamily="50" charset="-128"/>
                <a:cs typeface="メイリオ" pitchFamily="50" charset="-128"/>
              </a:rPr>
              <a:t>もの   　  ⇒　</a:t>
            </a:r>
            <a:r>
              <a:rPr kumimoji="1" lang="ja-JP" altLang="en-US" sz="1200" b="1" u="sng" dirty="0" smtClean="0">
                <a:solidFill>
                  <a:schemeClr val="tx1"/>
                </a:solidFill>
                <a:latin typeface="メイリオ" pitchFamily="50" charset="-128"/>
                <a:ea typeface="メイリオ" pitchFamily="50" charset="-128"/>
                <a:cs typeface="メイリオ" pitchFamily="50" charset="-128"/>
              </a:rPr>
              <a:t>新たな挑戦のための</a:t>
            </a:r>
            <a:r>
              <a:rPr lang="ja-JP" altLang="en-US" sz="1200" b="1" u="sng" dirty="0" smtClean="0">
                <a:solidFill>
                  <a:schemeClr val="tx1"/>
                </a:solidFill>
                <a:latin typeface="メイリオ" pitchFamily="50" charset="-128"/>
                <a:ea typeface="メイリオ" pitchFamily="50" charset="-128"/>
                <a:cs typeface="メイリオ" pitchFamily="50" charset="-128"/>
              </a:rPr>
              <a:t>財源確保が必要！</a:t>
            </a:r>
            <a:r>
              <a:rPr kumimoji="1" lang="ja-JP" altLang="en-US" sz="1200" b="1" dirty="0" smtClean="0">
                <a:solidFill>
                  <a:schemeClr val="tx1"/>
                </a:solidFill>
                <a:latin typeface="メイリオ" pitchFamily="50" charset="-128"/>
                <a:ea typeface="メイリオ" pitchFamily="50" charset="-128"/>
                <a:cs typeface="メイリオ" pitchFamily="50" charset="-128"/>
              </a:rPr>
              <a:t>　　　　　　</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23" name="角丸四角形 22"/>
          <p:cNvSpPr/>
          <p:nvPr/>
        </p:nvSpPr>
        <p:spPr>
          <a:xfrm>
            <a:off x="395536" y="1658516"/>
            <a:ext cx="385440" cy="355848"/>
          </a:xfrm>
          <a:prstGeom prst="roundRect">
            <a:avLst/>
          </a:prstGeom>
          <a:solidFill>
            <a:schemeClr val="bg2"/>
          </a:solidFill>
          <a:effectLst/>
          <a:scene3d>
            <a:camera prst="orthographicFront"/>
            <a:lightRig rig="threePt" dir="t"/>
          </a:scene3d>
          <a:sp3d>
            <a:bevelT prst="convex"/>
          </a:sp3d>
        </p:spPr>
        <p:style>
          <a:lnRef idx="3">
            <a:schemeClr val="lt1"/>
          </a:lnRef>
          <a:fillRef idx="1">
            <a:schemeClr val="accent6"/>
          </a:fillRef>
          <a:effectRef idx="1">
            <a:schemeClr val="accent6"/>
          </a:effectRef>
          <a:fontRef idx="minor">
            <a:schemeClr val="lt1"/>
          </a:fontRef>
        </p:style>
        <p:txBody>
          <a:bodyPr rtlCol="0" anchor="ctr"/>
          <a:lstStyle/>
          <a:p>
            <a:pPr algn="ctr"/>
            <a:r>
              <a:rPr lang="en-US" altLang="ja-JP" sz="1600" b="1" dirty="0" smtClean="0">
                <a:solidFill>
                  <a:schemeClr val="tx1"/>
                </a:solidFill>
                <a:latin typeface="メイリオ" pitchFamily="50" charset="-128"/>
                <a:ea typeface="メイリオ" pitchFamily="50" charset="-128"/>
                <a:cs typeface="メイリオ" pitchFamily="50" charset="-128"/>
              </a:rPr>
              <a:t>Ⅰ</a:t>
            </a:r>
            <a:endParaRPr kumimoji="1" lang="ja-JP" altLang="en-US" sz="1600" b="1" dirty="0">
              <a:solidFill>
                <a:schemeClr val="tx1"/>
              </a:solidFill>
              <a:latin typeface="メイリオ" pitchFamily="50" charset="-128"/>
              <a:ea typeface="メイリオ" pitchFamily="50" charset="-128"/>
              <a:cs typeface="メイリオ" pitchFamily="50" charset="-128"/>
            </a:endParaRPr>
          </a:p>
        </p:txBody>
      </p:sp>
      <p:sp>
        <p:nvSpPr>
          <p:cNvPr id="24" name="角丸四角形 23"/>
          <p:cNvSpPr/>
          <p:nvPr/>
        </p:nvSpPr>
        <p:spPr>
          <a:xfrm>
            <a:off x="395536" y="2180481"/>
            <a:ext cx="385440" cy="355848"/>
          </a:xfrm>
          <a:prstGeom prst="roundRect">
            <a:avLst/>
          </a:prstGeom>
          <a:solidFill>
            <a:schemeClr val="bg2"/>
          </a:solidFill>
          <a:effectLst/>
          <a:scene3d>
            <a:camera prst="orthographicFront"/>
            <a:lightRig rig="threePt" dir="t"/>
          </a:scene3d>
          <a:sp3d>
            <a:bevelT prst="convex"/>
          </a:sp3d>
        </p:spPr>
        <p:style>
          <a:lnRef idx="3">
            <a:schemeClr val="lt1"/>
          </a:lnRef>
          <a:fillRef idx="1">
            <a:schemeClr val="accent6"/>
          </a:fillRef>
          <a:effectRef idx="1">
            <a:schemeClr val="accent6"/>
          </a:effectRef>
          <a:fontRef idx="minor">
            <a:schemeClr val="lt1"/>
          </a:fontRef>
        </p:style>
        <p:txBody>
          <a:bodyPr rtlCol="0" anchor="ctr"/>
          <a:lstStyle/>
          <a:p>
            <a:pPr algn="ctr"/>
            <a:r>
              <a:rPr lang="en-US" altLang="ja-JP" sz="1600" b="1" dirty="0" smtClean="0">
                <a:solidFill>
                  <a:schemeClr val="tx1"/>
                </a:solidFill>
                <a:latin typeface="メイリオ" pitchFamily="50" charset="-128"/>
                <a:ea typeface="メイリオ" pitchFamily="50" charset="-128"/>
                <a:cs typeface="メイリオ" pitchFamily="50" charset="-128"/>
              </a:rPr>
              <a:t>Ⅱ</a:t>
            </a:r>
            <a:endParaRPr kumimoji="1" lang="ja-JP" altLang="en-US" sz="1600" b="1" dirty="0">
              <a:solidFill>
                <a:schemeClr val="tx1"/>
              </a:solidFill>
              <a:latin typeface="メイリオ" pitchFamily="50" charset="-128"/>
              <a:ea typeface="メイリオ" pitchFamily="50" charset="-128"/>
              <a:cs typeface="メイリオ" pitchFamily="50" charset="-128"/>
            </a:endParaRPr>
          </a:p>
        </p:txBody>
      </p:sp>
      <p:sp>
        <p:nvSpPr>
          <p:cNvPr id="25" name="角丸四角形 24"/>
          <p:cNvSpPr/>
          <p:nvPr/>
        </p:nvSpPr>
        <p:spPr>
          <a:xfrm>
            <a:off x="395536" y="2615704"/>
            <a:ext cx="385440" cy="355848"/>
          </a:xfrm>
          <a:prstGeom prst="roundRect">
            <a:avLst/>
          </a:prstGeom>
          <a:solidFill>
            <a:schemeClr val="bg2"/>
          </a:solidFill>
          <a:effectLst/>
          <a:scene3d>
            <a:camera prst="orthographicFront"/>
            <a:lightRig rig="threePt" dir="t"/>
          </a:scene3d>
          <a:sp3d>
            <a:bevelT prst="convex"/>
          </a:sp3d>
        </p:spPr>
        <p:style>
          <a:lnRef idx="3">
            <a:schemeClr val="lt1"/>
          </a:lnRef>
          <a:fillRef idx="1">
            <a:schemeClr val="accent6"/>
          </a:fillRef>
          <a:effectRef idx="1">
            <a:schemeClr val="accent6"/>
          </a:effectRef>
          <a:fontRef idx="minor">
            <a:schemeClr val="lt1"/>
          </a:fontRef>
        </p:style>
        <p:txBody>
          <a:bodyPr rtlCol="0" anchor="ctr"/>
          <a:lstStyle/>
          <a:p>
            <a:pPr algn="ctr"/>
            <a:r>
              <a:rPr lang="en-US" altLang="ja-JP" sz="1600" b="1" dirty="0" smtClean="0">
                <a:solidFill>
                  <a:schemeClr val="tx1"/>
                </a:solidFill>
                <a:latin typeface="メイリオ" pitchFamily="50" charset="-128"/>
                <a:ea typeface="メイリオ" pitchFamily="50" charset="-128"/>
                <a:cs typeface="メイリオ" pitchFamily="50" charset="-128"/>
              </a:rPr>
              <a:t>Ⅲ</a:t>
            </a:r>
            <a:endParaRPr kumimoji="1" lang="ja-JP" altLang="en-US" sz="1600" b="1" dirty="0">
              <a:solidFill>
                <a:schemeClr val="tx1"/>
              </a:solidFill>
              <a:latin typeface="メイリオ" pitchFamily="50" charset="-128"/>
              <a:ea typeface="メイリオ" pitchFamily="50" charset="-128"/>
              <a:cs typeface="メイリオ" pitchFamily="50" charset="-128"/>
            </a:endParaRPr>
          </a:p>
        </p:txBody>
      </p:sp>
      <p:sp>
        <p:nvSpPr>
          <p:cNvPr id="26" name="角丸四角形 25"/>
          <p:cNvSpPr/>
          <p:nvPr/>
        </p:nvSpPr>
        <p:spPr>
          <a:xfrm>
            <a:off x="395536" y="3263776"/>
            <a:ext cx="385440" cy="355848"/>
          </a:xfrm>
          <a:prstGeom prst="roundRect">
            <a:avLst/>
          </a:prstGeom>
          <a:solidFill>
            <a:schemeClr val="bg2"/>
          </a:solidFill>
          <a:effectLst/>
          <a:scene3d>
            <a:camera prst="orthographicFront"/>
            <a:lightRig rig="threePt" dir="t"/>
          </a:scene3d>
          <a:sp3d>
            <a:bevelT prst="convex"/>
          </a:sp3d>
        </p:spPr>
        <p:style>
          <a:lnRef idx="3">
            <a:schemeClr val="lt1"/>
          </a:lnRef>
          <a:fillRef idx="1">
            <a:schemeClr val="accent6"/>
          </a:fillRef>
          <a:effectRef idx="1">
            <a:schemeClr val="accent6"/>
          </a:effectRef>
          <a:fontRef idx="minor">
            <a:schemeClr val="lt1"/>
          </a:fontRef>
        </p:style>
        <p:txBody>
          <a:bodyPr rtlCol="0" anchor="ctr"/>
          <a:lstStyle/>
          <a:p>
            <a:pPr algn="ctr"/>
            <a:r>
              <a:rPr lang="en-US" altLang="ja-JP" sz="1600" b="1" dirty="0" smtClean="0">
                <a:solidFill>
                  <a:schemeClr val="tx1"/>
                </a:solidFill>
                <a:latin typeface="メイリオ" pitchFamily="50" charset="-128"/>
                <a:ea typeface="メイリオ" pitchFamily="50" charset="-128"/>
                <a:cs typeface="メイリオ" pitchFamily="50" charset="-128"/>
              </a:rPr>
              <a:t>Ⅳ</a:t>
            </a:r>
            <a:endParaRPr kumimoji="1" lang="ja-JP" altLang="en-US" sz="1600" b="1" dirty="0">
              <a:solidFill>
                <a:schemeClr val="tx1"/>
              </a:solidFill>
              <a:latin typeface="メイリオ" pitchFamily="50" charset="-128"/>
              <a:ea typeface="メイリオ" pitchFamily="50" charset="-128"/>
              <a:cs typeface="メイリオ" pitchFamily="50" charset="-128"/>
            </a:endParaRPr>
          </a:p>
        </p:txBody>
      </p:sp>
      <p:sp>
        <p:nvSpPr>
          <p:cNvPr id="27" name="正方形/長方形 26"/>
          <p:cNvSpPr/>
          <p:nvPr/>
        </p:nvSpPr>
        <p:spPr>
          <a:xfrm>
            <a:off x="179512" y="519088"/>
            <a:ext cx="8964488" cy="758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ja-JP" altLang="en-US" sz="1200" b="1" dirty="0" smtClean="0">
                <a:solidFill>
                  <a:schemeClr val="tx1"/>
                </a:solidFill>
              </a:rPr>
              <a:t>　  </a:t>
            </a:r>
            <a:r>
              <a:rPr kumimoji="1" lang="ja-JP" altLang="en-US" sz="1200" b="1" dirty="0" smtClean="0">
                <a:solidFill>
                  <a:schemeClr val="tx1"/>
                </a:solidFill>
              </a:rPr>
              <a:t>急速に進行する少子化の流れを変えるために、地方では</a:t>
            </a:r>
            <a:r>
              <a:rPr lang="ja-JP" altLang="en-US" sz="1200" b="1" dirty="0" smtClean="0">
                <a:solidFill>
                  <a:schemeClr val="tx1"/>
                </a:solidFill>
              </a:rPr>
              <a:t>すでに</a:t>
            </a:r>
            <a:r>
              <a:rPr kumimoji="1" lang="ja-JP" altLang="en-US" sz="1200" b="1" dirty="0" smtClean="0">
                <a:solidFill>
                  <a:schemeClr val="tx1"/>
                </a:solidFill>
              </a:rPr>
              <a:t>独自</a:t>
            </a:r>
            <a:r>
              <a:rPr lang="ja-JP" altLang="en-US" sz="1200" b="1" dirty="0" smtClean="0">
                <a:solidFill>
                  <a:schemeClr val="tx1"/>
                </a:solidFill>
              </a:rPr>
              <a:t>に</a:t>
            </a:r>
            <a:r>
              <a:rPr kumimoji="1" lang="ja-JP" altLang="en-US" sz="1200" b="1" dirty="0" smtClean="0">
                <a:solidFill>
                  <a:schemeClr val="tx1"/>
                </a:solidFill>
              </a:rPr>
              <a:t>取り組みを進めているが、厳しい財政状況から、もう一段の</a:t>
            </a:r>
            <a:endParaRPr kumimoji="1" lang="en-US" altLang="ja-JP" sz="1200" b="1" dirty="0" smtClean="0">
              <a:solidFill>
                <a:schemeClr val="tx1"/>
              </a:solidFill>
            </a:endParaRPr>
          </a:p>
          <a:p>
            <a:pPr>
              <a:lnSpc>
                <a:spcPts val="1700"/>
              </a:lnSpc>
            </a:pPr>
            <a:r>
              <a:rPr kumimoji="1" lang="ja-JP" altLang="en-US" sz="1200" b="1" dirty="0" smtClean="0">
                <a:solidFill>
                  <a:schemeClr val="tx1"/>
                </a:solidFill>
              </a:rPr>
              <a:t>思い切った事業の拡充や、新</a:t>
            </a:r>
            <a:r>
              <a:rPr lang="ja-JP" altLang="en-US" sz="1200" b="1" dirty="0" smtClean="0">
                <a:solidFill>
                  <a:schemeClr val="tx1"/>
                </a:solidFill>
              </a:rPr>
              <a:t>たな挑戦</a:t>
            </a:r>
            <a:r>
              <a:rPr kumimoji="1" lang="ja-JP" altLang="en-US" sz="1200" b="1" dirty="0" smtClean="0">
                <a:solidFill>
                  <a:schemeClr val="tx1"/>
                </a:solidFill>
              </a:rPr>
              <a:t>に踏み込めない状況にある。</a:t>
            </a:r>
            <a:endParaRPr lang="en-US" altLang="ja-JP" sz="1200" b="1" dirty="0" smtClean="0">
              <a:solidFill>
                <a:schemeClr val="tx1"/>
              </a:solidFill>
            </a:endParaRPr>
          </a:p>
          <a:p>
            <a:pPr>
              <a:lnSpc>
                <a:spcPts val="1700"/>
              </a:lnSpc>
            </a:pPr>
            <a:r>
              <a:rPr lang="ja-JP" altLang="en-US" sz="1200" b="1" dirty="0" smtClean="0">
                <a:solidFill>
                  <a:schemeClr val="tx1"/>
                </a:solidFill>
              </a:rPr>
              <a:t>　  今こそ国は、「少子化危機突破」を国策として位置づけ、自らが抜本的な強化策に取り組むとともに、地方の取り組みをしっかりと</a:t>
            </a:r>
            <a:endParaRPr lang="en-US" altLang="ja-JP" sz="1200" b="1" dirty="0" smtClean="0">
              <a:solidFill>
                <a:schemeClr val="tx1"/>
              </a:solidFill>
            </a:endParaRPr>
          </a:p>
          <a:p>
            <a:pPr>
              <a:lnSpc>
                <a:spcPts val="1700"/>
              </a:lnSpc>
            </a:pPr>
            <a:r>
              <a:rPr lang="ja-JP" altLang="en-US" sz="1200" b="1" dirty="0" smtClean="0">
                <a:solidFill>
                  <a:schemeClr val="tx1"/>
                </a:solidFill>
              </a:rPr>
              <a:t>サポートする体制を整備する必要がある。</a:t>
            </a:r>
            <a:endParaRPr kumimoji="1" lang="ja-JP" altLang="en-US" sz="1200" b="1" dirty="0">
              <a:solidFill>
                <a:schemeClr val="tx1"/>
              </a:solidFill>
            </a:endParaRPr>
          </a:p>
        </p:txBody>
      </p:sp>
      <p:sp>
        <p:nvSpPr>
          <p:cNvPr id="28" name="角丸四角形 27"/>
          <p:cNvSpPr/>
          <p:nvPr/>
        </p:nvSpPr>
        <p:spPr>
          <a:xfrm>
            <a:off x="72008" y="3140968"/>
            <a:ext cx="8964488" cy="2592288"/>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50800" y="1387376"/>
            <a:ext cx="4089152" cy="241424"/>
          </a:xfrm>
          <a:prstGeom prst="roundRect">
            <a:avLst>
              <a:gd name="adj" fmla="val 50000"/>
            </a:avLst>
          </a:prstGeom>
          <a:solidFill>
            <a:srgbClr val="FF0000"/>
          </a:solidFill>
        </p:spPr>
        <p:style>
          <a:lnRef idx="0">
            <a:schemeClr val="accent6"/>
          </a:lnRef>
          <a:fillRef idx="3">
            <a:schemeClr val="accent6"/>
          </a:fillRef>
          <a:effectRef idx="3">
            <a:schemeClr val="accent6"/>
          </a:effectRef>
          <a:fontRef idx="minor">
            <a:schemeClr val="lt1"/>
          </a:fontRef>
        </p:style>
        <p:txBody>
          <a:bodyPr rtlCol="0" anchor="ctr"/>
          <a:lstStyle/>
          <a:p>
            <a:r>
              <a:rPr kumimoji="1" lang="ja-JP" altLang="en-US" sz="1100" b="1" dirty="0" smtClean="0"/>
              <a:t>「４  具体的な少子化対策の</a:t>
            </a:r>
            <a:r>
              <a:rPr lang="ja-JP" altLang="en-US" sz="1100" b="1" dirty="0" smtClean="0"/>
              <a:t>国と地方の役割分担</a:t>
            </a:r>
            <a:r>
              <a:rPr kumimoji="1" lang="ja-JP" altLang="en-US" sz="1100" b="1" dirty="0" smtClean="0"/>
              <a:t>の現状」　</a:t>
            </a:r>
            <a:r>
              <a:rPr lang="ja-JP" altLang="en-US" sz="1100" b="1" dirty="0" smtClean="0"/>
              <a:t>のうち</a:t>
            </a:r>
            <a:endParaRPr kumimoji="1" lang="ja-JP" altLang="en-US" sz="1100" b="1" dirty="0"/>
          </a:p>
        </p:txBody>
      </p:sp>
      <p:sp>
        <p:nvSpPr>
          <p:cNvPr id="18" name="正方形/長方形 17"/>
          <p:cNvSpPr/>
          <p:nvPr/>
        </p:nvSpPr>
        <p:spPr>
          <a:xfrm>
            <a:off x="8940105" y="6627118"/>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7</a:t>
            </a:r>
            <a:endParaRPr kumimoji="1" lang="en-US" altLang="ja-JP" dirty="0" smtClean="0">
              <a:solidFill>
                <a:schemeClr val="tx1"/>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9073</TotalTime>
  <Words>960</Words>
  <Application>Microsoft Office PowerPoint</Application>
  <PresentationFormat>画面に合わせる (4:3)</PresentationFormat>
  <Paragraphs>712</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　次世代を担う「人づくり」に向けた 少子化対策への挑戦　　</vt:lpstr>
      <vt:lpstr>スライド 2</vt:lpstr>
      <vt:lpstr>スライド 3</vt:lpstr>
      <vt:lpstr>スライド 4</vt:lpstr>
      <vt:lpstr>スライド 5</vt:lpstr>
      <vt:lpstr>スライド 6</vt:lpstr>
      <vt:lpstr>スライド 7</vt:lpstr>
      <vt:lpstr>スライド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子ども・子育て支援施策の抜本的強化について</dc:title>
  <dc:creator>ioas_user</dc:creator>
  <cp:lastModifiedBy>ioas_user</cp:lastModifiedBy>
  <cp:revision>878</cp:revision>
  <cp:lastPrinted>2013-06-11T13:32:34Z</cp:lastPrinted>
  <dcterms:created xsi:type="dcterms:W3CDTF">2013-06-10T01:17:47Z</dcterms:created>
  <dcterms:modified xsi:type="dcterms:W3CDTF">2013-08-08T00:02:20Z</dcterms:modified>
</cp:coreProperties>
</file>