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99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8E1F-B6A3-49D2-B51A-F524F14AF636}" type="datetimeFigureOut">
              <a:rPr kumimoji="1" lang="ja-JP" altLang="en-US" smtClean="0"/>
              <a:pPr/>
              <a:t>2013/11/25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D8D3-F8BD-4034-9F49-CAE909458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8E1F-B6A3-49D2-B51A-F524F14AF636}" type="datetimeFigureOut">
              <a:rPr kumimoji="1" lang="ja-JP" altLang="en-US" smtClean="0"/>
              <a:pPr/>
              <a:t>2013/11/25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D8D3-F8BD-4034-9F49-CAE909458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8E1F-B6A3-49D2-B51A-F524F14AF636}" type="datetimeFigureOut">
              <a:rPr kumimoji="1" lang="ja-JP" altLang="en-US" smtClean="0"/>
              <a:pPr/>
              <a:t>2013/11/25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D8D3-F8BD-4034-9F49-CAE909458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8E1F-B6A3-49D2-B51A-F524F14AF636}" type="datetimeFigureOut">
              <a:rPr kumimoji="1" lang="ja-JP" altLang="en-US" smtClean="0"/>
              <a:pPr/>
              <a:t>2013/11/25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D8D3-F8BD-4034-9F49-CAE909458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8E1F-B6A3-49D2-B51A-F524F14AF636}" type="datetimeFigureOut">
              <a:rPr kumimoji="1" lang="ja-JP" altLang="en-US" smtClean="0"/>
              <a:pPr/>
              <a:t>2013/11/25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D8D3-F8BD-4034-9F49-CAE909458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8E1F-B6A3-49D2-B51A-F524F14AF636}" type="datetimeFigureOut">
              <a:rPr kumimoji="1" lang="ja-JP" altLang="en-US" smtClean="0"/>
              <a:pPr/>
              <a:t>2013/11/25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D8D3-F8BD-4034-9F49-CAE909458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8E1F-B6A3-49D2-B51A-F524F14AF636}" type="datetimeFigureOut">
              <a:rPr kumimoji="1" lang="ja-JP" altLang="en-US" smtClean="0"/>
              <a:pPr/>
              <a:t>2013/11/25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D8D3-F8BD-4034-9F49-CAE909458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8E1F-B6A3-49D2-B51A-F524F14AF636}" type="datetimeFigureOut">
              <a:rPr kumimoji="1" lang="ja-JP" altLang="en-US" smtClean="0"/>
              <a:pPr/>
              <a:t>2013/11/25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D8D3-F8BD-4034-9F49-CAE909458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8E1F-B6A3-49D2-B51A-F524F14AF636}" type="datetimeFigureOut">
              <a:rPr kumimoji="1" lang="ja-JP" altLang="en-US" smtClean="0"/>
              <a:pPr/>
              <a:t>2013/11/25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D8D3-F8BD-4034-9F49-CAE909458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8E1F-B6A3-49D2-B51A-F524F14AF636}" type="datetimeFigureOut">
              <a:rPr kumimoji="1" lang="ja-JP" altLang="en-US" smtClean="0"/>
              <a:pPr/>
              <a:t>2013/11/25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D8D3-F8BD-4034-9F49-CAE909458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8E1F-B6A3-49D2-B51A-F524F14AF636}" type="datetimeFigureOut">
              <a:rPr kumimoji="1" lang="ja-JP" altLang="en-US" smtClean="0"/>
              <a:pPr/>
              <a:t>2013/11/25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D8D3-F8BD-4034-9F49-CAE909458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98E1F-B6A3-49D2-B51A-F524F14AF636}" type="datetimeFigureOut">
              <a:rPr kumimoji="1" lang="ja-JP" altLang="en-US" smtClean="0"/>
              <a:pPr/>
              <a:t>2013/11/25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BD8D3-F8BD-4034-9F49-CAE909458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正方形/長方形 60"/>
          <p:cNvSpPr/>
          <p:nvPr/>
        </p:nvSpPr>
        <p:spPr>
          <a:xfrm>
            <a:off x="0" y="908720"/>
            <a:ext cx="9144000" cy="59492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dirty="0" smtClean="0"/>
          </a:p>
          <a:p>
            <a:endParaRPr lang="en-US" altLang="ja-JP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9512" y="141277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1196752"/>
            <a:ext cx="3816424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例えば、学級活動での指導では・・・</a:t>
            </a:r>
            <a:endParaRPr kumimoji="1" lang="ja-JP" altLang="en-US" b="1" dirty="0"/>
          </a:p>
        </p:txBody>
      </p:sp>
      <p:sp>
        <p:nvSpPr>
          <p:cNvPr id="16" name="円/楕円 15"/>
          <p:cNvSpPr/>
          <p:nvPr/>
        </p:nvSpPr>
        <p:spPr>
          <a:xfrm>
            <a:off x="971600" y="1772816"/>
            <a:ext cx="1008112" cy="36004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n>
                  <a:solidFill>
                    <a:srgbClr val="0070C0"/>
                  </a:solidFill>
                </a:ln>
                <a:solidFill>
                  <a:schemeClr val="tx1"/>
                </a:solidFill>
              </a:rPr>
              <a:t>つかむ</a:t>
            </a:r>
            <a:endParaRPr kumimoji="1" lang="ja-JP" altLang="en-US" sz="1400" dirty="0">
              <a:ln>
                <a:solidFill>
                  <a:srgbClr val="0070C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2483768" y="1772816"/>
            <a:ext cx="1008112" cy="36004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ln>
                  <a:solidFill>
                    <a:srgbClr val="00B0F0"/>
                  </a:solidFill>
                </a:ln>
                <a:solidFill>
                  <a:schemeClr val="tx1"/>
                </a:solidFill>
              </a:rPr>
              <a:t>さぐる</a:t>
            </a:r>
            <a:endParaRPr kumimoji="1" lang="ja-JP" altLang="en-US" sz="1400" dirty="0">
              <a:ln>
                <a:solidFill>
                  <a:srgbClr val="00B0F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3892864" y="1772816"/>
            <a:ext cx="1224136" cy="36004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ln>
                  <a:solidFill>
                    <a:srgbClr val="00B050"/>
                  </a:solidFill>
                </a:ln>
                <a:solidFill>
                  <a:schemeClr val="tx1"/>
                </a:solidFill>
              </a:rPr>
              <a:t>見付ける</a:t>
            </a:r>
            <a:endParaRPr kumimoji="1" lang="ja-JP" altLang="en-US" sz="1400" dirty="0">
              <a:ln>
                <a:solidFill>
                  <a:srgbClr val="00B05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5702944" y="1772816"/>
            <a:ext cx="1008112" cy="36004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n>
                  <a:solidFill>
                    <a:srgbClr val="92D050"/>
                  </a:solidFill>
                </a:ln>
                <a:solidFill>
                  <a:schemeClr val="tx1"/>
                </a:solidFill>
              </a:rPr>
              <a:t>決める</a:t>
            </a:r>
            <a:endParaRPr kumimoji="1" lang="ja-JP" altLang="en-US" sz="1400" dirty="0">
              <a:ln>
                <a:solidFill>
                  <a:srgbClr val="92D05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7475848" y="1772816"/>
            <a:ext cx="1224136" cy="36004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実行する</a:t>
            </a:r>
            <a:endParaRPr kumimoji="1" lang="ja-JP" altLang="en-US" sz="1400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899592" y="2208632"/>
            <a:ext cx="1152128" cy="28803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課題をつかむ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2339752" y="2208632"/>
            <a:ext cx="1296144" cy="28803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原因</a:t>
            </a:r>
            <a:r>
              <a:rPr lang="ja-JP" altLang="en-US" sz="1200" dirty="0" smtClean="0">
                <a:solidFill>
                  <a:schemeClr val="tx1"/>
                </a:solidFill>
              </a:rPr>
              <a:t>を追及する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707904" y="2208632"/>
            <a:ext cx="1440160" cy="28803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解決方法</a:t>
            </a:r>
            <a:r>
              <a:rPr lang="ja-JP" altLang="en-US" sz="1200" dirty="0" smtClean="0">
                <a:solidFill>
                  <a:schemeClr val="tx1"/>
                </a:solidFill>
              </a:rPr>
              <a:t>を考える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220072" y="2208632"/>
            <a:ext cx="1872208" cy="28803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個人目標</a:t>
            </a:r>
            <a:r>
              <a:rPr lang="ja-JP" altLang="en-US" sz="1200" dirty="0" smtClean="0">
                <a:solidFill>
                  <a:schemeClr val="tx1"/>
                </a:solidFill>
              </a:rPr>
              <a:t>を自己決定する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236296" y="2208632"/>
            <a:ext cx="1872208" cy="28803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決めたことを実行する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55576" y="3343344"/>
            <a:ext cx="14401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solidFill>
                  <a:srgbClr val="0070C0"/>
                </a:solidFill>
                <a:latin typeface="+mn-ea"/>
              </a:rPr>
              <a:t>・</a:t>
            </a:r>
            <a:r>
              <a:rPr lang="ja-JP" altLang="en-US" sz="1000" dirty="0" smtClean="0">
                <a:solidFill>
                  <a:srgbClr val="0070C0"/>
                </a:solidFill>
                <a:latin typeface="+mn-ea"/>
                <a:ea typeface="+mn-ea"/>
              </a:rPr>
              <a:t>生活習慣</a:t>
            </a:r>
            <a:r>
              <a:rPr lang="ja-JP" altLang="en-US" sz="1000" dirty="0" smtClean="0">
                <a:solidFill>
                  <a:srgbClr val="0070C0"/>
                </a:solidFill>
                <a:latin typeface="+mn-ea"/>
              </a:rPr>
              <a:t>チェックの結　果を活用し、</a:t>
            </a:r>
            <a:r>
              <a:rPr lang="ja-JP" altLang="en-US" sz="1000" dirty="0" smtClean="0">
                <a:solidFill>
                  <a:srgbClr val="0070C0"/>
                </a:solidFill>
                <a:latin typeface="+mn-ea"/>
                <a:ea typeface="+mj-ea"/>
              </a:rPr>
              <a:t>自分自身やクラスの課題として捉えられる</a:t>
            </a:r>
            <a:r>
              <a:rPr lang="ja-JP" altLang="en-US" sz="1000" dirty="0">
                <a:solidFill>
                  <a:srgbClr val="0070C0"/>
                </a:solidFill>
                <a:latin typeface="+mn-ea"/>
                <a:ea typeface="+mj-ea"/>
              </a:rPr>
              <a:t>ように</a:t>
            </a:r>
            <a:r>
              <a:rPr lang="ja-JP" altLang="en-US" sz="1000" dirty="0" smtClean="0">
                <a:solidFill>
                  <a:srgbClr val="0070C0"/>
                </a:solidFill>
                <a:latin typeface="+mn-ea"/>
                <a:ea typeface="+mj-ea"/>
              </a:rPr>
              <a:t>します。</a:t>
            </a:r>
            <a:endParaRPr lang="en-US" altLang="ja-JP" sz="1000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195736" y="2500432"/>
            <a:ext cx="144015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+mn-ea"/>
              </a:rPr>
              <a:t>「</a:t>
            </a:r>
            <a:r>
              <a:rPr lang="ja-JP" altLang="en-US" sz="1000" dirty="0" smtClean="0">
                <a:solidFill>
                  <a:srgbClr val="FF0000"/>
                </a:solidFill>
                <a:latin typeface="+mn-ea"/>
              </a:rPr>
              <a:t>生活習慣チェック！</a:t>
            </a:r>
            <a:r>
              <a:rPr lang="ja-JP" altLang="en-US" sz="1000" dirty="0" smtClean="0">
                <a:latin typeface="+mn-ea"/>
              </a:rPr>
              <a:t>」</a:t>
            </a:r>
            <a:r>
              <a:rPr lang="ja-JP" altLang="en-US" sz="1000" dirty="0" err="1" smtClean="0">
                <a:latin typeface="+mn-ea"/>
              </a:rPr>
              <a:t>、</a:t>
            </a:r>
            <a:r>
              <a:rPr lang="ja-JP" altLang="en-US" sz="1000" dirty="0" smtClean="0">
                <a:latin typeface="+mn-ea"/>
              </a:rPr>
              <a:t>「</a:t>
            </a:r>
            <a:r>
              <a:rPr lang="ja-JP" altLang="en-US" sz="1000" dirty="0" smtClean="0">
                <a:solidFill>
                  <a:srgbClr val="FF0000"/>
                </a:solidFill>
                <a:latin typeface="+mn-ea"/>
              </a:rPr>
              <a:t>元気の素は食事から</a:t>
            </a:r>
            <a:r>
              <a:rPr lang="ja-JP" altLang="en-US" sz="1000" dirty="0" smtClean="0">
                <a:latin typeface="+mn-ea"/>
              </a:rPr>
              <a:t>」を活用して、生活リズムを整えることが必要なわけを考えます。</a:t>
            </a:r>
            <a:endParaRPr lang="en-US" altLang="ja-JP" sz="1000" dirty="0" smtClean="0">
              <a:latin typeface="+mn-ea"/>
              <a:ea typeface="+mj-ea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707904" y="2500432"/>
            <a:ext cx="15121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+mn-ea"/>
              </a:rPr>
              <a:t>・生活リズムを整える方法について、日常生活で実施可能</a:t>
            </a:r>
            <a:r>
              <a:rPr lang="ja-JP" altLang="en-US" sz="1000" dirty="0" smtClean="0">
                <a:latin typeface="+mn-ea"/>
              </a:rPr>
              <a:t>な</a:t>
            </a:r>
            <a:r>
              <a:rPr lang="ja-JP" altLang="en-US" sz="1000" dirty="0" smtClean="0">
                <a:latin typeface="+mn-ea"/>
              </a:rPr>
              <a:t>解決方法をみんなで話し合います</a:t>
            </a:r>
            <a:r>
              <a:rPr lang="ja-JP" altLang="en-US" sz="1000" dirty="0" smtClean="0">
                <a:latin typeface="+mn-ea"/>
              </a:rPr>
              <a:t>。</a:t>
            </a:r>
            <a:endParaRPr lang="en-US" altLang="ja-JP" sz="1000" dirty="0" smtClean="0">
              <a:latin typeface="+mn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220072" y="2500432"/>
            <a:ext cx="201622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+mn-ea"/>
              </a:rPr>
              <a:t>・解決方法の中から自分</a:t>
            </a:r>
            <a:r>
              <a:rPr lang="ja-JP" altLang="en-US" sz="1000" dirty="0" smtClean="0">
                <a:latin typeface="+mn-ea"/>
              </a:rPr>
              <a:t>の力でできる目標</a:t>
            </a:r>
            <a:r>
              <a:rPr lang="ja-JP" altLang="en-US" sz="1000" dirty="0" smtClean="0">
                <a:latin typeface="+mn-ea"/>
              </a:rPr>
              <a:t>を「</a:t>
            </a:r>
            <a:r>
              <a:rPr lang="ja-JP" altLang="en-US" sz="1000" dirty="0" smtClean="0">
                <a:solidFill>
                  <a:srgbClr val="FF0000"/>
                </a:solidFill>
                <a:latin typeface="+mn-ea"/>
              </a:rPr>
              <a:t>生活習慣目標カード</a:t>
            </a:r>
            <a:r>
              <a:rPr lang="ja-JP" altLang="en-US" sz="1000" dirty="0" smtClean="0">
                <a:latin typeface="+mn-ea"/>
              </a:rPr>
              <a:t>」に書きます</a:t>
            </a:r>
            <a:r>
              <a:rPr lang="ja-JP" altLang="en-US" sz="1000" dirty="0" smtClean="0">
                <a:latin typeface="+mn-ea"/>
              </a:rPr>
              <a:t>。</a:t>
            </a:r>
            <a:endParaRPr lang="en-US" altLang="ja-JP" sz="1000" dirty="0" smtClean="0">
              <a:latin typeface="+mn-ea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236296" y="2500432"/>
            <a:ext cx="1800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+mn-ea"/>
              </a:rPr>
              <a:t>自己決定したこと</a:t>
            </a:r>
            <a:r>
              <a:rPr lang="ja-JP" altLang="en-US" sz="1000" dirty="0" smtClean="0">
                <a:latin typeface="+mn-ea"/>
              </a:rPr>
              <a:t>を努力してやってみます。</a:t>
            </a:r>
            <a:endParaRPr lang="en-US" altLang="ja-JP" sz="1000" dirty="0" smtClean="0">
              <a:latin typeface="+mn-ea"/>
            </a:endParaRPr>
          </a:p>
        </p:txBody>
      </p:sp>
      <p:pic>
        <p:nvPicPr>
          <p:cNvPr id="35" name="図 34" descr="P101012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5085184"/>
            <a:ext cx="2044184" cy="17728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6" name="正方形/長方形 35"/>
          <p:cNvSpPr/>
          <p:nvPr/>
        </p:nvSpPr>
        <p:spPr>
          <a:xfrm>
            <a:off x="827584" y="2500432"/>
            <a:ext cx="14401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+mn-ea"/>
              </a:rPr>
              <a:t>・「</a:t>
            </a:r>
            <a:r>
              <a:rPr lang="ja-JP" altLang="en-US" sz="1000" dirty="0" smtClean="0">
                <a:solidFill>
                  <a:srgbClr val="FF0000"/>
                </a:solidFill>
                <a:latin typeface="+mn-ea"/>
                <a:ea typeface="+mn-ea"/>
              </a:rPr>
              <a:t>生活習慣</a:t>
            </a:r>
            <a:r>
              <a:rPr lang="ja-JP" altLang="en-US" sz="1000" dirty="0" smtClean="0">
                <a:solidFill>
                  <a:srgbClr val="FF0000"/>
                </a:solidFill>
                <a:latin typeface="+mn-ea"/>
              </a:rPr>
              <a:t>チェック！</a:t>
            </a:r>
            <a:r>
              <a:rPr lang="ja-JP" altLang="en-US" sz="1000" dirty="0" smtClean="0">
                <a:latin typeface="+mn-ea"/>
              </a:rPr>
              <a:t>」で、自分の課題を確認します。</a:t>
            </a:r>
            <a:endParaRPr lang="en-US" altLang="ja-JP" sz="1000" dirty="0" smtClean="0">
              <a:latin typeface="+mj-ea"/>
              <a:ea typeface="+mj-ea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195736" y="3356992"/>
            <a:ext cx="14401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+mn-ea"/>
                <a:ea typeface="+mj-ea"/>
              </a:rPr>
              <a:t>・</a:t>
            </a:r>
            <a:r>
              <a:rPr lang="ja-JP" altLang="en-US" sz="1000" dirty="0" smtClean="0">
                <a:solidFill>
                  <a:schemeClr val="accent5">
                    <a:lumMod val="75000"/>
                  </a:schemeClr>
                </a:solidFill>
                <a:latin typeface="+mn-ea"/>
                <a:ea typeface="+mj-ea"/>
              </a:rPr>
              <a:t>改善の必要性を実感し、改善すべき点を気づくようにします。</a:t>
            </a:r>
            <a:endParaRPr lang="en-US" altLang="ja-JP" sz="1000" dirty="0" smtClean="0">
              <a:solidFill>
                <a:schemeClr val="accent5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707904" y="3343344"/>
            <a:ext cx="15121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solidFill>
                  <a:srgbClr val="0070C0"/>
                </a:solidFill>
                <a:latin typeface="+mn-ea"/>
                <a:ea typeface="+mj-ea"/>
              </a:rPr>
              <a:t>・児童の情報交換の場をつくり、みんなで話合い、協力して自己決定へと向かっていけるようにします。</a:t>
            </a:r>
            <a:endParaRPr lang="en-US" altLang="ja-JP" sz="1000" dirty="0" smtClean="0">
              <a:solidFill>
                <a:srgbClr val="0070C0"/>
              </a:solidFill>
              <a:latin typeface="+mn-ea"/>
              <a:ea typeface="+mj-ea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220072" y="3343344"/>
            <a:ext cx="1800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solidFill>
                  <a:srgbClr val="0070C0"/>
                </a:solidFill>
                <a:latin typeface="+mn-ea"/>
              </a:rPr>
              <a:t>・強い意志を持って、個に応じた、具体的な実践方法やめあてが決められるように</a:t>
            </a:r>
            <a:r>
              <a:rPr lang="ja-JP" altLang="en-US" sz="1000" dirty="0" smtClean="0">
                <a:solidFill>
                  <a:srgbClr val="0070C0"/>
                </a:solidFill>
                <a:latin typeface="+mn-ea"/>
              </a:rPr>
              <a:t>します</a:t>
            </a:r>
            <a:r>
              <a:rPr lang="ja-JP" altLang="en-US" sz="1000" dirty="0" smtClean="0">
                <a:ln>
                  <a:solidFill>
                    <a:srgbClr val="0070C0"/>
                  </a:solidFill>
                </a:ln>
                <a:latin typeface="+mn-ea"/>
              </a:rPr>
              <a:t>。</a:t>
            </a:r>
            <a:endParaRPr lang="en-US" altLang="ja-JP" sz="1000" dirty="0" smtClean="0">
              <a:ln>
                <a:solidFill>
                  <a:srgbClr val="0070C0"/>
                </a:solidFill>
              </a:ln>
              <a:latin typeface="+mn-ea"/>
            </a:endParaRPr>
          </a:p>
        </p:txBody>
      </p:sp>
      <p:sp>
        <p:nvSpPr>
          <p:cNvPr id="40" name="右矢印 39"/>
          <p:cNvSpPr/>
          <p:nvPr/>
        </p:nvSpPr>
        <p:spPr>
          <a:xfrm>
            <a:off x="2082784" y="184482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右矢印 40"/>
          <p:cNvSpPr/>
          <p:nvPr/>
        </p:nvSpPr>
        <p:spPr>
          <a:xfrm>
            <a:off x="3563888" y="1831176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>
            <a:off x="5264784" y="184482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右矢印 42"/>
          <p:cNvSpPr/>
          <p:nvPr/>
        </p:nvSpPr>
        <p:spPr>
          <a:xfrm>
            <a:off x="6927080" y="1817528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115040" y="1700808"/>
            <a:ext cx="504056" cy="79208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学習の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流れ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15040" y="2492896"/>
            <a:ext cx="504056" cy="79208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児童の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活動</a:t>
            </a:r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15040" y="3284984"/>
            <a:ext cx="504056" cy="79208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指導者の支援</a:t>
            </a:r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11272" y="4950544"/>
            <a:ext cx="504056" cy="79208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教材</a:t>
            </a:r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49" name="円/楕円 48"/>
          <p:cNvSpPr/>
          <p:nvPr/>
        </p:nvSpPr>
        <p:spPr>
          <a:xfrm>
            <a:off x="7092280" y="3940592"/>
            <a:ext cx="1656184" cy="352504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ln>
                  <a:solidFill>
                    <a:srgbClr val="FF0066"/>
                  </a:solidFill>
                </a:ln>
                <a:solidFill>
                  <a:schemeClr val="tx1"/>
                </a:solidFill>
              </a:rPr>
              <a:t>定着を図る</a:t>
            </a:r>
            <a:endParaRPr kumimoji="1" lang="ja-JP" altLang="en-US" sz="1400" dirty="0">
              <a:ln>
                <a:solidFill>
                  <a:srgbClr val="FF0066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164288" y="3212976"/>
            <a:ext cx="1800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solidFill>
                  <a:srgbClr val="0070C0"/>
                </a:solidFill>
                <a:latin typeface="+mn-ea"/>
              </a:rPr>
              <a:t>・お便り等を出して、お家の人のアドバイスを記載してもらう等、家庭の協力が得られるようにします。</a:t>
            </a:r>
            <a:endParaRPr lang="en-US" altLang="ja-JP" sz="1000" dirty="0" smtClean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7080720" y="4374984"/>
            <a:ext cx="1872208" cy="28803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みんなで評価しあう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2" name="右矢印 51"/>
          <p:cNvSpPr/>
          <p:nvPr/>
        </p:nvSpPr>
        <p:spPr>
          <a:xfrm rot="5400000">
            <a:off x="8109266" y="3221186"/>
            <a:ext cx="1745940" cy="323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7152728" y="4725144"/>
            <a:ext cx="1800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+mn-ea"/>
              </a:rPr>
              <a:t>「</a:t>
            </a:r>
            <a:r>
              <a:rPr lang="ja-JP" altLang="en-US" sz="1000" dirty="0" smtClean="0">
                <a:solidFill>
                  <a:srgbClr val="FF0000"/>
                </a:solidFill>
                <a:latin typeface="+mn-ea"/>
              </a:rPr>
              <a:t>生活習慣目標カード</a:t>
            </a:r>
            <a:r>
              <a:rPr lang="ja-JP" altLang="en-US" sz="1000" dirty="0" smtClean="0">
                <a:latin typeface="+mn-ea"/>
              </a:rPr>
              <a:t>」を</a:t>
            </a:r>
            <a:r>
              <a:rPr lang="ja-JP" altLang="en-US" sz="1000" dirty="0" smtClean="0">
                <a:solidFill>
                  <a:srgbClr val="FF0000"/>
                </a:solidFill>
                <a:latin typeface="+mn-ea"/>
              </a:rPr>
              <a:t>ポスター</a:t>
            </a:r>
            <a:r>
              <a:rPr lang="ja-JP" altLang="en-US" sz="1000" dirty="0" smtClean="0">
                <a:latin typeface="+mn-ea"/>
              </a:rPr>
              <a:t>に掲示します。</a:t>
            </a:r>
            <a:endParaRPr lang="en-US" altLang="ja-JP" sz="1000" dirty="0" smtClean="0">
              <a:latin typeface="+mn-ea"/>
            </a:endParaRPr>
          </a:p>
        </p:txBody>
      </p:sp>
      <p:pic>
        <p:nvPicPr>
          <p:cNvPr id="56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5085184"/>
            <a:ext cx="637927" cy="643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5805264"/>
            <a:ext cx="738312" cy="73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4221088"/>
            <a:ext cx="704131" cy="76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088" y="5877272"/>
            <a:ext cx="742068" cy="744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テキスト ボックス 52"/>
          <p:cNvSpPr txBox="1"/>
          <p:nvPr/>
        </p:nvSpPr>
        <p:spPr>
          <a:xfrm>
            <a:off x="0" y="16134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【</a:t>
            </a:r>
            <a:r>
              <a:rPr lang="ja-JP" altLang="en-US" b="1" dirty="0" smtClean="0"/>
              <a:t>参考資料１</a:t>
            </a:r>
            <a:r>
              <a:rPr lang="en-US" altLang="ja-JP" b="1" dirty="0" smtClean="0"/>
              <a:t>】</a:t>
            </a:r>
            <a:r>
              <a:rPr lang="ja-JP" altLang="en-US" b="1" dirty="0" smtClean="0"/>
              <a:t>　健康的</a:t>
            </a:r>
            <a:r>
              <a:rPr lang="ja-JP" altLang="en-US" b="1" dirty="0" smtClean="0">
                <a:solidFill>
                  <a:schemeClr val="tx1"/>
                </a:solidFill>
              </a:rPr>
              <a:t>な生活習慣</a:t>
            </a:r>
            <a:r>
              <a:rPr lang="ja-JP" altLang="en-US" b="1" dirty="0" smtClean="0"/>
              <a:t>の定着への意識を高めるために</a:t>
            </a:r>
            <a:endParaRPr lang="en-US" altLang="ja-JP" b="1" dirty="0" smtClean="0"/>
          </a:p>
          <a:p>
            <a:r>
              <a:rPr lang="ja-JP" altLang="en-US" b="1" dirty="0" smtClean="0">
                <a:solidFill>
                  <a:schemeClr val="tx1"/>
                </a:solidFill>
              </a:rPr>
              <a:t>　・・・小学５年生対象にした「</a:t>
            </a:r>
            <a:r>
              <a:rPr kumimoji="1" lang="ja-JP" altLang="en-US" b="1" dirty="0" smtClean="0"/>
              <a:t>生活ふりかえり票・生活習慣目標カード・</a:t>
            </a:r>
            <a:endParaRPr kumimoji="1" lang="en-US" altLang="ja-JP" b="1" dirty="0" smtClean="0"/>
          </a:p>
          <a:p>
            <a:r>
              <a:rPr lang="ja-JP" altLang="en-US" b="1" dirty="0" smtClean="0"/>
              <a:t>　　　　</a:t>
            </a:r>
            <a:r>
              <a:rPr kumimoji="1" lang="ja-JP" altLang="en-US" b="1" dirty="0" smtClean="0"/>
              <a:t>ポスター」を活用した生活習慣改善指導</a:t>
            </a:r>
            <a:r>
              <a:rPr lang="ja-JP" altLang="en-US" b="1" dirty="0" smtClean="0"/>
              <a:t>（例）</a:t>
            </a:r>
            <a:endParaRPr lang="en-US" altLang="ja-JP" b="1" dirty="0" smtClean="0"/>
          </a:p>
        </p:txBody>
      </p:sp>
      <p:pic>
        <p:nvPicPr>
          <p:cNvPr id="55" name="図 54" descr="9EAF0814-E428-4A8F-ABC5-827074E6985A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27584" y="4221088"/>
            <a:ext cx="1502011" cy="2132856"/>
          </a:xfrm>
          <a:prstGeom prst="rect">
            <a:avLst/>
          </a:prstGeom>
        </p:spPr>
      </p:pic>
      <p:pic>
        <p:nvPicPr>
          <p:cNvPr id="60" name="図 59" descr="4FC6C75B-0137-45C6-81F7-65AC03F1BBC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483768" y="4221088"/>
            <a:ext cx="1512168" cy="2110735"/>
          </a:xfrm>
          <a:prstGeom prst="rect">
            <a:avLst/>
          </a:prstGeom>
        </p:spPr>
      </p:pic>
      <p:pic>
        <p:nvPicPr>
          <p:cNvPr id="62" name="図 61" descr="3DB9FDA2-C58C-44A7-9BE0-2B9EDE0AEE4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08104" y="4005064"/>
            <a:ext cx="1234640" cy="1772816"/>
          </a:xfrm>
          <a:prstGeom prst="rect">
            <a:avLst/>
          </a:prstGeom>
        </p:spPr>
      </p:pic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8430120" y="206808"/>
          <a:ext cx="629904" cy="629904"/>
        </p:xfrm>
        <a:graphic>
          <a:graphicData uri="http://schemas.openxmlformats.org/presentationml/2006/ole">
            <p:oleObj spid="_x0000_s1026" r:id="rId11" imgW="1238423" imgH="1238423" progId="">
              <p:embed/>
            </p:oleObj>
          </a:graphicData>
        </a:graphic>
      </p:graphicFrame>
      <p:sp>
        <p:nvSpPr>
          <p:cNvPr id="10" name="角丸四角形吹き出し 9"/>
          <p:cNvSpPr/>
          <p:nvPr/>
        </p:nvSpPr>
        <p:spPr>
          <a:xfrm>
            <a:off x="6804248" y="54592"/>
            <a:ext cx="1440160" cy="1646216"/>
          </a:xfrm>
          <a:prstGeom prst="wedgeRoundRectCallout">
            <a:avLst>
              <a:gd name="adj1" fmla="val 65810"/>
              <a:gd name="adj2" fmla="val -2452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</a:rPr>
              <a:t>学級活動、体育科保健領域、総合的な学習の時間等と関連させた指導が可能です。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294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0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ioas_user</dc:creator>
  <cp:lastModifiedBy>ioas_user</cp:lastModifiedBy>
  <cp:revision>87</cp:revision>
  <dcterms:created xsi:type="dcterms:W3CDTF">2013-09-09T09:48:54Z</dcterms:created>
  <dcterms:modified xsi:type="dcterms:W3CDTF">2013-11-25T02:40:07Z</dcterms:modified>
</cp:coreProperties>
</file>