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1" r:id="rId2"/>
    <p:sldId id="257" r:id="rId3"/>
    <p:sldId id="260" r:id="rId4"/>
    <p:sldId id="265" r:id="rId5"/>
    <p:sldId id="258" r:id="rId6"/>
    <p:sldId id="263" r:id="rId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4F81BD"/>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2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49787" cy="496967"/>
          </a:xfrm>
          <a:prstGeom prst="rect">
            <a:avLst/>
          </a:prstGeom>
        </p:spPr>
        <p:txBody>
          <a:bodyPr vert="horz" lIns="90846" tIns="45423" rIns="90846" bIns="45423" rtlCol="0"/>
          <a:lstStyle>
            <a:lvl1pPr algn="l">
              <a:defRPr sz="1200"/>
            </a:lvl1pPr>
          </a:lstStyle>
          <a:p>
            <a:endParaRPr kumimoji="1" lang="ja-JP" altLang="en-US"/>
          </a:p>
        </p:txBody>
      </p:sp>
      <p:sp>
        <p:nvSpPr>
          <p:cNvPr id="3" name="日付プレースホルダ 2"/>
          <p:cNvSpPr>
            <a:spLocks noGrp="1"/>
          </p:cNvSpPr>
          <p:nvPr>
            <p:ph type="dt" idx="1"/>
          </p:nvPr>
        </p:nvSpPr>
        <p:spPr>
          <a:xfrm>
            <a:off x="3855840" y="0"/>
            <a:ext cx="2949787" cy="496967"/>
          </a:xfrm>
          <a:prstGeom prst="rect">
            <a:avLst/>
          </a:prstGeom>
        </p:spPr>
        <p:txBody>
          <a:bodyPr vert="horz" lIns="90846" tIns="45423" rIns="90846" bIns="45423" rtlCol="0"/>
          <a:lstStyle>
            <a:lvl1pPr algn="r">
              <a:defRPr sz="1200"/>
            </a:lvl1pPr>
          </a:lstStyle>
          <a:p>
            <a:fld id="{CBC108D0-DF15-4E6D-8E61-FA105055C325}" type="datetimeFigureOut">
              <a:rPr kumimoji="1" lang="ja-JP" altLang="en-US" smtClean="0"/>
              <a:pPr/>
              <a:t>2013/12/25</a:t>
            </a:fld>
            <a:endParaRPr kumimoji="1" lang="ja-JP" altLang="en-US"/>
          </a:p>
        </p:txBody>
      </p:sp>
      <p:sp>
        <p:nvSpPr>
          <p:cNvPr id="4" name="スライド イメージ プレースホルダ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0846" tIns="45423" rIns="90846" bIns="45423"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0846" tIns="45423" rIns="90846" bIns="45423"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2" y="9440647"/>
            <a:ext cx="2949787" cy="496967"/>
          </a:xfrm>
          <a:prstGeom prst="rect">
            <a:avLst/>
          </a:prstGeom>
        </p:spPr>
        <p:txBody>
          <a:bodyPr vert="horz" lIns="90846" tIns="45423" rIns="90846" bIns="45423"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40" y="9440647"/>
            <a:ext cx="2949787" cy="496967"/>
          </a:xfrm>
          <a:prstGeom prst="rect">
            <a:avLst/>
          </a:prstGeom>
        </p:spPr>
        <p:txBody>
          <a:bodyPr vert="horz" lIns="90846" tIns="45423" rIns="90846" bIns="45423" rtlCol="0" anchor="b"/>
          <a:lstStyle>
            <a:lvl1pPr algn="r">
              <a:defRPr sz="1200"/>
            </a:lvl1pPr>
          </a:lstStyle>
          <a:p>
            <a:fld id="{FD8E2FFD-98D4-48A0-8A22-52FADA0FCFC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7288"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567DB0-3459-4A04-9612-CB279427DB64}" type="slidenum">
              <a:rPr kumimoji="1" lang="ja-JP" altLang="en-US" smtClean="0"/>
              <a:pPr/>
              <a:t>1</a:t>
            </a:fld>
            <a:endParaRPr kumimoji="1" lang="ja-JP" altLang="en-US" dirty="0"/>
          </a:p>
        </p:txBody>
      </p:sp>
    </p:spTree>
    <p:extLst>
      <p:ext uri="{BB962C8B-B14F-4D97-AF65-F5344CB8AC3E}">
        <p14:creationId xmlns:p14="http://schemas.microsoft.com/office/powerpoint/2010/main" xmlns="" val="304448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7288"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EC4E1FA-F8A2-49AA-91BA-05B29D6A45A6}" type="slidenum">
              <a:rPr kumimoji="1" lang="ja-JP" altLang="en-US" smtClean="0"/>
              <a:pPr/>
              <a:t>2</a:t>
            </a:fld>
            <a:endParaRPr kumimoji="1" lang="ja-JP" altLang="en-US"/>
          </a:p>
        </p:txBody>
      </p:sp>
    </p:spTree>
    <p:extLst>
      <p:ext uri="{BB962C8B-B14F-4D97-AF65-F5344CB8AC3E}">
        <p14:creationId xmlns:p14="http://schemas.microsoft.com/office/powerpoint/2010/main" xmlns="" val="713656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FEBBC98-F55B-42D7-B2B8-4B47EE9F3024}" type="datetimeFigureOut">
              <a:rPr kumimoji="1" lang="ja-JP" altLang="en-US" smtClean="0"/>
              <a:pPr/>
              <a:t>2013/12/25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04E8B7-A7D7-4510-999A-50821066220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FEBBC98-F55B-42D7-B2B8-4B47EE9F3024}" type="datetimeFigureOut">
              <a:rPr kumimoji="1" lang="ja-JP" altLang="en-US" smtClean="0"/>
              <a:pPr/>
              <a:t>2013/12/25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04E8B7-A7D7-4510-999A-50821066220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FEBBC98-F55B-42D7-B2B8-4B47EE9F3024}" type="datetimeFigureOut">
              <a:rPr kumimoji="1" lang="ja-JP" altLang="en-US" smtClean="0"/>
              <a:pPr/>
              <a:t>2013/12/25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04E8B7-A7D7-4510-999A-50821066220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FEBBC98-F55B-42D7-B2B8-4B47EE9F3024}" type="datetimeFigureOut">
              <a:rPr kumimoji="1" lang="ja-JP" altLang="en-US" smtClean="0"/>
              <a:pPr/>
              <a:t>2013/12/25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04E8B7-A7D7-4510-999A-50821066220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FEBBC98-F55B-42D7-B2B8-4B47EE9F3024}" type="datetimeFigureOut">
              <a:rPr kumimoji="1" lang="ja-JP" altLang="en-US" smtClean="0"/>
              <a:pPr/>
              <a:t>2013/12/25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04E8B7-A7D7-4510-999A-50821066220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FEBBC98-F55B-42D7-B2B8-4B47EE9F3024}" type="datetimeFigureOut">
              <a:rPr kumimoji="1" lang="ja-JP" altLang="en-US" smtClean="0"/>
              <a:pPr/>
              <a:t>2013/12/25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04E8B7-A7D7-4510-999A-50821066220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CFEBBC98-F55B-42D7-B2B8-4B47EE9F3024}" type="datetimeFigureOut">
              <a:rPr kumimoji="1" lang="ja-JP" altLang="en-US" smtClean="0"/>
              <a:pPr/>
              <a:t>2013/12/25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F04E8B7-A7D7-4510-999A-50821066220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FEBBC98-F55B-42D7-B2B8-4B47EE9F3024}" type="datetimeFigureOut">
              <a:rPr kumimoji="1" lang="ja-JP" altLang="en-US" smtClean="0"/>
              <a:pPr/>
              <a:t>2013/12/25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F04E8B7-A7D7-4510-999A-50821066220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FEBBC98-F55B-42D7-B2B8-4B47EE9F3024}" type="datetimeFigureOut">
              <a:rPr kumimoji="1" lang="ja-JP" altLang="en-US" smtClean="0"/>
              <a:pPr/>
              <a:t>2013/12/25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F04E8B7-A7D7-4510-999A-50821066220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FEBBC98-F55B-42D7-B2B8-4B47EE9F3024}" type="datetimeFigureOut">
              <a:rPr kumimoji="1" lang="ja-JP" altLang="en-US" smtClean="0"/>
              <a:pPr/>
              <a:t>2013/12/25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04E8B7-A7D7-4510-999A-50821066220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FEBBC98-F55B-42D7-B2B8-4B47EE9F3024}" type="datetimeFigureOut">
              <a:rPr kumimoji="1" lang="ja-JP" altLang="en-US" smtClean="0"/>
              <a:pPr/>
              <a:t>2013/12/25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04E8B7-A7D7-4510-999A-50821066220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EBBC98-F55B-42D7-B2B8-4B47EE9F3024}" type="datetimeFigureOut">
              <a:rPr kumimoji="1" lang="ja-JP" altLang="en-US" smtClean="0"/>
              <a:pPr/>
              <a:t>2013/12/25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04E8B7-A7D7-4510-999A-50821066220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1320140" y="6147196"/>
            <a:ext cx="1647469" cy="52322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AutoShape 14" descr="data:image/jpeg;base64,/9j/4AAQSkZJRgABAQAAAQABAAD/2wCEAAkGBhQQEBMPDhIVDxAQEA8QEA8UDxIPExAPFRYWFRQWEhIXJyYfFyUjGRISHy8gLzMpMCwsFx4xNTAqNSYrLCkBCQoKDgwOGg8PGjQhHyQvLCk0MDUuMTUpNCwyKzAsLCwpNSotNSwvLCwsLC0sLCwvLywsLCwsNCwsLCwsLCwsLP/AABEIAOEA4QMBIgACEQEDEQH/xAAcAAEAAwADAQEAAAAAAAAAAAAABQYHAgMEAQj/xABNEAABBAACAwgLCwsEAwAAAAABAAIDBAURBhJ0ByExNDVUs7QTFBcyQVFyk5Sx0RUWU1VzgZGhpNLTIiMkJURSYWNkcZJCdZWyM0Ni/8QAGwEBAAMBAQEBAAAAAAAAAAAAAAIDBAEFBgf/xAA2EQABBAEBBgMFCAEFAAAAAAAAAQIDEQQFEiExQXHBE2GBBhQyM7E0UVKRodHw8eEVQlNygv/aAAwDAQACEQMRAD8A3BERAEREAREQBERAEREBXMSxW2666pSFfKOrBYe6fs2ZMkkzAGhni7D9a+frT+g+1Lsrcr2P9to9PcVgQFb/AFp/Qfak/Wn9B9qVjc7IEneABJP8Fnm6BpnVnoSR1bTXyl0JaGOcHEB7ScjveDNTYxXrSEmtVy0WD9af0H2pP1p/Qfaln+5bpNHXksG7Y1A5kIZ2R7nZkF+eXD4wtaw3FIrMYlrvEsZJAe3gJByP1qUsSxrR17FapC/rT+g+1Lrjxa7FarQW21THafMwGHs+u10cT5c/y97/AEZfOrQq5pDx/DPl7nVJlUQLGiIgCIiAIiIAiIgCIiAIiIAiIgCIiAIiZoAiZpmgCJmmaAr9blex/ttHp7isCr9blex/ttHp7isGaA4Ts1muaOEtcB/cjJYTj+5tZo13WZnwuYwsaQx7y7NxDRkC0DhK3nNRukOBMvV3Vpi9rHlhJZkHZtcHDIkEcIV8Mqxr5Fkb1aphOi2iMuIukbXdG0xNY53ZHObmHEgZaoP7pW06D4DJRptrTFrntfK4lhJbk5xcN8gHwrr0V0Hhw50joHyvMrWNd2QsIAaSRlqtH7xVjzUp5ttaTgSlk2tycAq5pDx/DPl7nVJlY81XNIePYZ8vb6pMsxSWNEzTNAETNM0ARM0QBERAEREAREQBERAEREBWNM6EdiXDoZ2Nliffk143jWa7KlbcMx4ci0H5l29zvDuYVvMMXPSPjWGbfN1G4p9AV3ud4dzCt5hidzvDuYVvMMViVcn3RMPY5zH3ImuY5zHN1jm1zSQ4He8BBCA+9zvDuYVvMMTud4dzCt5hi6+6XhvPYvpd7FM4TjMNuPs1WVs0esWa7TmNYcI+sJRyyK7neG8wreYYnc7w7mFbzDFYSct8qtd0vDeew/5H2IdOzud4dzCt5hidzvDuYVvMMXX3S8N57F9LvYp3DcTjsxNnrvbLE/PUkac2uyJacvnBHzILIbud4dzCt5hidzvDuYVvMMU7atNijfLK4MjjY6R7zvBrGglxP9gCVXu6XhvPYvpd7EFnZ3O8O5hW8wxO51hvMK3mGLr7peG89i+l3sVhqWmyxslicHxyMbIx43w5jgC0j+4IKCyC7neHcwreYYnc7w7mFbzDFM4jiUdaJ09h4iiZkXyOOQbmQ0Z/OQPnUF3S8N57F9LvYgs7O53h3MK3mGJ3O8O5hW8wxdZ3S8N57D/kfYrKDnvjwoCvdzvDuYVvMMXm0cwiGriV2KrEyCPtTDH9jjaGN1y+6C7IeEhrfoCtagKHKtzYsL6S8gJ9ERAEREAREQBERAEREBAaR8awzb5uo3FPqA0j41hm3zdRuKfQBYXWcfzu+eN3/D/VTLdFhVbhl2u/1qZeppfzV6d0PA1/7O3/ALJ9FO/XPjP0lXvcrP6LPt1n1MVDV73KuKz7dZ9TFq1T5bevY872f+c/p3QuM3eu8l3qWD4I89q1988Wr+H+W1bxN3rvJd6lg2CcVr7NX6Nqz6X8buht9oPlM69j3tec+E/SVoe5jyXD8pc61Ms7bwrRNzDkuH5S51qZW6rwb6mf2e+KT07khptyZe2C50L1lTXnIb54B4StV025MvbBc6F6ylvAP7D1KOlcX+ncs9ofhj9exy1z4z9JWpaDcl0Ngp9CxZYtT0G5LobBT6Fiar/s9exz2e4Sf+e54t07kufyqvWIlnZefGfpK0TdO5Ln8qr1iJZyVLSuDvQh7Q/FH69jyY089q2N88WseH+W5bvB3rfJb6lg+NcVsbNY6Ny3iDvW+S31KrVPjb0NHs/8p/Xsc1AUOVbmxYX0l5T6gKHKtzYsL6S8vJPoyfREQBERAEREAREQBERAQGkfGsM2+bqNxT6gNI+NYZt83Ubin0AWTnQK+10gbDC9rp7MjXG4WEtkmkkGbexnLeeBwrWEzVsUz4l2mLRnyMaPIbsypacf5RlHvIxD4CD04/hK5aBYHNUrSMshjZJLM02qyQygNfq5DWybn3p8CsuaKcuTJKlPWyvHwoMdVdE2lXzXucZG5gjxghZHR0AxCKKOIwwO7HFHHrdukZ6jQ3PLse9wLXkzUYpnxLbFonkYsWQiJKl1/ORlA0JxDm8Hpx/CV60IweSpRir2A0StdO5wY4vaOyTSSABxAz3njwKdzRdlyJJa21uiOPhw49rE2r69yN0koOsUrNePLsk9WxCzWOTdd8bmtzPgGZCzkaEYh8BB6cfwlrCZrkU8kN7C1Z3IxIcmvFS669jKPeRiHwEHpx/CWi6M4e6vSq15cuyQVa8L9U5t12Rta7I+EZgqSzRJZ5Jq21uhj4kONfhJV9e5BabYRJboy14NUyvMJYHu1GnUlY8guyOW8w+BUU6E4hzeD04/hLV0zXYsiSK9has5kYcOTSytuuvYyG9oBiEkUkQhgb2SOSPW7dJy1mlueXY9/hWuRNyaAfAAPqXLNFyWZ8q29bJY+LFjoqRJV/zmFAUOVbmxYX0l5T6gKHKtzYsL6S8qTST6IiAIiIAiIgCIiAIiICA0j41hm3zdRuKfUBpHxrDNvm6jcU+gCxH3UsyPlcbtpv6TcaGtslrWtZPIxoa3Leya0BbcsKrcMu13+tTL0NPja+RUcl7u6Hi61NJDA10a0u0nDop6O27HPrnpZ9iv+5ldklqS9mlfO5lueNr5H679RoZkC7w8JWfK97lXFZ9us+pi06jDHGxFalbzDouVNNK5JHKu7n1LjKfySf4H1LDMNxOzJBFI69c1pIYXuytOA1nMDjkMvGVuc3eu8l3qWDYJxWvs1fo2qnTo2SPcjkvca9bnkhjasblTfy6EgLdjn1z0t3sWkbnVx8uHQvme6WTWstMj3aznBliVjdY+H8lrR8yzVvCtE3MOS4flLnWplZqMTI0bspXEo0TIlmc/xHKtVx9SU0tsuiw+5LG4skjp2nseN4te2J5aQfGCAVlAuWMuPXOAftTvYtT025MvbBc6F6ylvAP7D1KOnRMkV22l8O5PXMiWFGeG5Uu+Hoc+3LHPrnpbvYtW0Psulw6nLK4vkkp1XveTmXPdE0uJPjJJKydanoNyXQ2Cn0LE1KJkezsJXHsNDyJZkk8RyrVcfU8+6JcfDhs8kL3RSAwASMOq5odNG06p8G84j51m5t2OfXPS3exaHunclz+VV6xEs5Klp0TJEdtpfAhreTLC5nhuVLvh6HTiOJWY4JZG3rmsyGV7c7RI1msJGYy8YW5QnNrSf3R6lg+NcVsbNY6Ny3iDvW+S31KrUY2RvRGpW4v0WeSaNyyOVd/M5qAocq3NiwvpLyn1AUOVbmxYX0l5eae6T6IiAIiIAiIgCIiAIiICA0j41hm3zdRuKfUBpHxrDNvm6jcU+gCwBuKwsdMySaNjhbvZtdKxpGdmYjME+Ihb+uOoPF9S0Y+QsDtpEvkYs3Dblxoxy1S39f3ME93K/OIfPR+1aPuSyh9OZzCHNdeskOBDgRkzgI4VdNQeL6l9AVuTmOnajVSjPg6YzEermuVbSjjN3rvJd6l+esHxmBtaBrp4mubXgBBmYCCI2ggjPeX6IXHUHi+pQxslYFVUS7Ls7BbltRrlqt5gox2vziHz0ftWo7lzgcKgIOYL7ZBBzBBszEEFWnUHi+pfQFLJy3ToiKlUQwdOZhq5Wqq2Q2m3Jl7YbnQvWNtxyvkP0iHgH/uj9q34rjqDxfUuY2UsF0l2dzsBuYjUctVf6mCe7lfnEPno/ath0G5LobBT6FimtQeL6lyTJylyKtKoYOA3D2tlbuv0/squ6g4DCrBJyANYkneAAsREklZaccr84h89H7VvhC46g8X1LuNlugRaS7OZ2nMzFarlVKs/PWLYzA6vO1s8RLq84AEzCSSxwAAz31+hIO9b5LfUvuoPF9S5KGTkrOqKqVRPBwm4jVa1bveFAUOVbmxYX0l5T6gKHKtzYsL6S8sxvJ9ERAEREAREQBERAEREBAaR8awzb5uo3FPqA0j41hm3zdRuKfQBYKKwkfM+Qvc42roJ7PMN5tiVoGQdkMgAPmW9LCq3DLtd/rUy9HTmNfKqOS93dDxNblfHA1WKqLtJw6KcPc5nif6RP95aJuU8TlbmSG3bDW6z3PIaAzIZuJPhVEV73KuKz7dZ9TFq1KNjGIrURN5g0OeWSVyPcq7ua+ZcZu9d5J9SwDCabX14Xv13OfBC5zjYn33OY0k994yVv83eu8l3qWDYJxWvs1fo2qjTWNe920l7jXrkr442qxypv5L5HaMOj8T/AEif7y07cycThcGZLsn225ucXHIWZgBmd85AAfMs6bwrRNzDkuH5S51qZWalGxiN2UriUaFNJI5+25V4cV6kjpm8tw265pLSKNwggkEEQvIII4Fj7cOZkO/4B+0T/eWv6bcmXtgudC9ZS3gH9h6lHTWNertpL4dyzXZpI0j2HKnHgvQ85w5n/wB+kT/eWvaEvLsMoucS4mjTJJJJJMTMySeFZUtT0G5LobBT6FianG1mzspXHsc0KaSRJNtyrw4r1PHumOIwuxkS0k1hm1xacjPEDvjfG8SFmBw6PxP9In+8tO3TuS5/Kq9YiWclS02Nj0dtJfAhrs0kbmbDlTjwXoRmK02trzPZrtcyCZzXdsT7zgxxB77xhb/D3rfJb6lg+NcVsbNY6Ny3iDvW+S31KvUmNY9uylbjRocr5InK9yrv5r5HNQFDlW5sWF9JeU+oChyrc2LC+kvLyz3ifREQBERAEREAREQBERAQGkfGsM2+bqNxT6gNI+NYZt83Ubin0AWEgOjfKx8U4PbV071K08ZOsSuaQ5rCDmHA/Ot2RXwTugdtN6GPLw2ZbEY9VpFvd/PMwvs/8qx6Bc+4tC3LY3CpKXMezXuWHtD43xOLSGZHVeAfAfArkisny3zoiORCnD02LEcrmKq3u3/0cJu9d5J9SwTCi5leFj4bAcyCFjh2jbOTmsaCMwzLhBW/IoY+Q6BVVvMtzMKPLajXqqVv3GGCf+VY9AufcWl7mkTm4ZCHtcw69p2q9jo3AOsSubm1wBGYIPzq0IpZGU+ekcibiGHp8eIqrGqrf3/0Q+mURdh11jAXOdStta1oLnOcYngBoG+ST4FkTZzkPzVjgH7Bc+4t1Rcx8l0F7PMlmYEeWjUkVUq+Hn6GF9n/AJVj0C59xa3oXEWYbSY8Frm0qjXNcC1zXCJgIIO+CD4FMomRkvnra5HMPAjxNrw1Vbrj5ehWN0qJzsMnDGue7OudVjHSOIE8ROTW5k7wJ+ZZmZ/5Vj0C59xbmi7j5T4L2UTeczNPjy1RZFVK+7+jAsULnwTMZDYLnwTMaO0bYzc5jgBmWZcJC3qHvW+S31LmijkZDp1RXcieHhR4jVaxVW9+8KAocq3NiwvpLyn1AUOVbmxYX0l5ZzaT6IiAIiIAiIgCIiAIiICA0j41hm3zdRuKfUBpHxrDNvm6jcU+gCx33233ulIuvYBYtRtY2vUIayOeSNoBcwk/ksC2JYVW4Zdrv9amXoYETJJFR6Xu7oePrGRJBAjo1pdqv0UlPfNf5/J6NT/DV43O8Xms1pHWZOzPjtTRB5YxhLG6uWYYAPCfAs5V73KuKz7dZ9TFo1CCONiKxK3mHRsyaeVzZHWldy5SnJpI8AJ+pYzh+l+ISQxSuvPBkiikIFankC5occvzf8Vss3eu8l3qWDYJxWvs1fo2qnT4mSuVHpe41azkywRtWNatexODSa/z+T0an+GtA0CxOSzQimsP7JK51hrn6rWa2pPJG06rQAPyWN4AsxbwrRNzDkuH5S51qZWahBHEjdhK4lOi5c06v8V11Xcl9KLr4KNqeI6skNSzLG7IOyeyNzmnI7x3wFmI0nv8/k4B+zU/w1o+m3Jl7YLnQvWUt4B/YepR0+Fkqu20uq7k9aypcdGeE6rvse/3z3+fyejU/wANaborefPQqTynWkmqVpZHZBus98bXOOQ3hvk7yyRanoNyXQ2Cn0LE1GFkWzsJV32Gi5UuQj/FddV3OvTzE5K2HzTV39jlaYQ1+q1+rrzRsJ1XAg7zjwhZ+dJr/P5PRqf4au+6dyXP5VXrESzkqWnwRyo7bS+BDWsuaBWeE6rvsd9/S7EI4ZZG3nkxxSyAGtTyJa0uGf5v+C2aJ2bQTwkA/UsGxritjZrHRuW8Qd63yW+pVahEyJyIxK3F+jZMs8blkW6U5qAocq3NiwvpLyn1AUOVbmxYX0l5ece2T6IiAIiIAiIgCIiAIiICA0j41hm3zdRuKfUBpHxrDNvm6jcU+gCweCZoMoLmg9t394uA/aplvCiZdEaT3F76VZznEuc41YXFzjvkkkb++tONkeA5XVe6jBn4SZkaRq6qW+F8l/cyLthv77f8gr/uUnOpORvjt6zv8PgYpv3mUeY1fQ4PuqRo4fHAzsdeNkLMydSONsbczwnVaAFblZiztRuzRnwNMTDer0ddpXCu52zd67yXepYHgs7RVrguaP0av/qHwbVv5ChveZR5jV9Dg+6oYuT4CqtXZdn4KZjUarqpb4WZM2w3Pv2/5BaRuYH9Vw/KXOszKR95lHmNX0OD7qk6lRkTBHCxsUbc9WNjGsa3M57zW7w3yVLKy/eERKqivT9OTDVyo67rlXci9N+TL2wXOheslbYbkPym8A/1DxLcZoWvaWPaHtcC1zXAOa5pGRBB3iCPAon3mUeY1fQ4PurmLle73uuyWoaemYjUV1VfK+PqZL2w395v+QWr6Dcl0Ngp9Cxc/eZR5jV9Dg+6paGFrGhjGhjGgNa1oDWtaBkA0DeAA8CZWV7xW6qGn6emGjqdd1yrhfn5lY3Tz+q5/Kq9YiWbmw399v8AkFttqoyVhjmY2WN285j2h7XDh32neO+Aov3mUeY1fQ4PuruLl+7oqVdkdQ05MxWqrqq+V9zGcZnb2tY/Kbxex/qHwblvkHet8lvqUT7zKPMavocH3VMgKOVk+OqLVUW4GCmG1Wo67W+FBQFDlW5sWF9JeU+oChyrc2LC+kvLIegT6IiAIiIAiIgCIiAIiICA0j41hm3zdRuKfUBpHxrDNvm6jcU+gCIiAIiICoYNjmJWq8NqOvSayeJkrA63ZDg14DgHZREZ769nbGKfAUfTLX4Sh6N69hdCvDJTgkbA2pU124i4F73vjgY7VMO8NZ7Sd85DPhXPG9OrdOSKOejDrTtmczVxFzhlF2MO1s4Rl/5W5fOutarlpCL3tYiuctIhK9sYp8BR9MtfhJ2xinwFH0y1+Eq93UJ+Yxf8g78FO6hPzGP/AJB34Kv91m/Cpk9/xv8AkT8yw9sYp8BR9MtfhJ2xinwFH0y1+EqzU3WZpI2SNoxhsjGvbnfIOq4AjP8AM+Irt7qE/MYv+Qd+CiY0ypaNU6udjItK9PzLD2xinwFH0y1+EuE93E2Mc8wUcmNc4/plrgAz+C/goSrulWZZoq7KMXZJ3vYzPEHBubY3ynWPYd78mN3z5KRlx29LJPTFGASMrxvcfdJ2qGTmZjMj2HfOcL8x/ZUvY5i05KU0RyskbtMW0LHguIdsVoLBbqGeCGYtzz1TIxr8s/DlrL2qP0fougqV4JMi+GvBE/I5jWZG1pyPizBUgolgREQBQFDlW5sWF9JeU+oChyrc2LC+kvICfREQBERAEREAREQBERAQGkfGsM2+bqNxT6gNI+NYZt83Ubin0AREQBERAV/Tnig23CuvVlWN1LjVH5HEfXVVn054oNtwrr1ZVjdS41R+RxH11VpxfnN6mHUPssnRSroiL6o/PEPDgXFa+zwf9Gr3Lw4FxWvs8H/Rq9yhF8DeiF2R81/VfqTmFt/TcG3uF97P+P5m5wq6UeVrmw4X0t9UzDOOYN5d7obiudHla5sOF9LfXzWZ81fX6qfc6Z9nb6fRCfREWQ9IIiIAoChyrc2LC+kvKfUBQ5VubFhfSXkBPoiIAiIgCIiAIiIAiIgIDSPjWGbfN1G4p9QOlNWYupzVohYdWtPlfF2VsObHVrEO8529vGZpXT7uXviz7fB7EBZEVb93L3xZ9vg9ie7l74s+3wexAWRFW/dy98Wfb4PYnu5e+LPt8HsQHZpzxQbbhXXqyrG6lxqj8jiPrqqTx6e/ZhEQw7UynqTZm/Ad6CeKYjg8IiI+dRWleG4hemryiiIxAyywg3oSXGUw5EZDey7CfpV+O5GStc7hZlzY3SQPY3eqoVlFJe9LEOZj02FPeliHMx6bCvoPfoPxfU+L/wBJy/wfqn7lfwLitfZ4P+jV7l6sP0JxCKGOI1GuMcccZIuQgEtaG5j6F6PeliHMx6bCoR5sCNRFdy8y2bSst0jnIzcqrzT7+p68M45g3l3uhuK50eVrmw4X0t9UujgWJR2ak7qYc2m+ZwZ25CCWyRTRkA5fvTa2/wCJT8Fi+23Na9zsxNXqQhnb8GbTC+w4knLw9sD/ABK8TKe18iq1bQ+rwI3xwo16Uv8AhE5F0RVv3cvfFn2+D2J7uXviz7fB7FmNxZEVb93L3xZ9vg9ie7l74s+3wexAWRQFDlW5sWF9JeXV7uXviz7fB7Fy0fgsOt2bVmAVhLBShYzs7JyTC6y5xJbwf+dn0FAWJERAEREAREQBERAEREAREQBERAEREAREQBERAEREAREQBERAEREAREQBERAEREAREQH/2Q=="/>
          <p:cNvSpPr>
            <a:spLocks noChangeAspect="1" noChangeArrowheads="1"/>
          </p:cNvSpPr>
          <p:nvPr/>
        </p:nvSpPr>
        <p:spPr bwMode="auto">
          <a:xfrm>
            <a:off x="215900" y="-887413"/>
            <a:ext cx="2143125" cy="2143126"/>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39" name="テキスト ボックス 38"/>
          <p:cNvSpPr txBox="1"/>
          <p:nvPr/>
        </p:nvSpPr>
        <p:spPr>
          <a:xfrm>
            <a:off x="0" y="1724615"/>
            <a:ext cx="9167115" cy="646331"/>
          </a:xfrm>
          <a:prstGeom prst="rect">
            <a:avLst/>
          </a:prstGeom>
          <a:solidFill>
            <a:schemeClr val="accent1">
              <a:lumMod val="75000"/>
            </a:schemeClr>
          </a:solidFill>
        </p:spPr>
        <p:txBody>
          <a:bodyPr wrap="square" rtlCol="0">
            <a:spAutoFit/>
          </a:bodyPr>
          <a:lstStyle/>
          <a:p>
            <a:pPr algn="ctr"/>
            <a:r>
              <a:rPr lang="ja-JP" altLang="en-US" sz="3600" dirty="0" smtClean="0">
                <a:solidFill>
                  <a:schemeClr val="bg1"/>
                </a:solidFill>
                <a:latin typeface="ＭＳ ゴシック" pitchFamily="49" charset="-128"/>
                <a:ea typeface="ＭＳ ゴシック" pitchFamily="49" charset="-128"/>
              </a:rPr>
              <a:t>特定接種について</a:t>
            </a:r>
          </a:p>
        </p:txBody>
      </p:sp>
      <p:sp>
        <p:nvSpPr>
          <p:cNvPr id="23" name="テキスト ボックス 22"/>
          <p:cNvSpPr txBox="1"/>
          <p:nvPr/>
        </p:nvSpPr>
        <p:spPr>
          <a:xfrm>
            <a:off x="-15867" y="5013176"/>
            <a:ext cx="9144000" cy="954107"/>
          </a:xfrm>
          <a:prstGeom prst="rect">
            <a:avLst/>
          </a:prstGeom>
          <a:noFill/>
        </p:spPr>
        <p:txBody>
          <a:bodyPr wrap="square" rtlCol="0">
            <a:spAutoFit/>
          </a:bodyPr>
          <a:lstStyle/>
          <a:p>
            <a:pPr algn="ctr"/>
            <a:r>
              <a:rPr lang="ja-JP" altLang="en-US" sz="2800" dirty="0" smtClean="0">
                <a:solidFill>
                  <a:srgbClr val="0070C0"/>
                </a:solidFill>
                <a:latin typeface="ＭＳ ゴシック" pitchFamily="49" charset="-128"/>
                <a:ea typeface="ＭＳ ゴシック" pitchFamily="49" charset="-128"/>
              </a:rPr>
              <a:t>平成</a:t>
            </a:r>
            <a:r>
              <a:rPr lang="en-US" altLang="ja-JP" sz="2800" dirty="0" smtClean="0">
                <a:solidFill>
                  <a:srgbClr val="0070C0"/>
                </a:solidFill>
                <a:latin typeface="ＭＳ ゴシック" pitchFamily="49" charset="-128"/>
                <a:ea typeface="ＭＳ ゴシック" pitchFamily="49" charset="-128"/>
              </a:rPr>
              <a:t>26</a:t>
            </a:r>
            <a:r>
              <a:rPr lang="ja-JP" altLang="en-US" sz="2800" dirty="0" smtClean="0">
                <a:solidFill>
                  <a:srgbClr val="0070C0"/>
                </a:solidFill>
                <a:latin typeface="ＭＳ ゴシック" pitchFamily="49" charset="-128"/>
                <a:ea typeface="ＭＳ ゴシック" pitchFamily="49" charset="-128"/>
              </a:rPr>
              <a:t>年</a:t>
            </a:r>
            <a:r>
              <a:rPr lang="en-US" altLang="ja-JP" sz="2800" dirty="0" smtClean="0">
                <a:solidFill>
                  <a:srgbClr val="0070C0"/>
                </a:solidFill>
                <a:latin typeface="ＭＳ ゴシック" pitchFamily="49" charset="-128"/>
                <a:ea typeface="ＭＳ ゴシック" pitchFamily="49" charset="-128"/>
              </a:rPr>
              <a:t>1</a:t>
            </a:r>
            <a:r>
              <a:rPr lang="ja-JP" altLang="en-US" sz="2800" dirty="0" smtClean="0">
                <a:solidFill>
                  <a:srgbClr val="0070C0"/>
                </a:solidFill>
                <a:latin typeface="ＭＳ ゴシック" pitchFamily="49" charset="-128"/>
                <a:ea typeface="ＭＳ ゴシック" pitchFamily="49" charset="-128"/>
              </a:rPr>
              <a:t>月</a:t>
            </a:r>
            <a:endParaRPr lang="en-US" altLang="ja-JP" sz="2800" dirty="0" smtClean="0">
              <a:solidFill>
                <a:srgbClr val="0070C0"/>
              </a:solidFill>
              <a:latin typeface="ＭＳ ゴシック" pitchFamily="49" charset="-128"/>
              <a:ea typeface="ＭＳ ゴシック" pitchFamily="49" charset="-128"/>
            </a:endParaRPr>
          </a:p>
          <a:p>
            <a:pPr algn="ctr"/>
            <a:r>
              <a:rPr lang="ja-JP" altLang="en-US" sz="2800" dirty="0" smtClean="0">
                <a:solidFill>
                  <a:srgbClr val="0070C0"/>
                </a:solidFill>
                <a:latin typeface="ＭＳ ゴシック" pitchFamily="49" charset="-128"/>
                <a:ea typeface="ＭＳ ゴシック" pitchFamily="49" charset="-128"/>
              </a:rPr>
              <a:t>高知県健康対策課</a:t>
            </a:r>
          </a:p>
        </p:txBody>
      </p:sp>
      <p:sp>
        <p:nvSpPr>
          <p:cNvPr id="7" name="テキスト ボックス 6"/>
          <p:cNvSpPr txBox="1"/>
          <p:nvPr/>
        </p:nvSpPr>
        <p:spPr>
          <a:xfrm>
            <a:off x="-15867" y="399096"/>
            <a:ext cx="9144000" cy="415498"/>
          </a:xfrm>
          <a:prstGeom prst="rect">
            <a:avLst/>
          </a:prstGeom>
          <a:noFill/>
        </p:spPr>
        <p:txBody>
          <a:bodyPr wrap="square" rtlCol="0">
            <a:spAutoFit/>
          </a:bodyPr>
          <a:lstStyle/>
          <a:p>
            <a:pPr algn="ctr"/>
            <a:r>
              <a:rPr lang="ja-JP" altLang="en-US" sz="2100" dirty="0" smtClean="0">
                <a:solidFill>
                  <a:srgbClr val="0070C0"/>
                </a:solidFill>
                <a:latin typeface="ＭＳ ゴシック" pitchFamily="49" charset="-128"/>
                <a:ea typeface="ＭＳ ゴシック" pitchFamily="49" charset="-128"/>
              </a:rPr>
              <a:t>新型インフルエンザ等対策　医療機関説明会資料</a:t>
            </a:r>
          </a:p>
        </p:txBody>
      </p:sp>
      <p:sp>
        <p:nvSpPr>
          <p:cNvPr id="8" name="正方形/長方形 7"/>
          <p:cNvSpPr/>
          <p:nvPr/>
        </p:nvSpPr>
        <p:spPr>
          <a:xfrm>
            <a:off x="8089249" y="12040"/>
            <a:ext cx="1038884" cy="419159"/>
          </a:xfrm>
          <a:prstGeom prst="rect">
            <a:avLst/>
          </a:prstGeom>
          <a:noFill/>
          <a:ln w="158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資料２</a:t>
            </a:r>
            <a:endParaRPr kumimoji="1" lang="ja-JP" altLang="en-US" dirty="0">
              <a:solidFill>
                <a:schemeClr val="tx1"/>
              </a:solidFill>
            </a:endParaRPr>
          </a:p>
        </p:txBody>
      </p:sp>
    </p:spTree>
    <p:extLst>
      <p:ext uri="{BB962C8B-B14F-4D97-AF65-F5344CB8AC3E}">
        <p14:creationId xmlns:p14="http://schemas.microsoft.com/office/powerpoint/2010/main" xmlns="" val="2177137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43787" y="3933056"/>
            <a:ext cx="8892709" cy="1080120"/>
          </a:xfrm>
          <a:prstGeom prst="roundRect">
            <a:avLst/>
          </a:prstGeom>
          <a:solidFill>
            <a:schemeClr val="bg1"/>
          </a:solid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pPr marL="261938" indent="-261938"/>
            <a:r>
              <a:rPr lang="ja-JP" altLang="en-US" sz="1600" dirty="0" smtClean="0">
                <a:solidFill>
                  <a:schemeClr val="tx1"/>
                </a:solidFill>
              </a:rPr>
              <a:t>　○　特定接種は、新型インフルエンザ等対策特別措置法第２８条に基づいて実施されるものです。</a:t>
            </a:r>
            <a:endParaRPr lang="en-US" altLang="ja-JP" sz="1600" dirty="0" smtClean="0">
              <a:solidFill>
                <a:schemeClr val="tx1"/>
              </a:solidFill>
            </a:endParaRPr>
          </a:p>
          <a:p>
            <a:pPr marL="261938" indent="-261938"/>
            <a:r>
              <a:rPr lang="ja-JP" altLang="en-US" sz="1600" dirty="0" smtClean="0">
                <a:solidFill>
                  <a:schemeClr val="tx1"/>
                </a:solidFill>
              </a:rPr>
              <a:t>　　また、政府行動計画やガイドラインに、接種対象となる業種、接種順位の基本的な考え方、登録の要件・基準などが定められています。</a:t>
            </a:r>
            <a:endParaRPr lang="en-US" altLang="ja-JP" sz="1600" dirty="0" smtClean="0">
              <a:solidFill>
                <a:schemeClr val="tx1"/>
              </a:solidFill>
            </a:endParaRPr>
          </a:p>
          <a:p>
            <a:pPr marL="261938" indent="-261938"/>
            <a:r>
              <a:rPr lang="ja-JP" altLang="en-US" sz="1600" dirty="0" smtClean="0">
                <a:solidFill>
                  <a:schemeClr val="tx1"/>
                </a:solidFill>
              </a:rPr>
              <a:t>　　　これらをふまえて、厚生労働大臣は、登録の基準、方法を告示で定めています。</a:t>
            </a:r>
            <a:endParaRPr kumimoji="1" lang="ja-JP" altLang="en-US" sz="1600" dirty="0">
              <a:solidFill>
                <a:schemeClr val="tx1"/>
              </a:solidFill>
              <a:latin typeface="+mj-ea"/>
              <a:ea typeface="+mj-ea"/>
            </a:endParaRPr>
          </a:p>
        </p:txBody>
      </p:sp>
      <p:sp>
        <p:nvSpPr>
          <p:cNvPr id="9" name="右矢印 8"/>
          <p:cNvSpPr/>
          <p:nvPr/>
        </p:nvSpPr>
        <p:spPr>
          <a:xfrm>
            <a:off x="1774069" y="1936891"/>
            <a:ext cx="690815" cy="556391"/>
          </a:xfrm>
          <a:prstGeom prst="rightArrow">
            <a:avLst>
              <a:gd name="adj1" fmla="val 73884"/>
              <a:gd name="adj2" fmla="val 50000"/>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1400" dirty="0" smtClean="0">
                <a:solidFill>
                  <a:schemeClr val="tx1"/>
                </a:solidFill>
              </a:rPr>
              <a:t>指示</a:t>
            </a:r>
            <a:endParaRPr kumimoji="1" lang="ja-JP" altLang="en-US" sz="1400" dirty="0">
              <a:solidFill>
                <a:schemeClr val="tx1"/>
              </a:solidFill>
            </a:endParaRPr>
          </a:p>
        </p:txBody>
      </p:sp>
      <p:sp>
        <p:nvSpPr>
          <p:cNvPr id="28" name="テキスト ボックス 27"/>
          <p:cNvSpPr txBox="1"/>
          <p:nvPr/>
        </p:nvSpPr>
        <p:spPr>
          <a:xfrm>
            <a:off x="2518564" y="1929220"/>
            <a:ext cx="900000" cy="523220"/>
          </a:xfrm>
          <a:prstGeom prst="rect">
            <a:avLst/>
          </a:prstGeom>
          <a:solidFill>
            <a:schemeClr val="accent5">
              <a:lumMod val="20000"/>
              <a:lumOff val="80000"/>
            </a:schemeClr>
          </a:solidFill>
          <a:ln>
            <a:solidFill>
              <a:schemeClr val="tx1"/>
            </a:solidFill>
          </a:ln>
        </p:spPr>
        <p:txBody>
          <a:bodyPr wrap="square" rtlCol="0">
            <a:spAutoFit/>
          </a:bodyPr>
          <a:lstStyle/>
          <a:p>
            <a:pPr algn="ctr"/>
            <a:r>
              <a:rPr kumimoji="1" lang="ja-JP" altLang="en-US" sz="1400" dirty="0" smtClean="0"/>
              <a:t>厚生労働大臣</a:t>
            </a:r>
          </a:p>
        </p:txBody>
      </p:sp>
      <p:sp>
        <p:nvSpPr>
          <p:cNvPr id="29" name="右矢印 28"/>
          <p:cNvSpPr/>
          <p:nvPr/>
        </p:nvSpPr>
        <p:spPr>
          <a:xfrm>
            <a:off x="3470515" y="1943949"/>
            <a:ext cx="1005000" cy="484632"/>
          </a:xfrm>
          <a:prstGeom prst="rightArrow">
            <a:avLst>
              <a:gd name="adj1" fmla="val 73884"/>
              <a:gd name="adj2" fmla="val 50000"/>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ja-JP" altLang="en-US" sz="1400" dirty="0">
                <a:solidFill>
                  <a:schemeClr val="tx1"/>
                </a:solidFill>
              </a:rPr>
              <a:t>実施</a:t>
            </a:r>
            <a:endParaRPr kumimoji="1" lang="ja-JP" altLang="en-US" sz="1400" dirty="0">
              <a:solidFill>
                <a:schemeClr val="tx1"/>
              </a:solidFill>
            </a:endParaRPr>
          </a:p>
        </p:txBody>
      </p:sp>
      <p:sp>
        <p:nvSpPr>
          <p:cNvPr id="16" name="角丸四角形 15"/>
          <p:cNvSpPr/>
          <p:nvPr/>
        </p:nvSpPr>
        <p:spPr>
          <a:xfrm>
            <a:off x="6804248" y="2708920"/>
            <a:ext cx="1946213" cy="648072"/>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4587181" y="1575603"/>
            <a:ext cx="4030457" cy="830997"/>
          </a:xfrm>
          <a:prstGeom prst="rect">
            <a:avLst/>
          </a:prstGeom>
          <a:noFill/>
          <a:ln>
            <a:noFill/>
          </a:ln>
        </p:spPr>
        <p:txBody>
          <a:bodyPr wrap="square" rtlCol="0">
            <a:spAutoFit/>
          </a:bodyPr>
          <a:lstStyle/>
          <a:p>
            <a:pPr marL="87313" indent="-87313"/>
            <a:r>
              <a:rPr lang="ja-JP" altLang="en-US" sz="1200" b="1" dirty="0" smtClean="0"/>
              <a:t>・登録事業者</a:t>
            </a:r>
            <a:r>
              <a:rPr lang="ja-JP" altLang="en-US" sz="1200" dirty="0" smtClean="0"/>
              <a:t>（医療提供又は国民生活・国民経済の安定に寄与する業務を行う事業者で、厚生労働大臣の登録を受けているもの</a:t>
            </a:r>
            <a:r>
              <a:rPr kumimoji="1" lang="ja-JP" altLang="en-US" sz="1200" dirty="0" smtClean="0"/>
              <a:t>）</a:t>
            </a:r>
            <a:r>
              <a:rPr kumimoji="1" lang="ja-JP" altLang="en-US" sz="1200" b="1" dirty="0" smtClean="0"/>
              <a:t>の従業員等</a:t>
            </a:r>
            <a:r>
              <a:rPr kumimoji="1" lang="ja-JP" altLang="en-US" sz="1200" dirty="0" smtClean="0"/>
              <a:t>に対する</a:t>
            </a:r>
            <a:r>
              <a:rPr lang="ja-JP" altLang="en-US" sz="1200" dirty="0"/>
              <a:t>特定</a:t>
            </a:r>
            <a:r>
              <a:rPr kumimoji="1" lang="ja-JP" altLang="en-US" sz="1200" dirty="0" smtClean="0"/>
              <a:t>接種の実施</a:t>
            </a:r>
            <a:endParaRPr kumimoji="1" lang="en-US" altLang="ja-JP" sz="1200" dirty="0" smtClean="0"/>
          </a:p>
          <a:p>
            <a:pPr marL="87313" indent="-87313"/>
            <a:r>
              <a:rPr lang="ja-JP" altLang="en-US" sz="1200" b="1" dirty="0" smtClean="0"/>
              <a:t>・</a:t>
            </a:r>
            <a:r>
              <a:rPr lang="ja-JP" altLang="en-US" sz="1200" dirty="0" smtClean="0"/>
              <a:t>対策の実施に携わる</a:t>
            </a:r>
            <a:r>
              <a:rPr lang="ja-JP" altLang="en-US" sz="1200" b="1" dirty="0" smtClean="0"/>
              <a:t>国家公務員</a:t>
            </a:r>
            <a:r>
              <a:rPr lang="ja-JP" altLang="en-US" sz="1200" dirty="0" smtClean="0"/>
              <a:t>に対する</a:t>
            </a:r>
            <a:r>
              <a:rPr lang="ja-JP" altLang="en-US" sz="1200" dirty="0"/>
              <a:t>特定</a:t>
            </a:r>
            <a:r>
              <a:rPr lang="ja-JP" altLang="en-US" sz="1200" dirty="0" smtClean="0"/>
              <a:t>接種の実施</a:t>
            </a:r>
            <a:endParaRPr kumimoji="1" lang="ja-JP" altLang="en-US" sz="1200" dirty="0" smtClean="0"/>
          </a:p>
        </p:txBody>
      </p:sp>
      <p:sp>
        <p:nvSpPr>
          <p:cNvPr id="59" name="角丸四角形 58"/>
          <p:cNvSpPr/>
          <p:nvPr/>
        </p:nvSpPr>
        <p:spPr>
          <a:xfrm>
            <a:off x="114368" y="5373216"/>
            <a:ext cx="8922128" cy="1368152"/>
          </a:xfrm>
          <a:prstGeom prst="roundRect">
            <a:avLst/>
          </a:prstGeom>
          <a:solidFill>
            <a:schemeClr val="bg1"/>
          </a:solidFill>
          <a:ln w="95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50825" indent="-250825"/>
            <a:r>
              <a:rPr lang="ja-JP" altLang="en-US" sz="1600" dirty="0" smtClean="0">
                <a:solidFill>
                  <a:schemeClr val="tx1"/>
                </a:solidFill>
                <a:latin typeface="+mj-ea"/>
                <a:ea typeface="+mj-ea"/>
              </a:rPr>
              <a:t>○　登録事業者には、新型インフルエンザ等発生時においても、医療の提供・国民生活及び国民経済の安定に寄与する業務を継続的に実施する努力義務が課されます。（特措法第４条第３項）</a:t>
            </a:r>
          </a:p>
          <a:p>
            <a:pPr marL="250825" indent="-250825"/>
            <a:r>
              <a:rPr lang="ja-JP" altLang="en-US" sz="1600" dirty="0" smtClean="0">
                <a:solidFill>
                  <a:schemeClr val="tx1"/>
                </a:solidFill>
                <a:latin typeface="+mj-ea"/>
                <a:ea typeface="+mj-ea"/>
              </a:rPr>
              <a:t>○ 実際の特定接種の対象、接種総数、接種順位は、新型インフルエンザ等発生後に政府対策本部において判断し、基本的対処方針によって決定されます。そのため、厚生労働大臣の登録を受けたからといって、必ずしも特定接種の実施対象となるわけではありません。</a:t>
            </a:r>
            <a:endParaRPr kumimoji="1" lang="ja-JP" altLang="en-US" sz="1600" dirty="0">
              <a:solidFill>
                <a:schemeClr val="tx1"/>
              </a:solidFill>
              <a:latin typeface="+mj-ea"/>
              <a:ea typeface="+mj-ea"/>
            </a:endParaRPr>
          </a:p>
        </p:txBody>
      </p:sp>
      <p:sp>
        <p:nvSpPr>
          <p:cNvPr id="65" name="テキスト ボックス 64"/>
          <p:cNvSpPr txBox="1"/>
          <p:nvPr/>
        </p:nvSpPr>
        <p:spPr>
          <a:xfrm>
            <a:off x="4644008" y="2708921"/>
            <a:ext cx="1321824" cy="288032"/>
          </a:xfrm>
          <a:prstGeom prst="rect">
            <a:avLst/>
          </a:prstGeom>
          <a:solidFill>
            <a:srgbClr val="92D050">
              <a:alpha val="50196"/>
            </a:srgbClr>
          </a:solidFill>
          <a:ln>
            <a:solidFill>
              <a:schemeClr val="tx1"/>
            </a:solidFill>
          </a:ln>
        </p:spPr>
        <p:txBody>
          <a:bodyPr wrap="square" rtlCol="0" anchor="ctr" anchorCtr="0">
            <a:noAutofit/>
          </a:bodyPr>
          <a:lstStyle/>
          <a:p>
            <a:pPr algn="ctr"/>
            <a:r>
              <a:rPr kumimoji="1" lang="ja-JP" altLang="en-US" sz="1400" dirty="0" smtClean="0"/>
              <a:t>都道府県知事</a:t>
            </a:r>
          </a:p>
        </p:txBody>
      </p:sp>
      <p:sp>
        <p:nvSpPr>
          <p:cNvPr id="71" name="正方形/長方形 70"/>
          <p:cNvSpPr/>
          <p:nvPr/>
        </p:nvSpPr>
        <p:spPr>
          <a:xfrm>
            <a:off x="98570" y="1340768"/>
            <a:ext cx="8937926" cy="216024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額縁 38"/>
          <p:cNvSpPr/>
          <p:nvPr/>
        </p:nvSpPr>
        <p:spPr>
          <a:xfrm>
            <a:off x="46549" y="12374"/>
            <a:ext cx="9061955" cy="543600"/>
          </a:xfrm>
          <a:prstGeom prst="bevel">
            <a:avLst>
              <a:gd name="adj" fmla="val 9932"/>
            </a:avLst>
          </a:prstGeom>
          <a:solidFill>
            <a:schemeClr val="accent5">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rPr>
              <a:t>特定接種について　</a:t>
            </a:r>
            <a:r>
              <a:rPr lang="en-US" altLang="ja-JP" sz="2400" b="1" dirty="0" smtClean="0">
                <a:solidFill>
                  <a:schemeClr val="tx1"/>
                </a:solidFill>
              </a:rPr>
              <a:t>【</a:t>
            </a:r>
            <a:r>
              <a:rPr lang="ja-JP" altLang="en-US" sz="2400" b="1" dirty="0" smtClean="0">
                <a:solidFill>
                  <a:schemeClr val="tx1"/>
                </a:solidFill>
              </a:rPr>
              <a:t>法第２８条</a:t>
            </a:r>
            <a:r>
              <a:rPr lang="en-US" altLang="ja-JP" sz="2400" b="1" dirty="0" smtClean="0">
                <a:solidFill>
                  <a:schemeClr val="tx1"/>
                </a:solidFill>
              </a:rPr>
              <a:t>】</a:t>
            </a:r>
            <a:endParaRPr kumimoji="1" lang="ja-JP" altLang="en-US" sz="2400" b="1" dirty="0">
              <a:solidFill>
                <a:schemeClr val="tx1"/>
              </a:solidFill>
            </a:endParaRPr>
          </a:p>
        </p:txBody>
      </p:sp>
      <p:sp>
        <p:nvSpPr>
          <p:cNvPr id="41" name="角丸四角形 40"/>
          <p:cNvSpPr/>
          <p:nvPr/>
        </p:nvSpPr>
        <p:spPr>
          <a:xfrm>
            <a:off x="4511909" y="1532058"/>
            <a:ext cx="4249098" cy="1092356"/>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4644008" y="3068960"/>
            <a:ext cx="1321200" cy="289457"/>
          </a:xfrm>
          <a:prstGeom prst="rect">
            <a:avLst/>
          </a:prstGeom>
          <a:solidFill>
            <a:srgbClr val="FFC000">
              <a:alpha val="60000"/>
            </a:srgbClr>
          </a:solidFill>
          <a:ln>
            <a:solidFill>
              <a:schemeClr val="tx1"/>
            </a:solidFill>
          </a:ln>
        </p:spPr>
        <p:txBody>
          <a:bodyPr wrap="square" lIns="36000" rIns="36000" rtlCol="0" anchor="ctr" anchorCtr="0">
            <a:noAutofit/>
          </a:bodyPr>
          <a:lstStyle/>
          <a:p>
            <a:pPr algn="ctr">
              <a:spcBef>
                <a:spcPts val="1200"/>
              </a:spcBef>
              <a:spcAft>
                <a:spcPts val="1200"/>
              </a:spcAft>
            </a:pPr>
            <a:r>
              <a:rPr lang="ja-JP" altLang="en-US" sz="1400" dirty="0" smtClean="0"/>
              <a:t>市町村長</a:t>
            </a:r>
            <a:endParaRPr lang="en-US" altLang="ja-JP" sz="1400" dirty="0" smtClean="0"/>
          </a:p>
        </p:txBody>
      </p:sp>
      <p:sp>
        <p:nvSpPr>
          <p:cNvPr id="44" name="テキスト ボックス 43"/>
          <p:cNvSpPr txBox="1"/>
          <p:nvPr/>
        </p:nvSpPr>
        <p:spPr>
          <a:xfrm>
            <a:off x="6891669" y="2708920"/>
            <a:ext cx="1856795" cy="646331"/>
          </a:xfrm>
          <a:prstGeom prst="rect">
            <a:avLst/>
          </a:prstGeom>
          <a:noFill/>
          <a:ln>
            <a:noFill/>
          </a:ln>
        </p:spPr>
        <p:txBody>
          <a:bodyPr wrap="square" rtlCol="0">
            <a:spAutoFit/>
          </a:bodyPr>
          <a:lstStyle/>
          <a:p>
            <a:pPr marL="87313" indent="-87313"/>
            <a:r>
              <a:rPr lang="ja-JP" altLang="en-US" sz="1200" b="1" dirty="0" smtClean="0"/>
              <a:t>・</a:t>
            </a:r>
            <a:r>
              <a:rPr lang="ja-JP" altLang="en-US" sz="1200" dirty="0" smtClean="0"/>
              <a:t>対策の実施に携わる</a:t>
            </a:r>
            <a:r>
              <a:rPr lang="ja-JP" altLang="en-US" sz="1200" b="1" dirty="0" smtClean="0"/>
              <a:t>地方公務員</a:t>
            </a:r>
            <a:r>
              <a:rPr kumimoji="1" lang="ja-JP" altLang="en-US" sz="1200" dirty="0" smtClean="0"/>
              <a:t>に対する</a:t>
            </a:r>
            <a:r>
              <a:rPr lang="ja-JP" altLang="en-US" sz="1200" dirty="0"/>
              <a:t>特定</a:t>
            </a:r>
            <a:r>
              <a:rPr kumimoji="1" lang="ja-JP" altLang="en-US" sz="1200" dirty="0" smtClean="0"/>
              <a:t>接種の実施</a:t>
            </a:r>
            <a:endParaRPr kumimoji="1" lang="en-US" altLang="ja-JP" sz="1200" dirty="0" smtClean="0"/>
          </a:p>
        </p:txBody>
      </p:sp>
      <p:sp>
        <p:nvSpPr>
          <p:cNvPr id="48" name="テキスト ボックス 47"/>
          <p:cNvSpPr txBox="1"/>
          <p:nvPr/>
        </p:nvSpPr>
        <p:spPr>
          <a:xfrm>
            <a:off x="4733355" y="2347416"/>
            <a:ext cx="3889206" cy="276999"/>
          </a:xfrm>
          <a:prstGeom prst="rect">
            <a:avLst/>
          </a:prstGeom>
          <a:noFill/>
          <a:ln>
            <a:noFill/>
          </a:ln>
        </p:spPr>
        <p:txBody>
          <a:bodyPr wrap="none" rtlCol="0">
            <a:spAutoFit/>
          </a:bodyPr>
          <a:lstStyle/>
          <a:p>
            <a:r>
              <a:rPr kumimoji="1" lang="en-US" altLang="ja-JP" sz="1200" dirty="0" smtClean="0">
                <a:latin typeface="+mn-ea"/>
              </a:rPr>
              <a:t>※ </a:t>
            </a:r>
            <a:r>
              <a:rPr kumimoji="1" lang="ja-JP" altLang="en-US" sz="1200" dirty="0" smtClean="0">
                <a:latin typeface="+mn-ea"/>
              </a:rPr>
              <a:t>登録事業者、都道府県、市町村は接種や登録に協力</a:t>
            </a:r>
          </a:p>
        </p:txBody>
      </p:sp>
      <p:sp>
        <p:nvSpPr>
          <p:cNvPr id="58" name="テキスト ボックス 57"/>
          <p:cNvSpPr txBox="1"/>
          <p:nvPr/>
        </p:nvSpPr>
        <p:spPr>
          <a:xfrm>
            <a:off x="199371" y="1772816"/>
            <a:ext cx="1392991" cy="1656184"/>
          </a:xfrm>
          <a:prstGeom prst="rect">
            <a:avLst/>
          </a:prstGeom>
          <a:solidFill>
            <a:schemeClr val="bg2"/>
          </a:solidFill>
          <a:ln>
            <a:solidFill>
              <a:schemeClr val="tx1"/>
            </a:solidFill>
          </a:ln>
        </p:spPr>
        <p:txBody>
          <a:bodyPr wrap="square" lIns="36000" tIns="36000" rIns="36000" bIns="36000" rtlCol="0">
            <a:noAutofit/>
          </a:bodyPr>
          <a:lstStyle/>
          <a:p>
            <a:pPr algn="ctr"/>
            <a:r>
              <a:rPr kumimoji="1" lang="ja-JP" altLang="en-US" sz="1400" dirty="0" smtClean="0"/>
              <a:t>政府</a:t>
            </a:r>
            <a:r>
              <a:rPr lang="ja-JP" altLang="en-US" sz="1400" dirty="0" smtClean="0"/>
              <a:t>対策</a:t>
            </a:r>
            <a:r>
              <a:rPr kumimoji="1" lang="ja-JP" altLang="en-US" sz="1400" dirty="0" smtClean="0"/>
              <a:t>本部</a:t>
            </a:r>
          </a:p>
        </p:txBody>
      </p:sp>
      <p:sp>
        <p:nvSpPr>
          <p:cNvPr id="61" name="角丸四角形 60"/>
          <p:cNvSpPr/>
          <p:nvPr/>
        </p:nvSpPr>
        <p:spPr>
          <a:xfrm>
            <a:off x="268347" y="2797851"/>
            <a:ext cx="1268440" cy="559141"/>
          </a:xfrm>
          <a:prstGeom prst="roundRect">
            <a:avLst>
              <a:gd name="adj" fmla="val 9072"/>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algn="ctr"/>
            <a:r>
              <a:rPr kumimoji="1" lang="ja-JP" altLang="en-US" sz="1200" dirty="0" smtClean="0">
                <a:solidFill>
                  <a:schemeClr val="tx1"/>
                </a:solidFill>
              </a:rPr>
              <a:t>本部長が</a:t>
            </a:r>
            <a:endParaRPr kumimoji="1" lang="en-US" altLang="ja-JP" sz="1200" dirty="0" smtClean="0">
              <a:solidFill>
                <a:schemeClr val="tx1"/>
              </a:solidFill>
            </a:endParaRPr>
          </a:p>
          <a:p>
            <a:pPr algn="ctr"/>
            <a:r>
              <a:rPr kumimoji="1" lang="ja-JP" altLang="en-US" sz="1200" dirty="0" smtClean="0">
                <a:solidFill>
                  <a:schemeClr val="tx1"/>
                </a:solidFill>
              </a:rPr>
              <a:t>期間を指定</a:t>
            </a:r>
            <a:endParaRPr kumimoji="1" lang="ja-JP" altLang="en-US" sz="1200" dirty="0">
              <a:solidFill>
                <a:schemeClr val="tx1"/>
              </a:solidFill>
            </a:endParaRPr>
          </a:p>
        </p:txBody>
      </p:sp>
      <p:sp>
        <p:nvSpPr>
          <p:cNvPr id="7" name="角丸四角形 6"/>
          <p:cNvSpPr/>
          <p:nvPr/>
        </p:nvSpPr>
        <p:spPr>
          <a:xfrm>
            <a:off x="268348" y="2140701"/>
            <a:ext cx="1261739" cy="568219"/>
          </a:xfrm>
          <a:prstGeom prst="roundRect">
            <a:avLst/>
          </a:prstGeom>
          <a:no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本部長</a:t>
            </a:r>
            <a:endParaRPr kumimoji="1" lang="en-US" altLang="ja-JP" dirty="0" smtClean="0">
              <a:solidFill>
                <a:schemeClr val="tx1"/>
              </a:solidFill>
            </a:endParaRPr>
          </a:p>
          <a:p>
            <a:pPr algn="ctr"/>
            <a:r>
              <a:rPr lang="ja-JP" altLang="en-US" sz="1100" dirty="0" smtClean="0">
                <a:solidFill>
                  <a:schemeClr val="tx1"/>
                </a:solidFill>
              </a:rPr>
              <a:t>（内閣総理大臣）</a:t>
            </a:r>
            <a:endParaRPr kumimoji="1" lang="ja-JP" altLang="en-US" sz="1100" dirty="0">
              <a:solidFill>
                <a:schemeClr val="tx1"/>
              </a:solidFill>
            </a:endParaRPr>
          </a:p>
        </p:txBody>
      </p:sp>
      <p:sp>
        <p:nvSpPr>
          <p:cNvPr id="6" name="曲折矢印 5"/>
          <p:cNvSpPr/>
          <p:nvPr/>
        </p:nvSpPr>
        <p:spPr>
          <a:xfrm rot="10800000" flipH="1">
            <a:off x="2845495" y="2533273"/>
            <a:ext cx="1630019" cy="679703"/>
          </a:xfrm>
          <a:prstGeom prst="bentArrow">
            <a:avLst>
              <a:gd name="adj1" fmla="val 39972"/>
              <a:gd name="adj2" fmla="val 25457"/>
              <a:gd name="adj3" fmla="val 26814"/>
              <a:gd name="adj4" fmla="val 30864"/>
            </a:avLst>
          </a:prstGeom>
          <a:solidFill>
            <a:schemeClr val="accent5">
              <a:lumMod val="20000"/>
              <a:lumOff val="80000"/>
            </a:schemeClr>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7" name="テキスト ボックス 36"/>
          <p:cNvSpPr txBox="1"/>
          <p:nvPr/>
        </p:nvSpPr>
        <p:spPr>
          <a:xfrm>
            <a:off x="3330205" y="2852936"/>
            <a:ext cx="543739" cy="307777"/>
          </a:xfrm>
          <a:prstGeom prst="rect">
            <a:avLst/>
          </a:prstGeom>
          <a:noFill/>
          <a:ln>
            <a:noFill/>
          </a:ln>
        </p:spPr>
        <p:txBody>
          <a:bodyPr wrap="none" rtlCol="0">
            <a:spAutoFit/>
          </a:bodyPr>
          <a:lstStyle/>
          <a:p>
            <a:r>
              <a:rPr lang="ja-JP" altLang="en-US" sz="1400" dirty="0" smtClean="0">
                <a:latin typeface="+mn-ea"/>
              </a:rPr>
              <a:t>指示</a:t>
            </a:r>
            <a:endParaRPr kumimoji="1" lang="ja-JP" altLang="en-US" sz="1400" dirty="0" smtClean="0">
              <a:latin typeface="+mn-ea"/>
            </a:endParaRPr>
          </a:p>
        </p:txBody>
      </p:sp>
      <p:sp>
        <p:nvSpPr>
          <p:cNvPr id="40" name="テキスト ボックス 39"/>
          <p:cNvSpPr txBox="1"/>
          <p:nvPr/>
        </p:nvSpPr>
        <p:spPr>
          <a:xfrm>
            <a:off x="47304" y="620688"/>
            <a:ext cx="9061200" cy="612000"/>
          </a:xfrm>
          <a:prstGeom prst="rect">
            <a:avLst/>
          </a:prstGeom>
          <a:solidFill>
            <a:srgbClr val="FFFF99"/>
          </a:solidFill>
          <a:ln w="25400">
            <a:solidFill>
              <a:srgbClr val="FFC000"/>
            </a:solidFill>
          </a:ln>
        </p:spPr>
        <p:txBody>
          <a:bodyPr wrap="square" lIns="36000" tIns="36000" rIns="36000" bIns="36000" rtlCol="0" anchor="ctr" anchorCtr="0">
            <a:noAutofit/>
          </a:bodyPr>
          <a:lstStyle/>
          <a:p>
            <a:pPr marL="108000">
              <a:spcBef>
                <a:spcPts val="300"/>
              </a:spcBef>
            </a:pPr>
            <a:r>
              <a:rPr lang="ja-JP" altLang="en-US" sz="1600" b="1" dirty="0" smtClean="0"/>
              <a:t>　新型インフルエンザ等が発生した場合に、医療の提供又は国民生活・国民経済の安定に寄与する業務を行う事業者の従業員や、新型インフルエンザ等対策の実施に携わる公務員に対して行う予防接種。</a:t>
            </a:r>
            <a:endParaRPr lang="en-US" altLang="ja-JP" sz="1600" b="1" dirty="0" smtClean="0"/>
          </a:p>
        </p:txBody>
      </p:sp>
      <p:sp>
        <p:nvSpPr>
          <p:cNvPr id="42" name="テキスト ボックス 41"/>
          <p:cNvSpPr txBox="1"/>
          <p:nvPr/>
        </p:nvSpPr>
        <p:spPr>
          <a:xfrm>
            <a:off x="107504" y="1340768"/>
            <a:ext cx="2016224" cy="288032"/>
          </a:xfrm>
          <a:prstGeom prst="rect">
            <a:avLst/>
          </a:prstGeom>
          <a:solidFill>
            <a:srgbClr val="92D050"/>
          </a:solidFill>
          <a:ln w="19050">
            <a:solidFill>
              <a:srgbClr val="00B050"/>
            </a:solidFill>
          </a:ln>
        </p:spPr>
        <p:txBody>
          <a:bodyPr wrap="none" rtlCol="0" anchor="ctr" anchorCtr="0">
            <a:noAutofit/>
          </a:bodyPr>
          <a:lstStyle/>
          <a:p>
            <a:pPr algn="ctr"/>
            <a:r>
              <a:rPr lang="ja-JP" altLang="en-US" b="1" dirty="0" smtClean="0"/>
              <a:t>接種のイメージ</a:t>
            </a:r>
            <a:endParaRPr kumimoji="1" lang="ja-JP" altLang="en-US" sz="1000" dirty="0"/>
          </a:p>
        </p:txBody>
      </p:sp>
      <p:sp>
        <p:nvSpPr>
          <p:cNvPr id="45" name="右矢印 44"/>
          <p:cNvSpPr/>
          <p:nvPr/>
        </p:nvSpPr>
        <p:spPr>
          <a:xfrm>
            <a:off x="6087280" y="2798927"/>
            <a:ext cx="644960" cy="484632"/>
          </a:xfrm>
          <a:prstGeom prst="rightArrow">
            <a:avLst>
              <a:gd name="adj1" fmla="val 73884"/>
              <a:gd name="adj2" fmla="val 50000"/>
            </a:avLst>
          </a:prstGeom>
          <a:solidFill>
            <a:schemeClr val="accent5">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r"/>
            <a:r>
              <a:rPr lang="ja-JP" altLang="en-US" sz="1400" dirty="0">
                <a:solidFill>
                  <a:schemeClr val="tx1"/>
                </a:solidFill>
              </a:rPr>
              <a:t>実施</a:t>
            </a:r>
            <a:endParaRPr kumimoji="1" lang="ja-JP" altLang="en-US" sz="1400" dirty="0">
              <a:solidFill>
                <a:schemeClr val="tx1"/>
              </a:solidFill>
            </a:endParaRPr>
          </a:p>
        </p:txBody>
      </p:sp>
      <p:sp>
        <p:nvSpPr>
          <p:cNvPr id="47" name="テキスト ボックス 46"/>
          <p:cNvSpPr txBox="1"/>
          <p:nvPr/>
        </p:nvSpPr>
        <p:spPr>
          <a:xfrm>
            <a:off x="251520" y="3645024"/>
            <a:ext cx="1728192" cy="288032"/>
          </a:xfrm>
          <a:prstGeom prst="rect">
            <a:avLst/>
          </a:prstGeom>
          <a:solidFill>
            <a:srgbClr val="92D050"/>
          </a:solidFill>
          <a:ln w="19050">
            <a:solidFill>
              <a:srgbClr val="00B050"/>
            </a:solidFill>
          </a:ln>
        </p:spPr>
        <p:txBody>
          <a:bodyPr wrap="none" rtlCol="0" anchor="ctr" anchorCtr="0">
            <a:noAutofit/>
          </a:bodyPr>
          <a:lstStyle/>
          <a:p>
            <a:pPr algn="ctr"/>
            <a:r>
              <a:rPr lang="ja-JP" altLang="en-US" b="1" dirty="0" smtClean="0"/>
              <a:t>根拠等</a:t>
            </a:r>
            <a:endParaRPr kumimoji="1" lang="ja-JP" altLang="en-US" sz="1000" dirty="0"/>
          </a:p>
        </p:txBody>
      </p:sp>
      <p:sp>
        <p:nvSpPr>
          <p:cNvPr id="53" name="テキスト ボックス 52"/>
          <p:cNvSpPr txBox="1"/>
          <p:nvPr/>
        </p:nvSpPr>
        <p:spPr>
          <a:xfrm>
            <a:off x="251520" y="5085184"/>
            <a:ext cx="1728192" cy="288032"/>
          </a:xfrm>
          <a:prstGeom prst="rect">
            <a:avLst/>
          </a:prstGeom>
          <a:solidFill>
            <a:srgbClr val="92D050"/>
          </a:solidFill>
          <a:ln w="19050">
            <a:solidFill>
              <a:srgbClr val="00B050"/>
            </a:solidFill>
          </a:ln>
        </p:spPr>
        <p:txBody>
          <a:bodyPr wrap="none" rtlCol="0" anchor="ctr" anchorCtr="0">
            <a:noAutofit/>
          </a:bodyPr>
          <a:lstStyle/>
          <a:p>
            <a:pPr algn="ctr"/>
            <a:r>
              <a:rPr lang="ja-JP" altLang="en-US" b="1" dirty="0" smtClean="0"/>
              <a:t>留意点</a:t>
            </a:r>
            <a:endParaRPr kumimoji="1" lang="ja-JP" altLang="en-US" sz="1000" dirty="0"/>
          </a:p>
        </p:txBody>
      </p:sp>
    </p:spTree>
    <p:extLst>
      <p:ext uri="{BB962C8B-B14F-4D97-AF65-F5344CB8AC3E}">
        <p14:creationId xmlns:p14="http://schemas.microsoft.com/office/powerpoint/2010/main" xmlns="" val="584076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12570" y="620688"/>
            <a:ext cx="8949385" cy="12241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r>
              <a:rPr lang="ja-JP" altLang="en-US" sz="1600" dirty="0" smtClean="0">
                <a:solidFill>
                  <a:schemeClr val="tx1"/>
                </a:solidFill>
                <a:latin typeface="+mn-ea"/>
              </a:rPr>
              <a:t>○　政府行動計画において、特定接種の登録対象となる業種等を下表のとおりとするとともに、接種順位は、下表のグループ①（医療分野）からの順とすることを基本とされています。</a:t>
            </a:r>
            <a:endParaRPr lang="en-US" altLang="ja-JP" sz="1600" dirty="0" smtClean="0">
              <a:solidFill>
                <a:schemeClr val="tx1"/>
              </a:solidFill>
              <a:latin typeface="+mn-ea"/>
            </a:endParaRPr>
          </a:p>
          <a:p>
            <a:pPr marL="174625" indent="-174625"/>
            <a:endParaRPr lang="ja-JP" altLang="en-US" sz="800" dirty="0" smtClean="0">
              <a:solidFill>
                <a:schemeClr val="tx1"/>
              </a:solidFill>
              <a:latin typeface="+mn-ea"/>
            </a:endParaRPr>
          </a:p>
          <a:p>
            <a:pPr marL="174625" indent="-174625"/>
            <a:r>
              <a:rPr lang="en-US" altLang="ja-JP" sz="1600" dirty="0" smtClean="0">
                <a:solidFill>
                  <a:schemeClr val="tx1"/>
                </a:solidFill>
                <a:latin typeface="+mn-ea"/>
              </a:rPr>
              <a:t>※ </a:t>
            </a:r>
            <a:r>
              <a:rPr lang="ja-JP" altLang="en-US" sz="1600" dirty="0" smtClean="0">
                <a:solidFill>
                  <a:schemeClr val="tx1"/>
                </a:solidFill>
                <a:latin typeface="+mn-ea"/>
              </a:rPr>
              <a:t>実際の特定接種対象者の範囲や接種順位等については、新型インフルエンザ等発生時に、政府対策本部において、発生状況等に応じて柔軟に決定することとされています。</a:t>
            </a:r>
            <a:endParaRPr kumimoji="1" lang="ja-JP" altLang="en-US" sz="1600" dirty="0">
              <a:solidFill>
                <a:schemeClr val="tx1"/>
              </a:solidFill>
            </a:endParaRPr>
          </a:p>
        </p:txBody>
      </p:sp>
      <p:graphicFrame>
        <p:nvGraphicFramePr>
          <p:cNvPr id="10" name="Group 72"/>
          <p:cNvGraphicFramePr>
            <a:graphicFrameLocks noGrp="1"/>
          </p:cNvGraphicFramePr>
          <p:nvPr>
            <p:ph idx="1"/>
            <p:extLst>
              <p:ext uri="{D42A27DB-BD31-4B8C-83A1-F6EECF244321}">
                <p14:modId xmlns:p14="http://schemas.microsoft.com/office/powerpoint/2010/main" xmlns="" val="197608928"/>
              </p:ext>
            </p:extLst>
          </p:nvPr>
        </p:nvGraphicFramePr>
        <p:xfrm>
          <a:off x="107503" y="1916832"/>
          <a:ext cx="8824398" cy="4349261"/>
        </p:xfrm>
        <a:graphic>
          <a:graphicData uri="http://schemas.openxmlformats.org/drawingml/2006/table">
            <a:tbl>
              <a:tblPr/>
              <a:tblGrid>
                <a:gridCol w="355823"/>
                <a:gridCol w="1588394"/>
                <a:gridCol w="6048672"/>
                <a:gridCol w="831509"/>
              </a:tblGrid>
              <a:tr h="216024">
                <a:tc gridSpan="2">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200" b="1" i="0" u="none" strike="noStrike" cap="none" normalizeH="0" baseline="0" dirty="0" smtClean="0">
                          <a:ln>
                            <a:noFill/>
                          </a:ln>
                          <a:solidFill>
                            <a:schemeClr val="bg1"/>
                          </a:solidFill>
                          <a:effectLst/>
                          <a:latin typeface="+mn-ea"/>
                          <a:ea typeface="+mn-ea"/>
                        </a:rPr>
                        <a:t>類型</a:t>
                      </a:r>
                    </a:p>
                  </a:txBody>
                  <a:tcPr marL="108000" marR="1080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200" b="1" i="0" u="none" strike="noStrike" cap="none" normalizeH="0" baseline="0" dirty="0" smtClean="0">
                          <a:ln>
                            <a:noFill/>
                          </a:ln>
                          <a:solidFill>
                            <a:schemeClr val="bg1"/>
                          </a:solidFill>
                          <a:effectLst/>
                          <a:latin typeface="+mn-ea"/>
                          <a:ea typeface="+mn-ea"/>
                        </a:rPr>
                        <a:t>業種</a:t>
                      </a:r>
                    </a:p>
                  </a:txBody>
                  <a:tcPr marL="108000" marR="10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200" b="1" i="0" u="none" strike="noStrike" cap="none" normalizeH="0" baseline="0" dirty="0" smtClean="0">
                          <a:ln>
                            <a:noFill/>
                          </a:ln>
                          <a:solidFill>
                            <a:schemeClr val="bg1"/>
                          </a:solidFill>
                          <a:effectLst/>
                          <a:latin typeface="+mn-ea"/>
                          <a:ea typeface="+mn-ea"/>
                        </a:rPr>
                        <a:t>接種順位</a:t>
                      </a:r>
                    </a:p>
                  </a:txBody>
                  <a:tcPr marL="108000" marR="108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73752">
                <a:tc rowSpan="2">
                  <a:txBody>
                    <a:bodyPr/>
                    <a:lstStyle/>
                    <a:p>
                      <a:pPr algn="ctr"/>
                      <a:r>
                        <a:rPr kumimoji="1" lang="ja-JP" altLang="en-US" sz="1200" kern="1200" baseline="0" dirty="0" smtClean="0">
                          <a:solidFill>
                            <a:schemeClr val="tx1"/>
                          </a:solidFill>
                          <a:latin typeface="+mn-ea"/>
                          <a:ea typeface="+mn-ea"/>
                          <a:cs typeface="+mn-cs"/>
                        </a:rPr>
                        <a:t>医療分野 </a:t>
                      </a:r>
                    </a:p>
                  </a:txBody>
                  <a:tcPr marL="108000" marR="108000" marT="36000" marB="36000"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r>
                        <a:rPr kumimoji="1" lang="ja-JP" altLang="en-US" sz="1200" kern="1200" baseline="0" dirty="0" smtClean="0">
                          <a:solidFill>
                            <a:schemeClr val="tx1"/>
                          </a:solidFill>
                          <a:latin typeface="+mn-ea"/>
                          <a:ea typeface="+mn-ea"/>
                          <a:cs typeface="+mn-cs"/>
                        </a:rPr>
                        <a:t>新型インフルエンザ等医療型 </a:t>
                      </a:r>
                      <a:endParaRPr kumimoji="1" lang="ja-JP" altLang="en-US" sz="1200" b="0" i="0" u="none" strike="noStrike" cap="none" normalizeH="0" baseline="0" dirty="0" smtClean="0">
                        <a:ln>
                          <a:noFill/>
                        </a:ln>
                        <a:solidFill>
                          <a:schemeClr val="tx1"/>
                        </a:solidFill>
                        <a:effectLst/>
                        <a:latin typeface="+mn-ea"/>
                        <a:ea typeface="+mn-ea"/>
                      </a:endParaRPr>
                    </a:p>
                  </a:txBody>
                  <a:tcPr marL="108000" marR="108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r>
                        <a:rPr kumimoji="1" lang="ja-JP" altLang="en-US" sz="1200" kern="1200" baseline="0" dirty="0" smtClean="0">
                          <a:solidFill>
                            <a:schemeClr val="tx1"/>
                          </a:solidFill>
                          <a:latin typeface="+mn-ea"/>
                          <a:ea typeface="+mn-ea"/>
                          <a:cs typeface="+mn-cs"/>
                        </a:rPr>
                        <a:t>新型インフルエンザ等医療 </a:t>
                      </a:r>
                    </a:p>
                  </a:txBody>
                  <a:tcPr marL="108000" marR="108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rowSpan="2">
                  <a:txBody>
                    <a:bodyPr/>
                    <a:lstStyle/>
                    <a:p>
                      <a:pPr algn="ctr"/>
                      <a:r>
                        <a:rPr kumimoji="1" lang="ja-JP" altLang="en-US" sz="1200" kern="1200" baseline="0" dirty="0" smtClean="0">
                          <a:solidFill>
                            <a:schemeClr val="tx1"/>
                          </a:solidFill>
                          <a:latin typeface="+mn-ea"/>
                          <a:ea typeface="+mn-ea"/>
                          <a:cs typeface="+mn-cs"/>
                        </a:rPr>
                        <a:t>グループ</a:t>
                      </a:r>
                      <a:endParaRPr kumimoji="1" lang="en-US" altLang="ja-JP" sz="1200" kern="1200" baseline="0" dirty="0" smtClean="0">
                        <a:solidFill>
                          <a:schemeClr val="tx1"/>
                        </a:solidFill>
                        <a:latin typeface="+mn-ea"/>
                        <a:ea typeface="+mn-ea"/>
                        <a:cs typeface="+mn-cs"/>
                      </a:endParaRPr>
                    </a:p>
                    <a:p>
                      <a:pPr algn="ctr"/>
                      <a:r>
                        <a:rPr kumimoji="1" lang="ja-JP" altLang="en-US" sz="1200" kern="1200" baseline="0" dirty="0" smtClean="0">
                          <a:solidFill>
                            <a:schemeClr val="tx1"/>
                          </a:solidFill>
                          <a:latin typeface="+mn-ea"/>
                          <a:ea typeface="+mn-ea"/>
                          <a:cs typeface="+mn-cs"/>
                        </a:rPr>
                        <a:t>①</a:t>
                      </a:r>
                    </a:p>
                  </a:txBody>
                  <a:tcPr marL="108000" marR="10800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348608">
                <a:tc vMerge="1">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1" lang="ja-JP" altLang="en-US" sz="1600" b="0" i="0" u="none" strike="noStrike" cap="none" normalizeH="0" baseline="0" dirty="0" smtClean="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1" lang="ja-JP" altLang="en-US" sz="1200" kern="1200" baseline="0" dirty="0" smtClean="0">
                          <a:solidFill>
                            <a:schemeClr val="tx1"/>
                          </a:solidFill>
                          <a:latin typeface="+mn-ea"/>
                          <a:ea typeface="+mn-ea"/>
                          <a:cs typeface="+mn-cs"/>
                        </a:rPr>
                        <a:t>重大・緊急医療型 </a:t>
                      </a:r>
                      <a:endParaRPr kumimoji="1" lang="ja-JP" altLang="en-US" sz="1200" dirty="0">
                        <a:latin typeface="+mn-ea"/>
                        <a:ea typeface="+mn-ea"/>
                      </a:endParaRPr>
                    </a:p>
                  </a:txBody>
                  <a:tcPr marL="108000" marR="108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r>
                        <a:rPr kumimoji="1" lang="ja-JP" altLang="en-US" sz="1200" kern="1200" baseline="0" dirty="0" smtClean="0">
                          <a:solidFill>
                            <a:schemeClr val="tx1"/>
                          </a:solidFill>
                          <a:latin typeface="+mn-ea"/>
                          <a:ea typeface="+mn-ea"/>
                          <a:cs typeface="+mn-cs"/>
                        </a:rPr>
                        <a:t>重大・緊急系医療 </a:t>
                      </a:r>
                      <a:endParaRPr kumimoji="1" lang="ja-JP" altLang="en-US" sz="1200" b="0" i="0" u="none" strike="noStrike" cap="none" normalizeH="0" baseline="0" dirty="0" smtClean="0">
                        <a:ln>
                          <a:noFill/>
                        </a:ln>
                        <a:solidFill>
                          <a:schemeClr val="tx1"/>
                        </a:solidFill>
                        <a:effectLst/>
                        <a:latin typeface="+mn-ea"/>
                        <a:ea typeface="+mn-ea"/>
                      </a:endParaRPr>
                    </a:p>
                  </a:txBody>
                  <a:tcPr marL="108000" marR="108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vMerge="1">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1" lang="ja-JP" altLang="en-US" sz="1600" b="0" i="0" u="none" strike="noStrike" cap="none" normalizeH="0" baseline="0" dirty="0" smtClean="0">
                        <a:ln>
                          <a:noFill/>
                        </a:ln>
                        <a:solidFill>
                          <a:schemeClr val="tx1"/>
                        </a:solidFill>
                        <a:effectLst/>
                        <a:latin typeface="Arial" charset="0"/>
                        <a:ea typeface="ＭＳ Ｐゴシック" charset="-128"/>
                      </a:endParaRPr>
                    </a:p>
                  </a:txBody>
                  <a:tcPr marL="36000" marR="36000" marT="36000" marB="36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7557">
                <a:tc gridSpan="2">
                  <a:txBody>
                    <a:bodyPr/>
                    <a:lstStyle/>
                    <a:p>
                      <a:r>
                        <a:rPr kumimoji="1" lang="ja-JP" altLang="en-US" sz="1200" kern="1200" baseline="0" dirty="0" smtClean="0">
                          <a:solidFill>
                            <a:schemeClr val="tx1"/>
                          </a:solidFill>
                          <a:latin typeface="ＭＳ Ｐ明朝" pitchFamily="18" charset="-128"/>
                          <a:ea typeface="ＭＳ Ｐ明朝" pitchFamily="18" charset="-128"/>
                          <a:cs typeface="+mn-cs"/>
                        </a:rPr>
                        <a:t>新型インフルエンザ等対策の実施に携わる公務員</a:t>
                      </a:r>
                    </a:p>
                  </a:txBody>
                  <a:tcPr marL="108000" marR="108000" marT="36000" marB="360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1" lang="ja-JP" altLang="en-US" sz="1200" b="0" i="0" u="none" strike="noStrike" cap="none" normalizeH="0" baseline="0" dirty="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1" lang="ja-JP" altLang="en-US" sz="1200" kern="1200" baseline="0" dirty="0" smtClean="0">
                          <a:solidFill>
                            <a:schemeClr val="tx1"/>
                          </a:solidFill>
                          <a:latin typeface="ＭＳ Ｐ明朝" pitchFamily="18" charset="-128"/>
                          <a:ea typeface="ＭＳ Ｐ明朝" pitchFamily="18" charset="-128"/>
                          <a:cs typeface="+mn-cs"/>
                        </a:rPr>
                        <a:t>新型インフルエンザ等の発生により対応が必要となる業務に従事する者</a:t>
                      </a:r>
                    </a:p>
                    <a:p>
                      <a:r>
                        <a:rPr kumimoji="1" lang="ja-JP" altLang="en-US" sz="1200" kern="1200" baseline="0" dirty="0" smtClean="0">
                          <a:solidFill>
                            <a:schemeClr val="tx1"/>
                          </a:solidFill>
                          <a:latin typeface="ＭＳ Ｐ明朝" pitchFamily="18" charset="-128"/>
                          <a:ea typeface="ＭＳ Ｐ明朝" pitchFamily="18" charset="-128"/>
                          <a:cs typeface="+mn-cs"/>
                        </a:rPr>
                        <a:t>国民の緊急の生命保護と秩序の維持を目的とする業務や国家の危機管理に関する業務に従事する者</a:t>
                      </a:r>
                    </a:p>
                  </a:txBody>
                  <a:tcPr marL="108000" marR="108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kumimoji="1" lang="ja-JP" altLang="en-US" sz="1200" kern="1200" baseline="0" dirty="0" smtClean="0">
                          <a:solidFill>
                            <a:schemeClr val="tx1"/>
                          </a:solidFill>
                          <a:latin typeface="ＭＳ Ｐ明朝" pitchFamily="18" charset="-128"/>
                          <a:ea typeface="ＭＳ Ｐ明朝" pitchFamily="18" charset="-128"/>
                          <a:cs typeface="+mn-cs"/>
                        </a:rPr>
                        <a:t>グループ</a:t>
                      </a:r>
                      <a:endParaRPr kumimoji="1" lang="en-US" altLang="ja-JP" sz="1200" kern="1200" baseline="0" dirty="0" smtClean="0">
                        <a:solidFill>
                          <a:schemeClr val="tx1"/>
                        </a:solidFill>
                        <a:latin typeface="ＭＳ Ｐ明朝" pitchFamily="18" charset="-128"/>
                        <a:ea typeface="ＭＳ Ｐ明朝" pitchFamily="18" charset="-128"/>
                        <a:cs typeface="+mn-cs"/>
                      </a:endParaRPr>
                    </a:p>
                    <a:p>
                      <a:pPr algn="ctr"/>
                      <a:r>
                        <a:rPr kumimoji="1" lang="ja-JP" altLang="en-US" sz="1200" kern="1200" baseline="0" dirty="0" smtClean="0">
                          <a:solidFill>
                            <a:schemeClr val="tx1"/>
                          </a:solidFill>
                          <a:latin typeface="ＭＳ Ｐ明朝" pitchFamily="18" charset="-128"/>
                          <a:ea typeface="ＭＳ Ｐ明朝" pitchFamily="18" charset="-128"/>
                          <a:cs typeface="+mn-cs"/>
                        </a:rPr>
                        <a:t>②</a:t>
                      </a:r>
                    </a:p>
                  </a:txBody>
                  <a:tcPr marL="108000" marR="10800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851">
                <a:tc rowSpan="5">
                  <a:txBody>
                    <a:bodyPr/>
                    <a:lstStyle/>
                    <a:p>
                      <a:pPr algn="ctr"/>
                      <a:r>
                        <a:rPr kumimoji="1" lang="ja-JP" altLang="en-US" sz="1200" kern="1200" baseline="0" dirty="0" smtClean="0">
                          <a:solidFill>
                            <a:schemeClr val="tx1"/>
                          </a:solidFill>
                          <a:latin typeface="ＭＳ Ｐ明朝" pitchFamily="18" charset="-128"/>
                          <a:ea typeface="ＭＳ Ｐ明朝" pitchFamily="18" charset="-128"/>
                          <a:cs typeface="+mn-cs"/>
                        </a:rPr>
                        <a:t>国民生活・国民経済安定分野 </a:t>
                      </a:r>
                      <a:endParaRPr kumimoji="1" lang="en-US" altLang="ja-JP" sz="1200" b="0" i="0" u="none" strike="noStrike" cap="none" normalizeH="0" baseline="0" dirty="0" smtClean="0">
                        <a:ln>
                          <a:noFill/>
                        </a:ln>
                        <a:solidFill>
                          <a:schemeClr val="tx1"/>
                        </a:solidFill>
                        <a:effectLst/>
                        <a:latin typeface="ＭＳ Ｐ明朝" pitchFamily="18" charset="-128"/>
                        <a:ea typeface="ＭＳ Ｐ明朝" pitchFamily="18" charset="-128"/>
                      </a:endParaRPr>
                    </a:p>
                  </a:txBody>
                  <a:tcPr marL="108000" marR="108000" marT="36000" marB="36000"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1" lang="ja-JP" altLang="en-US" sz="1200" kern="1200" baseline="0" dirty="0" smtClean="0">
                          <a:solidFill>
                            <a:schemeClr val="tx1"/>
                          </a:solidFill>
                          <a:latin typeface="ＭＳ Ｐ明朝" pitchFamily="18" charset="-128"/>
                          <a:ea typeface="ＭＳ Ｐ明朝" pitchFamily="18" charset="-128"/>
                          <a:cs typeface="+mn-cs"/>
                        </a:rPr>
                        <a:t>介護・福祉型</a:t>
                      </a:r>
                      <a:endParaRPr kumimoji="1" lang="ja-JP" altLang="en-US" sz="1200" b="0" i="0" u="none" strike="noStrike" cap="none" normalizeH="0" baseline="0" dirty="0" smtClean="0">
                        <a:ln>
                          <a:noFill/>
                        </a:ln>
                        <a:solidFill>
                          <a:schemeClr val="tx1"/>
                        </a:solidFill>
                        <a:effectLst/>
                        <a:latin typeface="ＭＳ Ｐ明朝" pitchFamily="18" charset="-128"/>
                        <a:ea typeface="ＭＳ Ｐ明朝" pitchFamily="18" charset="-128"/>
                      </a:endParaRPr>
                    </a:p>
                  </a:txBody>
                  <a:tcPr marL="108000" marR="108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1" lang="ja-JP" altLang="en-US" sz="1200" kern="1200" baseline="0" dirty="0" smtClean="0">
                          <a:solidFill>
                            <a:schemeClr val="tx1"/>
                          </a:solidFill>
                          <a:latin typeface="ＭＳ Ｐ明朝" pitchFamily="18" charset="-128"/>
                          <a:ea typeface="ＭＳ Ｐ明朝" pitchFamily="18" charset="-128"/>
                          <a:cs typeface="+mn-cs"/>
                        </a:rPr>
                        <a:t>サービスの停止等が利用者の生命維持に重大・緊急の影響がある介護・福祉事業所</a:t>
                      </a:r>
                      <a:endParaRPr kumimoji="1" lang="ja-JP" altLang="en-US" sz="1200" b="0" i="0" u="none" strike="noStrike" cap="none" normalizeH="0" baseline="0" dirty="0" smtClean="0">
                        <a:ln>
                          <a:noFill/>
                        </a:ln>
                        <a:solidFill>
                          <a:schemeClr val="tx1"/>
                        </a:solidFill>
                        <a:effectLst/>
                        <a:latin typeface="ＭＳ Ｐ明朝" pitchFamily="18" charset="-128"/>
                        <a:ea typeface="ＭＳ Ｐ明朝" pitchFamily="18" charset="-128"/>
                      </a:endParaRPr>
                    </a:p>
                  </a:txBody>
                  <a:tcPr marL="108000" marR="108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algn="ctr"/>
                      <a:r>
                        <a:rPr kumimoji="1" lang="ja-JP" altLang="en-US" sz="1200" kern="1200" baseline="0" dirty="0" smtClean="0">
                          <a:solidFill>
                            <a:schemeClr val="tx1"/>
                          </a:solidFill>
                          <a:latin typeface="ＭＳ Ｐ明朝" pitchFamily="18" charset="-128"/>
                          <a:ea typeface="ＭＳ Ｐ明朝" pitchFamily="18" charset="-128"/>
                          <a:cs typeface="+mn-cs"/>
                        </a:rPr>
                        <a:t>グループ</a:t>
                      </a:r>
                      <a:endParaRPr kumimoji="1" lang="en-US" altLang="ja-JP" sz="1200" kern="1200" baseline="0" dirty="0" smtClean="0">
                        <a:solidFill>
                          <a:schemeClr val="tx1"/>
                        </a:solidFill>
                        <a:latin typeface="ＭＳ Ｐ明朝" pitchFamily="18" charset="-128"/>
                        <a:ea typeface="ＭＳ Ｐ明朝" pitchFamily="18" charset="-128"/>
                        <a:cs typeface="+mn-cs"/>
                      </a:endParaRPr>
                    </a:p>
                    <a:p>
                      <a:pPr algn="ctr"/>
                      <a:r>
                        <a:rPr kumimoji="1" lang="ja-JP" altLang="en-US" sz="1200" kern="1200" baseline="0" dirty="0" smtClean="0">
                          <a:solidFill>
                            <a:schemeClr val="tx1"/>
                          </a:solidFill>
                          <a:latin typeface="ＭＳ Ｐ明朝" pitchFamily="18" charset="-128"/>
                          <a:ea typeface="ＭＳ Ｐ明朝" pitchFamily="18" charset="-128"/>
                          <a:cs typeface="+mn-cs"/>
                        </a:rPr>
                        <a:t>③</a:t>
                      </a:r>
                      <a:endParaRPr kumimoji="1" lang="ja-JP" altLang="en-US" sz="1200" b="0" i="0" u="none" strike="noStrike" cap="none" normalizeH="0" baseline="0" dirty="0" smtClean="0">
                        <a:ln>
                          <a:noFill/>
                        </a:ln>
                        <a:solidFill>
                          <a:schemeClr val="tx1"/>
                        </a:solidFill>
                        <a:effectLst/>
                        <a:latin typeface="ＭＳ Ｐ明朝" pitchFamily="18" charset="-128"/>
                        <a:ea typeface="ＭＳ Ｐ明朝" pitchFamily="18" charset="-128"/>
                      </a:endParaRPr>
                    </a:p>
                  </a:txBody>
                  <a:tcPr marL="108000" marR="10800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8072">
                <a:tc vMerge="1">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1" lang="en-US" altLang="ja-JP" sz="1200" b="0" i="0" u="none" strike="noStrike" cap="none" normalizeH="0" baseline="0" dirty="0" smtClean="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1" lang="zh-TW" altLang="en-US" sz="1200" kern="1200" baseline="0" dirty="0" smtClean="0">
                          <a:solidFill>
                            <a:schemeClr val="tx1"/>
                          </a:solidFill>
                          <a:latin typeface="ＭＳ Ｐ明朝" pitchFamily="18" charset="-128"/>
                          <a:ea typeface="ＭＳ Ｐ明朝" pitchFamily="18" charset="-128"/>
                          <a:cs typeface="+mn-cs"/>
                        </a:rPr>
                        <a:t>指定公共機関型</a:t>
                      </a:r>
                      <a:endParaRPr kumimoji="1" lang="ja-JP" altLang="en-US" sz="1200" b="0" i="0" u="none" strike="noStrike" cap="none" normalizeH="0" baseline="0" dirty="0" smtClean="0">
                        <a:ln>
                          <a:noFill/>
                        </a:ln>
                        <a:solidFill>
                          <a:schemeClr val="tx1"/>
                        </a:solidFill>
                        <a:effectLst/>
                        <a:latin typeface="ＭＳ Ｐ明朝" pitchFamily="18" charset="-128"/>
                        <a:ea typeface="ＭＳ Ｐ明朝" pitchFamily="18" charset="-128"/>
                      </a:endParaRPr>
                    </a:p>
                  </a:txBody>
                  <a:tcPr marL="108000" marR="108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1" lang="ja-JP" altLang="en-US" sz="1200" kern="1200" baseline="0" dirty="0" smtClean="0">
                          <a:solidFill>
                            <a:schemeClr val="tx1"/>
                          </a:solidFill>
                          <a:latin typeface="ＭＳ Ｐ明朝" pitchFamily="18" charset="-128"/>
                          <a:ea typeface="ＭＳ Ｐ明朝" pitchFamily="18" charset="-128"/>
                          <a:cs typeface="+mn-cs"/>
                        </a:rPr>
                        <a:t>医薬品・化粧品等卸売業、医薬品製造業、医療機器修理業・医療機器販売業・医療機器賃貸業、医療機器製造業、ガス業、銀行業、空港管理者、航空運輸業、水運業、通信業、鉄道業、電気業、道路貨物運送業、道路旅客運送業、放送業、郵便業</a:t>
                      </a:r>
                      <a:endParaRPr kumimoji="1" lang="ja-JP" altLang="en-US" sz="1200" b="0" i="0" u="none" strike="noStrike" cap="none" normalizeH="0" baseline="0" dirty="0" smtClean="0">
                        <a:ln>
                          <a:noFill/>
                        </a:ln>
                        <a:solidFill>
                          <a:schemeClr val="tx1"/>
                        </a:solidFill>
                        <a:effectLst/>
                        <a:latin typeface="ＭＳ Ｐ明朝" pitchFamily="18" charset="-128"/>
                        <a:ea typeface="ＭＳ Ｐ明朝" pitchFamily="18" charset="-128"/>
                      </a:endParaRPr>
                    </a:p>
                  </a:txBody>
                  <a:tcPr marL="108000" marR="108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1" lang="ja-JP" altLang="en-US" sz="1200" b="0" i="0" u="none" strike="noStrike" cap="none" normalizeH="0" baseline="0" dirty="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8490">
                <a:tc vMerge="1">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1" lang="en-US" altLang="ja-JP" sz="1200" b="0" i="0" u="none" strike="noStrike" cap="none" normalizeH="0" baseline="0" dirty="0" smtClean="0">
                        <a:ln>
                          <a:noFill/>
                        </a:ln>
                        <a:solidFill>
                          <a:schemeClr val="tx1"/>
                        </a:solidFill>
                        <a:effectLst/>
                        <a:latin typeface="Arial" charset="0"/>
                        <a:ea typeface="ＭＳ Ｐゴシック"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1" lang="ja-JP" altLang="en-US" sz="1200" kern="1200" baseline="0" dirty="0" smtClean="0">
                          <a:solidFill>
                            <a:schemeClr val="tx1"/>
                          </a:solidFill>
                          <a:latin typeface="ＭＳ Ｐ明朝" pitchFamily="18" charset="-128"/>
                          <a:ea typeface="ＭＳ Ｐ明朝" pitchFamily="18" charset="-128"/>
                          <a:cs typeface="+mn-cs"/>
                        </a:rPr>
                        <a:t>指定同類型</a:t>
                      </a:r>
                      <a:endParaRPr kumimoji="1" lang="en-US" altLang="ja-JP" sz="1200" kern="1200" baseline="0" dirty="0" smtClean="0">
                        <a:solidFill>
                          <a:schemeClr val="tx1"/>
                        </a:solidFill>
                        <a:latin typeface="ＭＳ Ｐ明朝" pitchFamily="18" charset="-128"/>
                        <a:ea typeface="ＭＳ Ｐ明朝" pitchFamily="18" charset="-128"/>
                        <a:cs typeface="+mn-cs"/>
                      </a:endParaRPr>
                    </a:p>
                    <a:p>
                      <a:r>
                        <a:rPr kumimoji="1" lang="zh-TW" altLang="en-US" sz="1200" kern="1200" baseline="0" dirty="0" smtClean="0">
                          <a:solidFill>
                            <a:schemeClr val="tx1"/>
                          </a:solidFill>
                          <a:latin typeface="ＭＳ Ｐ明朝" pitchFamily="18" charset="-128"/>
                          <a:ea typeface="ＭＳ Ｐ明朝" pitchFamily="18" charset="-128"/>
                          <a:cs typeface="+mn-cs"/>
                        </a:rPr>
                        <a:t>（業務同類系） </a:t>
                      </a:r>
                      <a:endParaRPr kumimoji="1" lang="ja-JP" altLang="en-US" sz="1200" b="0" i="0" u="none" strike="noStrike" cap="none" normalizeH="0" baseline="0" dirty="0" smtClean="0">
                        <a:ln>
                          <a:noFill/>
                        </a:ln>
                        <a:solidFill>
                          <a:schemeClr val="tx1"/>
                        </a:solidFill>
                        <a:effectLst/>
                        <a:latin typeface="ＭＳ Ｐ明朝" pitchFamily="18" charset="-128"/>
                        <a:ea typeface="ＭＳ Ｐ明朝" pitchFamily="18" charset="-128"/>
                      </a:endParaRPr>
                    </a:p>
                  </a:txBody>
                  <a:tcPr marL="108000" marR="108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1" lang="ja-JP" altLang="en-US" sz="1200" kern="1200" baseline="0" dirty="0" smtClean="0">
                          <a:solidFill>
                            <a:schemeClr val="tx1"/>
                          </a:solidFill>
                          <a:latin typeface="ＭＳ Ｐ明朝" pitchFamily="18" charset="-128"/>
                          <a:ea typeface="ＭＳ Ｐ明朝" pitchFamily="18" charset="-128"/>
                          <a:cs typeface="+mn-cs"/>
                        </a:rPr>
                        <a:t>医薬品・化粧品等卸売業、医薬品製造業、医療機器修理業・医療機器販売業・医療機器賃貸業、医療機器製造業、映像・音声・文字情報制作業、ガス業、銀行業、空港管理者、航空運輸業、水運業、通信業、鉄道業、電気業、道路貨物運送業、道路旅客運送業、放送業、郵便業</a:t>
                      </a:r>
                      <a:endParaRPr kumimoji="1" lang="ja-JP" altLang="en-US" sz="1200" b="0" i="0" u="none" strike="noStrike" cap="none" normalizeH="0" baseline="0" dirty="0" smtClean="0">
                        <a:ln>
                          <a:noFill/>
                        </a:ln>
                        <a:solidFill>
                          <a:schemeClr val="tx1"/>
                        </a:solidFill>
                        <a:effectLst/>
                        <a:latin typeface="ＭＳ Ｐ明朝" pitchFamily="18" charset="-128"/>
                        <a:ea typeface="ＭＳ Ｐ明朝" pitchFamily="18" charset="-128"/>
                      </a:endParaRPr>
                    </a:p>
                  </a:txBody>
                  <a:tcPr marL="108000" marR="108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1" lang="ja-JP" altLang="en-US" sz="1200" b="0" i="0" u="none" strike="noStrike" cap="none" normalizeH="0" baseline="0" dirty="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3638">
                <a:tc vMerge="1">
                  <a:txBody>
                    <a:bodyPr/>
                    <a:lstStyle/>
                    <a:p>
                      <a:endParaRPr kumimoji="1" lang="ja-JP" altLang="en-US"/>
                    </a:p>
                  </a:txBody>
                  <a:tcPr/>
                </a:tc>
                <a:tc>
                  <a:txBody>
                    <a:bodyPr/>
                    <a:lstStyle/>
                    <a:p>
                      <a:r>
                        <a:rPr kumimoji="1" lang="ja-JP" altLang="en-US" sz="1200" kern="1200" baseline="0" dirty="0" smtClean="0">
                          <a:solidFill>
                            <a:schemeClr val="tx1"/>
                          </a:solidFill>
                          <a:latin typeface="ＭＳ Ｐ明朝" pitchFamily="18" charset="-128"/>
                          <a:ea typeface="ＭＳ Ｐ明朝" pitchFamily="18" charset="-128"/>
                          <a:cs typeface="+mn-cs"/>
                        </a:rPr>
                        <a:t>指定同類型</a:t>
                      </a:r>
                    </a:p>
                    <a:p>
                      <a:r>
                        <a:rPr kumimoji="1" lang="ja-JP" altLang="en-US" sz="1200" kern="1200" baseline="0" dirty="0" smtClean="0">
                          <a:solidFill>
                            <a:schemeClr val="tx1"/>
                          </a:solidFill>
                          <a:latin typeface="ＭＳ Ｐ明朝" pitchFamily="18" charset="-128"/>
                          <a:ea typeface="ＭＳ Ｐ明朝" pitchFamily="18" charset="-128"/>
                          <a:cs typeface="+mn-cs"/>
                        </a:rPr>
                        <a:t>（社会インフラ系）</a:t>
                      </a:r>
                      <a:endParaRPr kumimoji="1" lang="ja-JP" altLang="en-US" sz="1200" b="0" i="0" u="none" strike="noStrike" cap="none" normalizeH="0" baseline="0" dirty="0" smtClean="0">
                        <a:ln>
                          <a:noFill/>
                        </a:ln>
                        <a:solidFill>
                          <a:schemeClr val="tx1"/>
                        </a:solidFill>
                        <a:effectLst/>
                        <a:latin typeface="ＭＳ Ｐ明朝" pitchFamily="18" charset="-128"/>
                        <a:ea typeface="ＭＳ Ｐ明朝" pitchFamily="18" charset="-128"/>
                      </a:endParaRPr>
                    </a:p>
                  </a:txBody>
                  <a:tcPr marL="108000" marR="108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1" lang="ja-JP" altLang="en-US" sz="1200" kern="1200" baseline="0" dirty="0" smtClean="0">
                          <a:solidFill>
                            <a:schemeClr val="tx1"/>
                          </a:solidFill>
                          <a:latin typeface="ＭＳ Ｐ明朝" pitchFamily="18" charset="-128"/>
                          <a:ea typeface="ＭＳ Ｐ明朝" pitchFamily="18" charset="-128"/>
                          <a:cs typeface="+mn-cs"/>
                        </a:rPr>
                        <a:t>金融証券決済事業者、石油・鉱物卸売業、石油製品・石炭製品製造業、熱供給業</a:t>
                      </a:r>
                    </a:p>
                  </a:txBody>
                  <a:tcPr marL="108000" marR="108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1" lang="ja-JP" altLang="en-US" sz="1200" b="0" i="0" u="none" strike="noStrike" cap="none" normalizeH="0" baseline="0" dirty="0" smtClean="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9934">
                <a:tc vMerge="1">
                  <a:txBody>
                    <a:bodyPr/>
                    <a:lstStyle/>
                    <a:p>
                      <a:endParaRPr kumimoji="1" lang="ja-JP" altLang="en-US"/>
                    </a:p>
                  </a:txBody>
                  <a:tcPr/>
                </a:tc>
                <a:tc>
                  <a:txBody>
                    <a:bodyPr/>
                    <a:lstStyle/>
                    <a:p>
                      <a:r>
                        <a:rPr kumimoji="1" lang="ja-JP" altLang="en-US" sz="1200" kern="1200" baseline="0" dirty="0" smtClean="0">
                          <a:solidFill>
                            <a:schemeClr val="tx1"/>
                          </a:solidFill>
                          <a:latin typeface="ＭＳ Ｐ明朝" pitchFamily="18" charset="-128"/>
                          <a:ea typeface="ＭＳ Ｐ明朝" pitchFamily="18" charset="-128"/>
                          <a:cs typeface="+mn-cs"/>
                        </a:rPr>
                        <a:t>その他の登録事業者</a:t>
                      </a:r>
                      <a:endParaRPr kumimoji="1" lang="ja-JP" altLang="en-US" sz="1200" b="0" i="0" u="none" strike="noStrike" cap="none" normalizeH="0" baseline="0" dirty="0" smtClean="0">
                        <a:ln>
                          <a:noFill/>
                        </a:ln>
                        <a:solidFill>
                          <a:schemeClr val="tx1"/>
                        </a:solidFill>
                        <a:effectLst/>
                        <a:latin typeface="ＭＳ Ｐ明朝" pitchFamily="18" charset="-128"/>
                        <a:ea typeface="ＭＳ Ｐ明朝" pitchFamily="18" charset="-128"/>
                      </a:endParaRPr>
                    </a:p>
                  </a:txBody>
                  <a:tcPr marL="108000" marR="108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1" lang="ja-JP" altLang="en-US" sz="1200" kern="1200" baseline="0" dirty="0" smtClean="0">
                          <a:solidFill>
                            <a:schemeClr val="tx1"/>
                          </a:solidFill>
                          <a:latin typeface="ＭＳ Ｐ明朝" pitchFamily="18" charset="-128"/>
                          <a:ea typeface="ＭＳ Ｐ明朝" pitchFamily="18" charset="-128"/>
                          <a:cs typeface="+mn-cs"/>
                        </a:rPr>
                        <a:t>飲食料品卸売業、飲食料品小売業、各種商品小売業、食料品製造業、石油事業者、その他の生活関連サービス業、その他小売業、廃棄物処理業</a:t>
                      </a:r>
                      <a:endParaRPr kumimoji="1" lang="ja-JP" altLang="en-US" sz="1200" b="0" i="0" u="none" strike="noStrike" cap="none" normalizeH="0" baseline="0" dirty="0" smtClean="0">
                        <a:ln>
                          <a:noFill/>
                        </a:ln>
                        <a:solidFill>
                          <a:schemeClr val="tx1"/>
                        </a:solidFill>
                        <a:effectLst/>
                        <a:latin typeface="ＭＳ Ｐ明朝" pitchFamily="18" charset="-128"/>
                        <a:ea typeface="ＭＳ Ｐ明朝" pitchFamily="18" charset="-128"/>
                      </a:endParaRPr>
                    </a:p>
                  </a:txBody>
                  <a:tcPr marL="108000" marR="108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kumimoji="1" lang="ja-JP" altLang="en-US" sz="1200" kern="1200" baseline="0" dirty="0" smtClean="0">
                          <a:solidFill>
                            <a:schemeClr val="tx1"/>
                          </a:solidFill>
                          <a:latin typeface="ＭＳ Ｐ明朝" pitchFamily="18" charset="-128"/>
                          <a:ea typeface="ＭＳ Ｐ明朝" pitchFamily="18" charset="-128"/>
                          <a:cs typeface="+mn-cs"/>
                        </a:rPr>
                        <a:t>グループ</a:t>
                      </a:r>
                      <a:endParaRPr kumimoji="1" lang="en-US" altLang="ja-JP" sz="1200" kern="1200" baseline="0" dirty="0" smtClean="0">
                        <a:solidFill>
                          <a:schemeClr val="tx1"/>
                        </a:solidFill>
                        <a:latin typeface="ＭＳ Ｐ明朝" pitchFamily="18" charset="-128"/>
                        <a:ea typeface="ＭＳ Ｐ明朝" pitchFamily="18" charset="-128"/>
                        <a:cs typeface="+mn-cs"/>
                      </a:endParaRPr>
                    </a:p>
                    <a:p>
                      <a:pPr algn="ctr"/>
                      <a:r>
                        <a:rPr kumimoji="1" lang="ja-JP" altLang="en-US" sz="1200" kern="1200" baseline="0" dirty="0" smtClean="0">
                          <a:solidFill>
                            <a:schemeClr val="tx1"/>
                          </a:solidFill>
                          <a:latin typeface="ＭＳ Ｐ明朝" pitchFamily="18" charset="-128"/>
                          <a:ea typeface="ＭＳ Ｐ明朝" pitchFamily="18" charset="-128"/>
                          <a:cs typeface="+mn-cs"/>
                        </a:rPr>
                        <a:t>④</a:t>
                      </a:r>
                      <a:endParaRPr kumimoji="1" lang="en-US" altLang="ja-JP" sz="1200" b="0" i="0" u="none" strike="noStrike" cap="none" normalizeH="0" baseline="0" dirty="0" smtClean="0">
                        <a:ln>
                          <a:noFill/>
                        </a:ln>
                        <a:solidFill>
                          <a:schemeClr val="tx1"/>
                        </a:solidFill>
                        <a:effectLst/>
                        <a:latin typeface="ＭＳ Ｐ明朝" pitchFamily="18" charset="-128"/>
                        <a:ea typeface="ＭＳ Ｐ明朝" pitchFamily="18" charset="-128"/>
                      </a:endParaRPr>
                    </a:p>
                  </a:txBody>
                  <a:tcPr marL="108000" marR="10800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 name="額縁 12"/>
          <p:cNvSpPr/>
          <p:nvPr/>
        </p:nvSpPr>
        <p:spPr>
          <a:xfrm>
            <a:off x="46549" y="12374"/>
            <a:ext cx="9061955" cy="543600"/>
          </a:xfrm>
          <a:prstGeom prst="bevel">
            <a:avLst>
              <a:gd name="adj" fmla="val 9932"/>
            </a:avLst>
          </a:prstGeom>
          <a:solidFill>
            <a:schemeClr val="accent5">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rPr>
              <a:t>特定接種の接種対象業種と接種順位の考え方について</a:t>
            </a:r>
            <a:endParaRPr kumimoji="1" lang="ja-JP" altLang="en-US" sz="2400" b="1" dirty="0">
              <a:solidFill>
                <a:schemeClr val="tx1"/>
              </a:solidFill>
            </a:endParaRPr>
          </a:p>
        </p:txBody>
      </p:sp>
      <p:sp>
        <p:nvSpPr>
          <p:cNvPr id="5" name="正方形/長方形 4"/>
          <p:cNvSpPr/>
          <p:nvPr/>
        </p:nvSpPr>
        <p:spPr>
          <a:xfrm>
            <a:off x="251520" y="6331386"/>
            <a:ext cx="8712968" cy="553998"/>
          </a:xfrm>
          <a:prstGeom prst="rect">
            <a:avLst/>
          </a:prstGeom>
        </p:spPr>
        <p:txBody>
          <a:bodyPr wrap="square">
            <a:spAutoFit/>
          </a:bodyPr>
          <a:lstStyle/>
          <a:p>
            <a:r>
              <a:rPr lang="ja-JP" altLang="en-US" sz="1000" dirty="0" smtClean="0"/>
              <a:t>（注）　</a:t>
            </a:r>
            <a:r>
              <a:rPr lang="en-US" altLang="ja-JP" sz="1000" dirty="0" smtClean="0"/>
              <a:t>※</a:t>
            </a:r>
            <a:r>
              <a:rPr lang="ja-JP" altLang="en-US" sz="1000" dirty="0" smtClean="0"/>
              <a:t>指定公共機関型の事業者と同様の業務を行う公務員については、指定公共機関型と同順位とする。</a:t>
            </a:r>
          </a:p>
          <a:p>
            <a:r>
              <a:rPr lang="ja-JP" altLang="en-US" sz="1000" dirty="0" smtClean="0"/>
              <a:t>　　　　 </a:t>
            </a:r>
            <a:r>
              <a:rPr lang="en-US" altLang="ja-JP" sz="1000" dirty="0" smtClean="0"/>
              <a:t>※</a:t>
            </a:r>
            <a:r>
              <a:rPr lang="ja-JP" altLang="en-US" sz="1000" dirty="0" smtClean="0"/>
              <a:t>上下水道、河川管理・用水供給、工業用水道の業務を行う公務員については、公共性・公益性から整理し、指定公共機関型と同順位とする。</a:t>
            </a:r>
          </a:p>
          <a:p>
            <a:r>
              <a:rPr lang="ja-JP" altLang="en-US" sz="1000" dirty="0" smtClean="0"/>
              <a:t>　　　　 </a:t>
            </a:r>
            <a:r>
              <a:rPr lang="en-US" altLang="ja-JP" sz="1000" dirty="0" smtClean="0"/>
              <a:t>※</a:t>
            </a:r>
            <a:r>
              <a:rPr lang="ja-JP" altLang="en-US" sz="1000" dirty="0" smtClean="0"/>
              <a:t>医療分野、介護福祉型、その他の登録事業者と同様の業務を行う公務員についてはそれぞれ民間の事業者と同順位とする。</a:t>
            </a:r>
            <a:endParaRPr lang="ja-JP" altLang="en-US" sz="1000" dirty="0"/>
          </a:p>
        </p:txBody>
      </p:sp>
    </p:spTree>
    <p:extLst>
      <p:ext uri="{BB962C8B-B14F-4D97-AF65-F5344CB8AC3E}">
        <p14:creationId xmlns:p14="http://schemas.microsoft.com/office/powerpoint/2010/main" xmlns="" val="41216077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12570" y="620688"/>
            <a:ext cx="8949385"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mn-ea"/>
              </a:rPr>
              <a:t>新型インフルエンザ等対策特別措置法第</a:t>
            </a:r>
            <a:r>
              <a:rPr lang="en-US" altLang="ja-JP" sz="1600" dirty="0" smtClean="0">
                <a:solidFill>
                  <a:schemeClr val="tx1"/>
                </a:solidFill>
                <a:latin typeface="+mn-ea"/>
              </a:rPr>
              <a:t>28</a:t>
            </a:r>
            <a:r>
              <a:rPr lang="ja-JP" altLang="en-US" sz="1600" dirty="0" smtClean="0">
                <a:solidFill>
                  <a:schemeClr val="tx1"/>
                </a:solidFill>
                <a:latin typeface="+mn-ea"/>
              </a:rPr>
              <a:t>条の規定に基づく特定接種（医療分野）の登録対象となり得る事業者は、以下の２つの要件を満たしている必要があります。</a:t>
            </a:r>
            <a:endParaRPr kumimoji="1" lang="ja-JP" altLang="en-US" sz="1600" dirty="0">
              <a:solidFill>
                <a:schemeClr val="tx1"/>
              </a:solidFill>
            </a:endParaRPr>
          </a:p>
        </p:txBody>
      </p:sp>
      <p:graphicFrame>
        <p:nvGraphicFramePr>
          <p:cNvPr id="10" name="Group 72"/>
          <p:cNvGraphicFramePr>
            <a:graphicFrameLocks noGrp="1"/>
          </p:cNvGraphicFramePr>
          <p:nvPr>
            <p:ph idx="1"/>
            <p:extLst>
              <p:ext uri="{D42A27DB-BD31-4B8C-83A1-F6EECF244321}">
                <p14:modId xmlns:p14="http://schemas.microsoft.com/office/powerpoint/2010/main" xmlns="" val="197608928"/>
              </p:ext>
            </p:extLst>
          </p:nvPr>
        </p:nvGraphicFramePr>
        <p:xfrm>
          <a:off x="683569" y="2172832"/>
          <a:ext cx="8208911" cy="3009120"/>
        </p:xfrm>
        <a:graphic>
          <a:graphicData uri="http://schemas.openxmlformats.org/drawingml/2006/table">
            <a:tbl>
              <a:tblPr/>
              <a:tblGrid>
                <a:gridCol w="1698396"/>
                <a:gridCol w="3609090"/>
                <a:gridCol w="2901425"/>
              </a:tblGrid>
              <a:tr h="216024">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400" b="1" i="0" u="none" strike="noStrike" cap="none" normalizeH="0" baseline="0" dirty="0" smtClean="0">
                          <a:ln>
                            <a:noFill/>
                          </a:ln>
                          <a:solidFill>
                            <a:schemeClr val="bg1"/>
                          </a:solidFill>
                          <a:effectLst/>
                          <a:latin typeface="+mn-ea"/>
                          <a:ea typeface="+mn-ea"/>
                        </a:rPr>
                        <a:t>事業の種類</a:t>
                      </a:r>
                    </a:p>
                  </a:txBody>
                  <a:tcPr marL="108000" marR="10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400" b="1" i="0" u="none" strike="noStrike" cap="none" normalizeH="0" baseline="0" dirty="0" smtClean="0">
                          <a:ln>
                            <a:noFill/>
                          </a:ln>
                          <a:solidFill>
                            <a:schemeClr val="bg1"/>
                          </a:solidFill>
                          <a:effectLst/>
                          <a:latin typeface="+mn-ea"/>
                          <a:ea typeface="+mn-ea"/>
                        </a:rPr>
                        <a:t>事業の種類の細目</a:t>
                      </a:r>
                    </a:p>
                  </a:txBody>
                  <a:tcPr marL="108000" marR="108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400" b="1" i="0" u="none" strike="noStrike" cap="none" normalizeH="0" baseline="0" dirty="0" smtClean="0">
                          <a:ln>
                            <a:noFill/>
                          </a:ln>
                          <a:solidFill>
                            <a:schemeClr val="bg1"/>
                          </a:solidFill>
                          <a:effectLst/>
                          <a:latin typeface="+mn-ea"/>
                          <a:ea typeface="+mn-ea"/>
                        </a:rPr>
                        <a:t>対象業務</a:t>
                      </a:r>
                    </a:p>
                  </a:txBody>
                  <a:tcPr marL="108000" marR="1080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23638">
                <a:tc>
                  <a:txBody>
                    <a:bodyPr/>
                    <a:lstStyle/>
                    <a:p>
                      <a:r>
                        <a:rPr kumimoji="1" lang="ja-JP" altLang="en-US" sz="1400" kern="1200" baseline="0" dirty="0" smtClean="0">
                          <a:solidFill>
                            <a:schemeClr val="tx1"/>
                          </a:solidFill>
                          <a:latin typeface="ＭＳ Ｐ明朝" pitchFamily="18" charset="-128"/>
                          <a:ea typeface="ＭＳ Ｐ明朝" pitchFamily="18" charset="-128"/>
                          <a:cs typeface="+mn-cs"/>
                        </a:rPr>
                        <a:t>新型インフルエンザ等医療提供を行う事業</a:t>
                      </a:r>
                    </a:p>
                  </a:txBody>
                  <a:tcPr marL="108000" marR="108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1" lang="ja-JP" altLang="en-US" sz="1400" kern="1200" baseline="0" dirty="0" smtClean="0">
                          <a:solidFill>
                            <a:schemeClr val="tx1"/>
                          </a:solidFill>
                          <a:latin typeface="ＭＳ Ｐ明朝" pitchFamily="18" charset="-128"/>
                          <a:ea typeface="ＭＳ Ｐ明朝" pitchFamily="18" charset="-128"/>
                          <a:cs typeface="+mn-cs"/>
                        </a:rPr>
                        <a:t>病院、診療所、薬局又は訪問看護ステーションにおいて新型インフルエンザ等医療提供を行う事業</a:t>
                      </a:r>
                    </a:p>
                  </a:txBody>
                  <a:tcPr marL="108000" marR="108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ja-JP" altLang="en-US" sz="1400" kern="1200" baseline="0" dirty="0" smtClean="0">
                          <a:solidFill>
                            <a:schemeClr val="tx1"/>
                          </a:solidFill>
                          <a:latin typeface="ＭＳ Ｐ明朝" pitchFamily="18" charset="-128"/>
                          <a:ea typeface="ＭＳ Ｐ明朝" pitchFamily="18" charset="-128"/>
                          <a:cs typeface="+mn-cs"/>
                        </a:rPr>
                        <a:t>医師、看護師、薬剤師又は窓口事務職員等が行う新型インフルエンザ等医療提供に係る業務</a:t>
                      </a:r>
                      <a:endPar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endParaRPr>
                    </a:p>
                  </a:txBody>
                  <a:tcPr marL="108000" marR="10800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9934">
                <a:tc>
                  <a:txBody>
                    <a:bodyPr/>
                    <a:lstStyle/>
                    <a:p>
                      <a:r>
                        <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rPr>
                        <a:t>重大緊急医療提供を行う事業</a:t>
                      </a:r>
                    </a:p>
                  </a:txBody>
                  <a:tcPr marL="108000" marR="108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1" lang="ja-JP" altLang="en-US" sz="1400" kern="1200" baseline="0" dirty="0" smtClean="0">
                          <a:solidFill>
                            <a:schemeClr val="tx1"/>
                          </a:solidFill>
                          <a:latin typeface="ＭＳ Ｐ明朝" pitchFamily="18" charset="-128"/>
                          <a:ea typeface="ＭＳ Ｐ明朝" pitchFamily="18" charset="-128"/>
                          <a:cs typeface="+mn-cs"/>
                        </a:rPr>
                        <a:t>独立行政法人国立病院機構の病院、社会保険病院、厚生年金病院、公立病院、日本赤十字病院、厚生農業協同組合連合会の病院、大学附属病院、救命救急センター、災害拠点病院、地域医療支援病院、入院を要する救急医療機関、救急病院若しくは救急診療所、分娩を扱う病院若しくは診療所若しくは助産所又は透析を扱う病院若しくは診療所において重大緊急医療提供を行う事業</a:t>
                      </a:r>
                      <a:endParaRPr kumimoji="1" lang="ja-JP" altLang="en-US" sz="1400" b="0" i="0" u="none" strike="noStrike" cap="none" normalizeH="0" baseline="0" dirty="0" smtClean="0">
                        <a:ln>
                          <a:noFill/>
                        </a:ln>
                        <a:solidFill>
                          <a:schemeClr val="tx1"/>
                        </a:solidFill>
                        <a:effectLst/>
                        <a:latin typeface="ＭＳ Ｐ明朝" pitchFamily="18" charset="-128"/>
                        <a:ea typeface="ＭＳ Ｐ明朝" pitchFamily="18" charset="-128"/>
                      </a:endParaRPr>
                    </a:p>
                  </a:txBody>
                  <a:tcPr marL="108000" marR="108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ja-JP" altLang="en-US" sz="1400" kern="1200" baseline="0" dirty="0" smtClean="0">
                          <a:solidFill>
                            <a:schemeClr val="tx1"/>
                          </a:solidFill>
                          <a:latin typeface="ＭＳ Ｐ明朝" pitchFamily="18" charset="-128"/>
                          <a:ea typeface="ＭＳ Ｐ明朝" pitchFamily="18" charset="-128"/>
                          <a:cs typeface="+mn-cs"/>
                        </a:rPr>
                        <a:t>医師、歯科医師、薬剤師、保健師、助産師、看護師、准看護師、救急救命士、歯科衛生士、歯科技工士、診療放射線技師、臨床検査技師、臨床工学技士、義肢装具士、理学療法士、作業療法士、視能訓練士、言語聴覚士、管理栄養士が行う重大緊急医療提供に係る業務</a:t>
                      </a:r>
                      <a:endParaRPr kumimoji="1" lang="en-US" altLang="ja-JP" sz="1400" b="0" i="0" u="none" strike="noStrike" cap="none" normalizeH="0" baseline="0" dirty="0" smtClean="0">
                        <a:ln>
                          <a:noFill/>
                        </a:ln>
                        <a:solidFill>
                          <a:schemeClr val="tx1"/>
                        </a:solidFill>
                        <a:effectLst/>
                        <a:latin typeface="ＭＳ Ｐ明朝" pitchFamily="18" charset="-128"/>
                        <a:ea typeface="ＭＳ Ｐ明朝" pitchFamily="18" charset="-128"/>
                      </a:endParaRPr>
                    </a:p>
                  </a:txBody>
                  <a:tcPr marL="108000" marR="10800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 name="額縁 12"/>
          <p:cNvSpPr/>
          <p:nvPr/>
        </p:nvSpPr>
        <p:spPr>
          <a:xfrm>
            <a:off x="46549" y="12374"/>
            <a:ext cx="9061955" cy="543600"/>
          </a:xfrm>
          <a:prstGeom prst="bevel">
            <a:avLst>
              <a:gd name="adj" fmla="val 9932"/>
            </a:avLst>
          </a:prstGeom>
          <a:solidFill>
            <a:schemeClr val="accent5">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rPr>
              <a:t>特定接種（医療分野）の登録事業者について</a:t>
            </a:r>
            <a:endParaRPr kumimoji="1" lang="ja-JP" altLang="en-US" sz="2400" b="1" dirty="0">
              <a:solidFill>
                <a:schemeClr val="tx1"/>
              </a:solidFill>
            </a:endParaRPr>
          </a:p>
        </p:txBody>
      </p:sp>
      <p:sp>
        <p:nvSpPr>
          <p:cNvPr id="7" name="正方形/長方形 6"/>
          <p:cNvSpPr/>
          <p:nvPr/>
        </p:nvSpPr>
        <p:spPr>
          <a:xfrm>
            <a:off x="359811" y="1844824"/>
            <a:ext cx="7308533" cy="28803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nchorCtr="0"/>
          <a:lstStyle/>
          <a:p>
            <a:pPr marL="261938" indent="-261938"/>
            <a:r>
              <a:rPr lang="ja-JP" altLang="en-US" sz="1600" dirty="0" smtClean="0">
                <a:solidFill>
                  <a:schemeClr val="tx1"/>
                </a:solidFill>
              </a:rPr>
              <a:t>　○　特定接種（医療分野）の登録対象者に関する基準　（高知県関係抜粋）</a:t>
            </a:r>
            <a:endParaRPr kumimoji="1" lang="ja-JP" altLang="en-US" sz="1600" dirty="0">
              <a:solidFill>
                <a:schemeClr val="tx1"/>
              </a:solidFill>
              <a:latin typeface="+mj-ea"/>
              <a:ea typeface="+mj-ea"/>
            </a:endParaRPr>
          </a:p>
        </p:txBody>
      </p:sp>
      <p:sp>
        <p:nvSpPr>
          <p:cNvPr id="8" name="正方形/長方形 7"/>
          <p:cNvSpPr/>
          <p:nvPr/>
        </p:nvSpPr>
        <p:spPr>
          <a:xfrm>
            <a:off x="359811" y="5805264"/>
            <a:ext cx="8562088" cy="105273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50825" indent="-250825"/>
            <a:r>
              <a:rPr lang="ja-JP" altLang="en-US" sz="1600" dirty="0" smtClean="0">
                <a:solidFill>
                  <a:schemeClr val="tx1"/>
                </a:solidFill>
                <a:latin typeface="+mj-ea"/>
                <a:ea typeface="+mj-ea"/>
              </a:rPr>
              <a:t>○　業務継続計画は、提出の必要はありませんが、登録申請時に作成し、主たる事務所又は事業所に備え付けなければなりません。</a:t>
            </a:r>
            <a:endParaRPr lang="en-US" altLang="ja-JP" sz="1600" dirty="0" smtClean="0">
              <a:solidFill>
                <a:schemeClr val="tx1"/>
              </a:solidFill>
              <a:latin typeface="+mj-ea"/>
              <a:ea typeface="+mj-ea"/>
            </a:endParaRPr>
          </a:p>
          <a:p>
            <a:pPr marL="250825" indent="-250825"/>
            <a:r>
              <a:rPr kumimoji="1" lang="ja-JP" altLang="en-US" sz="1600" dirty="0" smtClean="0">
                <a:solidFill>
                  <a:schemeClr val="tx1"/>
                </a:solidFill>
                <a:latin typeface="+mj-ea"/>
                <a:ea typeface="+mj-ea"/>
              </a:rPr>
              <a:t>○　事業所に応じた計画の作成に時間がかかる場合は、国の示す雛形を初版として作成し、順次改定させていくこととしていただくことで構いません。</a:t>
            </a:r>
            <a:endParaRPr kumimoji="1" lang="ja-JP" altLang="en-US" sz="1600" dirty="0">
              <a:solidFill>
                <a:schemeClr val="tx1"/>
              </a:solidFill>
              <a:latin typeface="+mj-ea"/>
              <a:ea typeface="+mj-ea"/>
            </a:endParaRPr>
          </a:p>
        </p:txBody>
      </p:sp>
      <p:sp>
        <p:nvSpPr>
          <p:cNvPr id="11" name="テキスト ボックス 10"/>
          <p:cNvSpPr txBox="1"/>
          <p:nvPr/>
        </p:nvSpPr>
        <p:spPr>
          <a:xfrm>
            <a:off x="107504" y="1484784"/>
            <a:ext cx="5760640" cy="360040"/>
          </a:xfrm>
          <a:prstGeom prst="rect">
            <a:avLst/>
          </a:prstGeom>
          <a:solidFill>
            <a:srgbClr val="FFFF00"/>
          </a:solidFill>
          <a:ln w="19050">
            <a:solidFill>
              <a:srgbClr val="00B050"/>
            </a:solidFill>
          </a:ln>
        </p:spPr>
        <p:txBody>
          <a:bodyPr wrap="none" rtlCol="0" anchor="ctr" anchorCtr="0">
            <a:noAutofit/>
          </a:bodyPr>
          <a:lstStyle/>
          <a:p>
            <a:r>
              <a:rPr lang="ja-JP" altLang="en-US" b="1" dirty="0" smtClean="0"/>
              <a:t>①　国の定める基準に係る事業者であること</a:t>
            </a:r>
            <a:endParaRPr kumimoji="1" lang="ja-JP" altLang="en-US" sz="1000" dirty="0"/>
          </a:p>
        </p:txBody>
      </p:sp>
      <p:sp>
        <p:nvSpPr>
          <p:cNvPr id="12" name="テキスト ボックス 11"/>
          <p:cNvSpPr txBox="1"/>
          <p:nvPr/>
        </p:nvSpPr>
        <p:spPr>
          <a:xfrm>
            <a:off x="107504" y="5373216"/>
            <a:ext cx="5832648" cy="360040"/>
          </a:xfrm>
          <a:prstGeom prst="rect">
            <a:avLst/>
          </a:prstGeom>
          <a:solidFill>
            <a:srgbClr val="FFFF00"/>
          </a:solidFill>
          <a:ln w="19050">
            <a:solidFill>
              <a:srgbClr val="00B050"/>
            </a:solidFill>
          </a:ln>
        </p:spPr>
        <p:txBody>
          <a:bodyPr wrap="none" rtlCol="0" anchor="ctr" anchorCtr="0">
            <a:noAutofit/>
          </a:bodyPr>
          <a:lstStyle/>
          <a:p>
            <a:r>
              <a:rPr lang="ja-JP" altLang="en-US" b="1" dirty="0" smtClean="0"/>
              <a:t>②　業務継続計画（診療継続計画）を作成していること</a:t>
            </a:r>
            <a:endParaRPr kumimoji="1" lang="ja-JP" altLang="en-US" sz="1000" dirty="0"/>
          </a:p>
        </p:txBody>
      </p:sp>
    </p:spTree>
    <p:extLst>
      <p:ext uri="{BB962C8B-B14F-4D97-AF65-F5344CB8AC3E}">
        <p14:creationId xmlns:p14="http://schemas.microsoft.com/office/powerpoint/2010/main" xmlns="" val="41216077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額縁 3"/>
          <p:cNvSpPr/>
          <p:nvPr/>
        </p:nvSpPr>
        <p:spPr>
          <a:xfrm>
            <a:off x="35496" y="476672"/>
            <a:ext cx="9061200" cy="543600"/>
          </a:xfrm>
          <a:prstGeom prst="bevel">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latin typeface="ＭＳ ゴシック" pitchFamily="49" charset="-128"/>
                <a:ea typeface="ＭＳ ゴシック" pitchFamily="49" charset="-128"/>
              </a:rPr>
              <a:t>特定接種及び住民に対する予防接種の実施の判断について</a:t>
            </a:r>
          </a:p>
        </p:txBody>
      </p:sp>
      <p:sp>
        <p:nvSpPr>
          <p:cNvPr id="8" name="テキスト ボックス 7"/>
          <p:cNvSpPr txBox="1"/>
          <p:nvPr/>
        </p:nvSpPr>
        <p:spPr>
          <a:xfrm>
            <a:off x="120368" y="1796880"/>
            <a:ext cx="8857867" cy="2115964"/>
          </a:xfrm>
          <a:prstGeom prst="rect">
            <a:avLst/>
          </a:prstGeom>
          <a:noFill/>
          <a:ln w="19050">
            <a:solidFill>
              <a:schemeClr val="accent1"/>
            </a:solidFill>
            <a:prstDash val="dash"/>
          </a:ln>
        </p:spPr>
        <p:txBody>
          <a:bodyPr wrap="square" lIns="36000" rtlCol="0">
            <a:spAutoFit/>
          </a:bodyPr>
          <a:lstStyle/>
          <a:p>
            <a:pPr marL="266700" indent="-158750">
              <a:spcBef>
                <a:spcPts val="300"/>
              </a:spcBef>
            </a:pPr>
            <a:r>
              <a:rPr lang="en-US" altLang="ja-JP" sz="1600" b="1" dirty="0" smtClean="0"/>
              <a:t>〔</a:t>
            </a:r>
            <a:r>
              <a:rPr lang="ja-JP" altLang="en-US" sz="1600" b="1" dirty="0" smtClean="0"/>
              <a:t>登録事業者の従業員等に対する特定接種</a:t>
            </a:r>
            <a:r>
              <a:rPr lang="en-US" altLang="ja-JP" sz="1600" b="1" dirty="0" smtClean="0"/>
              <a:t>〕</a:t>
            </a:r>
          </a:p>
          <a:p>
            <a:pPr marL="266700" indent="-158750">
              <a:spcBef>
                <a:spcPts val="300"/>
              </a:spcBef>
            </a:pPr>
            <a:endParaRPr lang="en-US" altLang="ja-JP" sz="800" b="1" dirty="0" smtClean="0"/>
          </a:p>
          <a:p>
            <a:pPr marL="266700" indent="-158750">
              <a:spcBef>
                <a:spcPts val="300"/>
              </a:spcBef>
            </a:pPr>
            <a:r>
              <a:rPr lang="ja-JP" altLang="en-US" sz="1500" dirty="0" smtClean="0"/>
              <a:t>　感染症法に基づく厚生労働大臣の新型インフルエンザ発生の公表</a:t>
            </a:r>
            <a:endParaRPr lang="en-US" altLang="ja-JP" sz="1500" dirty="0" smtClean="0"/>
          </a:p>
          <a:p>
            <a:pPr marL="266700" indent="-158750">
              <a:spcBef>
                <a:spcPts val="300"/>
              </a:spcBef>
            </a:pPr>
            <a:r>
              <a:rPr lang="ja-JP" altLang="en-US" sz="1500" dirty="0"/>
              <a:t>　</a:t>
            </a:r>
            <a:r>
              <a:rPr lang="ja-JP" altLang="en-US" sz="1500" dirty="0" smtClean="0"/>
              <a:t>→ 政府対策本部の設置</a:t>
            </a:r>
            <a:endParaRPr lang="en-US" altLang="ja-JP" sz="1500" dirty="0" smtClean="0"/>
          </a:p>
          <a:p>
            <a:pPr marL="266700" indent="-158750">
              <a:spcBef>
                <a:spcPts val="300"/>
              </a:spcBef>
            </a:pPr>
            <a:r>
              <a:rPr lang="ja-JP" altLang="en-US" sz="1500" dirty="0" smtClean="0"/>
              <a:t>　→ 政府対策本部において、 ウイルスの亜型や病原性等の情報を踏まえ、速やかに実施の可否を検討</a:t>
            </a:r>
            <a:endParaRPr lang="en-US" altLang="ja-JP" sz="1500" dirty="0" smtClean="0"/>
          </a:p>
          <a:p>
            <a:pPr marL="266700" indent="-158750">
              <a:spcBef>
                <a:spcPts val="300"/>
              </a:spcBef>
            </a:pPr>
            <a:r>
              <a:rPr lang="ja-JP" altLang="en-US" sz="1500" dirty="0" smtClean="0"/>
              <a:t>　→ 政府対策本部長が厚生労働大臣に実施の指示</a:t>
            </a:r>
            <a:endParaRPr lang="en-US" altLang="ja-JP" sz="1500" dirty="0" smtClean="0"/>
          </a:p>
          <a:p>
            <a:pPr marL="266700" indent="-158750">
              <a:spcBef>
                <a:spcPts val="300"/>
              </a:spcBef>
            </a:pPr>
            <a:r>
              <a:rPr lang="ja-JP" altLang="en-US" sz="1500" dirty="0"/>
              <a:t>　</a:t>
            </a:r>
            <a:r>
              <a:rPr lang="ja-JP" altLang="en-US" sz="1500" dirty="0" smtClean="0"/>
              <a:t>→ 厚生労働大臣が、都道府県知事・市町村長に実施の指示（地方公務員）、登録事業者等に対する接種</a:t>
            </a:r>
            <a:endParaRPr lang="en-US" altLang="ja-JP" sz="1500" dirty="0" smtClean="0"/>
          </a:p>
          <a:p>
            <a:pPr marL="266700" indent="-158750">
              <a:spcBef>
                <a:spcPts val="300"/>
              </a:spcBef>
            </a:pPr>
            <a:r>
              <a:rPr lang="ja-JP" altLang="en-US" sz="1500" dirty="0"/>
              <a:t>　</a:t>
            </a:r>
            <a:r>
              <a:rPr lang="ja-JP" altLang="en-US" sz="1500" dirty="0" smtClean="0"/>
              <a:t>　　</a:t>
            </a:r>
            <a:r>
              <a:rPr lang="en-US" altLang="ja-JP" sz="1500" dirty="0" smtClean="0"/>
              <a:t>※</a:t>
            </a:r>
            <a:r>
              <a:rPr lang="ja-JP" altLang="en-US" sz="1500" b="1" u="sng" dirty="0" smtClean="0"/>
              <a:t>緊急事態宣言前から実施</a:t>
            </a:r>
            <a:r>
              <a:rPr lang="ja-JP" altLang="en-US" sz="1500" dirty="0" smtClean="0"/>
              <a:t>されることが想定される。</a:t>
            </a:r>
            <a:endParaRPr lang="en-US" altLang="ja-JP" sz="1500" dirty="0" smtClean="0"/>
          </a:p>
        </p:txBody>
      </p:sp>
      <p:sp>
        <p:nvSpPr>
          <p:cNvPr id="10" name="テキスト ボックス 9"/>
          <p:cNvSpPr txBox="1"/>
          <p:nvPr/>
        </p:nvSpPr>
        <p:spPr>
          <a:xfrm>
            <a:off x="120368" y="4062105"/>
            <a:ext cx="8857868" cy="2669962"/>
          </a:xfrm>
          <a:prstGeom prst="rect">
            <a:avLst/>
          </a:prstGeom>
          <a:noFill/>
          <a:ln w="19050">
            <a:solidFill>
              <a:schemeClr val="accent1"/>
            </a:solidFill>
            <a:prstDash val="dash"/>
          </a:ln>
        </p:spPr>
        <p:txBody>
          <a:bodyPr wrap="square" lIns="36000" rtlCol="0">
            <a:spAutoFit/>
          </a:bodyPr>
          <a:lstStyle/>
          <a:p>
            <a:pPr marL="266700" indent="-158750">
              <a:spcBef>
                <a:spcPts val="300"/>
              </a:spcBef>
            </a:pPr>
            <a:r>
              <a:rPr lang="en-US" altLang="ja-JP" sz="1600" b="1" dirty="0" smtClean="0"/>
              <a:t>〔</a:t>
            </a:r>
            <a:r>
              <a:rPr lang="ja-JP" altLang="en-US" sz="1600" b="1" dirty="0" smtClean="0"/>
              <a:t>住民に対する予防接種</a:t>
            </a:r>
            <a:r>
              <a:rPr lang="en-US" altLang="ja-JP" sz="1600" b="1" dirty="0" smtClean="0"/>
              <a:t>〕</a:t>
            </a:r>
          </a:p>
          <a:p>
            <a:pPr marL="266700" indent="-158750">
              <a:spcBef>
                <a:spcPts val="300"/>
              </a:spcBef>
            </a:pPr>
            <a:endParaRPr lang="en-US" altLang="ja-JP" sz="800" dirty="0" smtClean="0"/>
          </a:p>
          <a:p>
            <a:pPr marL="266700" indent="-158750">
              <a:spcBef>
                <a:spcPts val="300"/>
              </a:spcBef>
            </a:pPr>
            <a:r>
              <a:rPr lang="ja-JP" altLang="en-US" sz="1600" dirty="0" smtClean="0"/>
              <a:t>　</a:t>
            </a:r>
            <a:r>
              <a:rPr lang="ja-JP" altLang="en-US" sz="1500" b="1" u="sng" dirty="0" smtClean="0"/>
              <a:t>政府対策本部長による緊急事態宣言</a:t>
            </a:r>
            <a:endParaRPr lang="en-US" altLang="ja-JP" sz="1500" b="1" u="sng" dirty="0" smtClean="0"/>
          </a:p>
          <a:p>
            <a:pPr marL="266700" indent="-158750">
              <a:spcBef>
                <a:spcPts val="300"/>
              </a:spcBef>
            </a:pPr>
            <a:r>
              <a:rPr lang="ja-JP" altLang="en-US" sz="1500" dirty="0" smtClean="0"/>
              <a:t>　→政府対策本部が、基本的対処方針を変更し、住民に対する予防接種の対象者及び期間を決定</a:t>
            </a:r>
            <a:endParaRPr lang="en-US" altLang="ja-JP" sz="1500" dirty="0" smtClean="0"/>
          </a:p>
          <a:p>
            <a:pPr marL="266700" indent="-158750">
              <a:spcBef>
                <a:spcPts val="300"/>
              </a:spcBef>
            </a:pPr>
            <a:r>
              <a:rPr lang="ja-JP" altLang="en-US" sz="1500" dirty="0"/>
              <a:t>　</a:t>
            </a:r>
            <a:r>
              <a:rPr lang="ja-JP" altLang="en-US" sz="1500" dirty="0" smtClean="0"/>
              <a:t>→都道府県知事が、市町村長に実施の指示</a:t>
            </a:r>
            <a:endParaRPr lang="en-US" altLang="ja-JP" sz="1500" dirty="0" smtClean="0"/>
          </a:p>
          <a:p>
            <a:pPr marL="266700" indent="-158750">
              <a:spcBef>
                <a:spcPts val="300"/>
              </a:spcBef>
            </a:pPr>
            <a:endParaRPr lang="en-US" altLang="ja-JP" sz="1500" dirty="0" smtClean="0"/>
          </a:p>
          <a:p>
            <a:pPr marL="266700" indent="-158750">
              <a:spcBef>
                <a:spcPts val="300"/>
              </a:spcBef>
            </a:pPr>
            <a:endParaRPr lang="en-US" altLang="ja-JP" sz="1500" dirty="0"/>
          </a:p>
          <a:p>
            <a:pPr marL="266700" indent="-158750">
              <a:spcBef>
                <a:spcPts val="300"/>
              </a:spcBef>
            </a:pPr>
            <a:endParaRPr lang="en-US" altLang="ja-JP" sz="1500" dirty="0" smtClean="0"/>
          </a:p>
          <a:p>
            <a:pPr marL="266700" indent="-158750">
              <a:spcBef>
                <a:spcPts val="300"/>
              </a:spcBef>
            </a:pPr>
            <a:endParaRPr lang="en-US" altLang="ja-JP" sz="1500" dirty="0"/>
          </a:p>
          <a:p>
            <a:pPr marL="266700" indent="-158750">
              <a:spcBef>
                <a:spcPts val="300"/>
              </a:spcBef>
            </a:pPr>
            <a:endParaRPr lang="en-US" altLang="ja-JP" sz="1500" dirty="0"/>
          </a:p>
        </p:txBody>
      </p:sp>
      <p:sp>
        <p:nvSpPr>
          <p:cNvPr id="11" name="テキスト ボックス 10"/>
          <p:cNvSpPr txBox="1"/>
          <p:nvPr/>
        </p:nvSpPr>
        <p:spPr>
          <a:xfrm>
            <a:off x="158235" y="1112872"/>
            <a:ext cx="8820000" cy="612000"/>
          </a:xfrm>
          <a:prstGeom prst="rect">
            <a:avLst/>
          </a:prstGeom>
          <a:noFill/>
          <a:ln>
            <a:solidFill>
              <a:schemeClr val="tx1"/>
            </a:solidFill>
          </a:ln>
        </p:spPr>
        <p:txBody>
          <a:bodyPr wrap="square" lIns="36000" tIns="36000" rIns="36000" bIns="36000" rtlCol="0" anchor="ctr" anchorCtr="0">
            <a:noAutofit/>
          </a:bodyPr>
          <a:lstStyle/>
          <a:p>
            <a:pPr marL="108000">
              <a:spcBef>
                <a:spcPts val="300"/>
              </a:spcBef>
            </a:pPr>
            <a:r>
              <a:rPr lang="ja-JP" altLang="en-US" sz="1600" dirty="0" smtClean="0"/>
              <a:t>　予防接種については、政府対策本部長が、その実施の可否を検討することとし、以下のようになることが想定されます。</a:t>
            </a:r>
            <a:endParaRPr lang="en-US" altLang="ja-JP" sz="1600" dirty="0" smtClean="0"/>
          </a:p>
        </p:txBody>
      </p:sp>
      <p:sp>
        <p:nvSpPr>
          <p:cNvPr id="13" name="テキスト ボックス 12"/>
          <p:cNvSpPr txBox="1"/>
          <p:nvPr/>
        </p:nvSpPr>
        <p:spPr>
          <a:xfrm>
            <a:off x="391481" y="5570239"/>
            <a:ext cx="3535577" cy="323165"/>
          </a:xfrm>
          <a:prstGeom prst="rect">
            <a:avLst/>
          </a:prstGeom>
          <a:solidFill>
            <a:schemeClr val="accent5">
              <a:lumMod val="20000"/>
              <a:lumOff val="80000"/>
            </a:schemeClr>
          </a:solidFill>
          <a:ln>
            <a:solidFill>
              <a:schemeClr val="tx1"/>
            </a:solidFill>
          </a:ln>
        </p:spPr>
        <p:txBody>
          <a:bodyPr wrap="square" rtlCol="0">
            <a:spAutoFit/>
          </a:bodyPr>
          <a:lstStyle/>
          <a:p>
            <a:r>
              <a:rPr lang="ja-JP" altLang="en-US" sz="1500" dirty="0" smtClean="0"/>
              <a:t>緊急事態宣言が行われている場合</a:t>
            </a:r>
            <a:endParaRPr kumimoji="1" lang="ja-JP" altLang="en-US" sz="1500" dirty="0" smtClean="0"/>
          </a:p>
        </p:txBody>
      </p:sp>
      <p:sp>
        <p:nvSpPr>
          <p:cNvPr id="14" name="テキスト ボックス 13"/>
          <p:cNvSpPr txBox="1"/>
          <p:nvPr/>
        </p:nvSpPr>
        <p:spPr>
          <a:xfrm>
            <a:off x="391481" y="6103110"/>
            <a:ext cx="3532447" cy="323165"/>
          </a:xfrm>
          <a:prstGeom prst="rect">
            <a:avLst/>
          </a:prstGeom>
          <a:solidFill>
            <a:schemeClr val="accent5">
              <a:lumMod val="20000"/>
              <a:lumOff val="80000"/>
            </a:schemeClr>
          </a:solidFill>
          <a:ln>
            <a:solidFill>
              <a:schemeClr val="tx1"/>
            </a:solidFill>
          </a:ln>
        </p:spPr>
        <p:txBody>
          <a:bodyPr wrap="square" rtlCol="0">
            <a:spAutoFit/>
          </a:bodyPr>
          <a:lstStyle/>
          <a:p>
            <a:r>
              <a:rPr lang="ja-JP" altLang="en-US" sz="1500" dirty="0" smtClean="0"/>
              <a:t>緊急事態宣言が行われていない場合</a:t>
            </a:r>
            <a:endParaRPr kumimoji="1" lang="ja-JP" altLang="en-US" sz="1500" dirty="0" smtClean="0"/>
          </a:p>
        </p:txBody>
      </p:sp>
      <p:sp>
        <p:nvSpPr>
          <p:cNvPr id="15" name="右矢印 14"/>
          <p:cNvSpPr/>
          <p:nvPr/>
        </p:nvSpPr>
        <p:spPr>
          <a:xfrm>
            <a:off x="4146826" y="5539812"/>
            <a:ext cx="864096" cy="384018"/>
          </a:xfrm>
          <a:prstGeom prst="rightArrow">
            <a:avLst>
              <a:gd name="adj1" fmla="val 47789"/>
              <a:gd name="adj2" fmla="val 50000"/>
            </a:avLst>
          </a:prstGeom>
          <a:solidFill>
            <a:schemeClr val="accent5">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endParaRPr kumimoji="1" lang="ja-JP" altLang="en-US" sz="1400" dirty="0">
              <a:solidFill>
                <a:schemeClr val="tx1"/>
              </a:solidFill>
            </a:endParaRPr>
          </a:p>
        </p:txBody>
      </p:sp>
      <p:sp>
        <p:nvSpPr>
          <p:cNvPr id="17" name="右矢印 16"/>
          <p:cNvSpPr/>
          <p:nvPr/>
        </p:nvSpPr>
        <p:spPr>
          <a:xfrm>
            <a:off x="4132562" y="6072683"/>
            <a:ext cx="864096" cy="384018"/>
          </a:xfrm>
          <a:prstGeom prst="rightArrow">
            <a:avLst>
              <a:gd name="adj1" fmla="val 47789"/>
              <a:gd name="adj2" fmla="val 50000"/>
            </a:avLst>
          </a:prstGeom>
          <a:solidFill>
            <a:schemeClr val="accent5">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endParaRPr kumimoji="1" lang="ja-JP" altLang="en-US" sz="1400" dirty="0">
              <a:solidFill>
                <a:schemeClr val="tx1"/>
              </a:solidFill>
            </a:endParaRPr>
          </a:p>
        </p:txBody>
      </p:sp>
      <p:sp>
        <p:nvSpPr>
          <p:cNvPr id="18" name="角丸四角形 17"/>
          <p:cNvSpPr/>
          <p:nvPr/>
        </p:nvSpPr>
        <p:spPr>
          <a:xfrm>
            <a:off x="5309634" y="5457784"/>
            <a:ext cx="3353961" cy="54807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500" dirty="0" smtClean="0">
                <a:solidFill>
                  <a:schemeClr val="tx1"/>
                </a:solidFill>
              </a:rPr>
              <a:t>新型インフルエンザ等対策特別措置法第４６条に基づく接種</a:t>
            </a:r>
            <a:endParaRPr kumimoji="1" lang="ja-JP" altLang="en-US" sz="1500" dirty="0">
              <a:solidFill>
                <a:schemeClr val="tx1"/>
              </a:solidFill>
            </a:endParaRPr>
          </a:p>
        </p:txBody>
      </p:sp>
      <p:sp>
        <p:nvSpPr>
          <p:cNvPr id="19" name="角丸四角形 18"/>
          <p:cNvSpPr/>
          <p:nvPr/>
        </p:nvSpPr>
        <p:spPr>
          <a:xfrm>
            <a:off x="5309634" y="6096203"/>
            <a:ext cx="3379679" cy="50114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500" dirty="0" smtClean="0">
                <a:solidFill>
                  <a:schemeClr val="tx1"/>
                </a:solidFill>
              </a:rPr>
              <a:t>予防接種法第６条第３項に基づく接種（新臨時接種）</a:t>
            </a:r>
            <a:endParaRPr kumimoji="1" lang="ja-JP" altLang="en-US" sz="1500" dirty="0">
              <a:solidFill>
                <a:schemeClr val="tx1"/>
              </a:solidFill>
            </a:endParaRPr>
          </a:p>
        </p:txBody>
      </p:sp>
      <p:sp>
        <p:nvSpPr>
          <p:cNvPr id="16" name="テキスト ボックス 15"/>
          <p:cNvSpPr txBox="1"/>
          <p:nvPr/>
        </p:nvSpPr>
        <p:spPr>
          <a:xfrm>
            <a:off x="35496" y="44624"/>
            <a:ext cx="936104" cy="360040"/>
          </a:xfrm>
          <a:prstGeom prst="rect">
            <a:avLst/>
          </a:prstGeom>
          <a:noFill/>
          <a:ln w="19050">
            <a:solidFill>
              <a:schemeClr val="tx1"/>
            </a:solidFill>
          </a:ln>
        </p:spPr>
        <p:txBody>
          <a:bodyPr wrap="square" lIns="36000" tIns="36000" rIns="36000" bIns="36000" rtlCol="0" anchor="ctr" anchorCtr="0">
            <a:noAutofit/>
          </a:bodyPr>
          <a:lstStyle/>
          <a:p>
            <a:pPr marL="6350" algn="ctr">
              <a:spcBef>
                <a:spcPts val="300"/>
              </a:spcBef>
            </a:pPr>
            <a:r>
              <a:rPr lang="ja-JP" altLang="en-US" sz="1600" dirty="0" smtClean="0"/>
              <a:t>参　考</a:t>
            </a:r>
            <a:endParaRPr lang="en-US" altLang="ja-JP" sz="1600" dirty="0" smtClean="0"/>
          </a:p>
        </p:txBody>
      </p:sp>
    </p:spTree>
    <p:extLst>
      <p:ext uri="{BB962C8B-B14F-4D97-AF65-F5344CB8AC3E}">
        <p14:creationId xmlns:p14="http://schemas.microsoft.com/office/powerpoint/2010/main" xmlns="" val="3994408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額縁 12"/>
          <p:cNvSpPr/>
          <p:nvPr/>
        </p:nvSpPr>
        <p:spPr>
          <a:xfrm>
            <a:off x="46549" y="44624"/>
            <a:ext cx="9061955" cy="543600"/>
          </a:xfrm>
          <a:prstGeom prst="bevel">
            <a:avLst>
              <a:gd name="adj" fmla="val 9932"/>
            </a:avLst>
          </a:prstGeom>
          <a:solidFill>
            <a:schemeClr val="accent5">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rPr>
              <a:t>特定接種及び住民接種の接種体制</a:t>
            </a:r>
            <a:endParaRPr kumimoji="1" lang="ja-JP" altLang="en-US" sz="2400" b="1" dirty="0">
              <a:solidFill>
                <a:schemeClr val="tx1"/>
              </a:solidFill>
            </a:endParaRPr>
          </a:p>
        </p:txBody>
      </p:sp>
      <p:graphicFrame>
        <p:nvGraphicFramePr>
          <p:cNvPr id="6" name="表 5"/>
          <p:cNvGraphicFramePr>
            <a:graphicFrameLocks noGrp="1"/>
          </p:cNvGraphicFramePr>
          <p:nvPr/>
        </p:nvGraphicFramePr>
        <p:xfrm>
          <a:off x="179512" y="681424"/>
          <a:ext cx="8784976" cy="5899840"/>
        </p:xfrm>
        <a:graphic>
          <a:graphicData uri="http://schemas.openxmlformats.org/drawingml/2006/table">
            <a:tbl>
              <a:tblPr firstRow="1" bandRow="1">
                <a:tableStyleId>{5C22544A-7EE6-4342-B048-85BDC9FD1C3A}</a:tableStyleId>
              </a:tblPr>
              <a:tblGrid>
                <a:gridCol w="1296144"/>
                <a:gridCol w="1872208"/>
                <a:gridCol w="2808312"/>
                <a:gridCol w="2808312"/>
              </a:tblGrid>
              <a:tr h="227296">
                <a:tc rowSpan="2">
                  <a:txBody>
                    <a:bodyPr/>
                    <a:lstStyle/>
                    <a:p>
                      <a:endParaRPr kumimoji="1" lang="ja-JP" altLang="en-US" sz="1400" dirty="0"/>
                    </a:p>
                  </a:txBody>
                  <a:tcPr marL="36000" marR="36000" marT="36000" marB="36000"/>
                </a:tc>
                <a:tc rowSpan="2">
                  <a:txBody>
                    <a:bodyPr/>
                    <a:lstStyle/>
                    <a:p>
                      <a:pPr algn="ctr"/>
                      <a:r>
                        <a:rPr kumimoji="1" lang="ja-JP" altLang="en-US" sz="1400" dirty="0" smtClean="0"/>
                        <a:t>プレパンデミック</a:t>
                      </a:r>
                      <a:endParaRPr kumimoji="1" lang="en-US" altLang="ja-JP" sz="1400" dirty="0" smtClean="0"/>
                    </a:p>
                    <a:p>
                      <a:pPr algn="ctr"/>
                      <a:r>
                        <a:rPr kumimoji="1" lang="ja-JP" altLang="en-US" sz="1400" dirty="0" smtClean="0"/>
                        <a:t>ワクチン</a:t>
                      </a:r>
                      <a:endParaRPr kumimoji="1" lang="ja-JP" altLang="en-US" sz="1400" dirty="0"/>
                    </a:p>
                  </a:txBody>
                  <a:tcPr marL="36000" marR="36000" marT="36000" marB="36000" anchor="ctr"/>
                </a:tc>
                <a:tc gridSpan="2">
                  <a:txBody>
                    <a:bodyPr/>
                    <a:lstStyle/>
                    <a:p>
                      <a:pPr algn="ctr"/>
                      <a:r>
                        <a:rPr kumimoji="1" lang="ja-JP" altLang="en-US" sz="1400" dirty="0" smtClean="0"/>
                        <a:t>パンデミックワクチン</a:t>
                      </a:r>
                      <a:endParaRPr kumimoji="1" lang="ja-JP" altLang="en-US" sz="1400" dirty="0"/>
                    </a:p>
                  </a:txBody>
                  <a:tcPr marL="36000" marR="36000" marT="36000" marB="36000" anchor="ctr"/>
                </a:tc>
                <a:tc hMerge="1">
                  <a:txBody>
                    <a:bodyPr/>
                    <a:lstStyle/>
                    <a:p>
                      <a:endParaRPr kumimoji="1" lang="ja-JP" altLang="en-US"/>
                    </a:p>
                  </a:txBody>
                  <a:tcPr/>
                </a:tc>
              </a:tr>
              <a:tr h="370840">
                <a:tc vMerge="1">
                  <a:txBody>
                    <a:bodyPr/>
                    <a:lstStyle/>
                    <a:p>
                      <a:endParaRPr kumimoji="1" lang="ja-JP" altLang="en-US" sz="1400" dirty="0"/>
                    </a:p>
                  </a:txBody>
                  <a:tcPr/>
                </a:tc>
                <a:tc vMerge="1">
                  <a:txBody>
                    <a:bodyPr/>
                    <a:lstStyle/>
                    <a:p>
                      <a:endParaRPr kumimoji="1" lang="ja-JP" altLang="en-US" sz="1400" dirty="0"/>
                    </a:p>
                  </a:txBody>
                  <a:tcPr/>
                </a:tc>
                <a:tc>
                  <a:txBody>
                    <a:bodyPr/>
                    <a:lstStyle/>
                    <a:p>
                      <a:pPr algn="ctr"/>
                      <a:r>
                        <a:rPr kumimoji="1" lang="ja-JP" altLang="en-US" sz="1400" b="1" dirty="0" smtClean="0">
                          <a:solidFill>
                            <a:schemeClr val="bg1"/>
                          </a:solidFill>
                        </a:rPr>
                        <a:t>緊急事態宣言が</a:t>
                      </a:r>
                      <a:endParaRPr kumimoji="1" lang="en-US" altLang="ja-JP" sz="1400" b="1" dirty="0" smtClean="0">
                        <a:solidFill>
                          <a:schemeClr val="bg1"/>
                        </a:solidFill>
                      </a:endParaRPr>
                    </a:p>
                    <a:p>
                      <a:pPr algn="ctr"/>
                      <a:r>
                        <a:rPr kumimoji="1" lang="ja-JP" altLang="en-US" sz="1400" b="1" dirty="0" smtClean="0">
                          <a:solidFill>
                            <a:schemeClr val="bg1"/>
                          </a:solidFill>
                        </a:rPr>
                        <a:t>行われている場合</a:t>
                      </a:r>
                      <a:endParaRPr kumimoji="1" lang="ja-JP" altLang="en-US" sz="1400" b="1" dirty="0">
                        <a:solidFill>
                          <a:schemeClr val="bg1"/>
                        </a:solidFill>
                      </a:endParaRPr>
                    </a:p>
                  </a:txBody>
                  <a:tcPr marL="36000" marR="36000" marT="36000" marB="36000" anchor="ctr">
                    <a:solidFill>
                      <a:srgbClr val="4F81BD"/>
                    </a:solidFill>
                  </a:tcPr>
                </a:tc>
                <a:tc>
                  <a:txBody>
                    <a:bodyPr/>
                    <a:lstStyle/>
                    <a:p>
                      <a:pPr algn="ctr"/>
                      <a:r>
                        <a:rPr kumimoji="1" lang="ja-JP" altLang="en-US" sz="1400" b="1" dirty="0" smtClean="0">
                          <a:solidFill>
                            <a:schemeClr val="bg1"/>
                          </a:solidFill>
                        </a:rPr>
                        <a:t>緊急事態宣言が</a:t>
                      </a:r>
                      <a:endParaRPr kumimoji="1" lang="en-US" altLang="ja-JP" sz="1400" b="1" dirty="0" smtClean="0">
                        <a:solidFill>
                          <a:schemeClr val="bg1"/>
                        </a:solidFill>
                      </a:endParaRPr>
                    </a:p>
                    <a:p>
                      <a:pPr algn="ctr"/>
                      <a:r>
                        <a:rPr kumimoji="1" lang="ja-JP" altLang="en-US" sz="1400" b="1" dirty="0" smtClean="0">
                          <a:solidFill>
                            <a:schemeClr val="bg1"/>
                          </a:solidFill>
                        </a:rPr>
                        <a:t>行われていない場合</a:t>
                      </a:r>
                      <a:endParaRPr kumimoji="1" lang="ja-JP" altLang="en-US" sz="1400" b="1" dirty="0">
                        <a:solidFill>
                          <a:schemeClr val="bg1"/>
                        </a:solidFill>
                      </a:endParaRPr>
                    </a:p>
                  </a:txBody>
                  <a:tcPr marL="36000" marR="36000" marT="36000" marB="36000" anchor="ctr">
                    <a:solidFill>
                      <a:srgbClr val="4F81BD"/>
                    </a:solidFill>
                  </a:tcPr>
                </a:tc>
              </a:tr>
              <a:tr h="370840">
                <a:tc>
                  <a:txBody>
                    <a:bodyPr/>
                    <a:lstStyle/>
                    <a:p>
                      <a:pPr algn="ctr"/>
                      <a:r>
                        <a:rPr kumimoji="1" lang="ja-JP" altLang="en-US" sz="1400" dirty="0" smtClean="0"/>
                        <a:t>接種の</a:t>
                      </a:r>
                      <a:endParaRPr kumimoji="1" lang="en-US" altLang="ja-JP" sz="1400" dirty="0" smtClean="0"/>
                    </a:p>
                    <a:p>
                      <a:pPr algn="ctr"/>
                      <a:r>
                        <a:rPr kumimoji="1" lang="ja-JP" altLang="en-US" sz="1400" dirty="0" smtClean="0"/>
                        <a:t>考え方</a:t>
                      </a:r>
                      <a:endParaRPr kumimoji="1" lang="ja-JP" altLang="en-US" sz="1400" dirty="0"/>
                    </a:p>
                  </a:txBody>
                  <a:tcPr marL="36000" marR="36000" marT="36000" marB="36000" anchor="ctr"/>
                </a:tc>
                <a:tc>
                  <a:txBody>
                    <a:bodyPr/>
                    <a:lstStyle/>
                    <a:p>
                      <a:pPr marL="87313" indent="-87313"/>
                      <a:r>
                        <a:rPr kumimoji="1" lang="ja-JP" altLang="en-US" sz="1400" dirty="0" smtClean="0"/>
                        <a:t>○医療の提供並びに国民生活及び国民経済の安定を確保するため。</a:t>
                      </a:r>
                      <a:endParaRPr kumimoji="1" lang="ja-JP" altLang="en-US" sz="1400" dirty="0"/>
                    </a:p>
                  </a:txBody>
                  <a:tcPr marL="36000" marR="36000" marT="36000" marB="36000"/>
                </a:tc>
                <a:tc>
                  <a:txBody>
                    <a:bodyPr/>
                    <a:lstStyle/>
                    <a:p>
                      <a:pPr marL="87313" indent="-87313"/>
                      <a:r>
                        <a:rPr kumimoji="1" lang="ja-JP" altLang="en-US" sz="1400" dirty="0" smtClean="0"/>
                        <a:t>○病原性の非常に高いおそれがある新型インフルエンザ等の発生により、国民の生命及び健康並びに国民生活及び国民経済が著しい混乱に陥るような状況を回避するため。</a:t>
                      </a:r>
                      <a:endParaRPr kumimoji="1" lang="ja-JP" altLang="en-US" sz="1400" dirty="0"/>
                    </a:p>
                  </a:txBody>
                  <a:tcPr marL="36000" marR="36000" marT="36000" marB="36000"/>
                </a:tc>
                <a:tc>
                  <a:txBody>
                    <a:bodyPr/>
                    <a:lstStyle/>
                    <a:p>
                      <a:pPr marL="87313" indent="-87313"/>
                      <a:r>
                        <a:rPr kumimoji="1" lang="ja-JP" altLang="en-US" sz="1400" dirty="0" smtClean="0"/>
                        <a:t>○病原性の高くない新型インフルエンザ等の発生時に、発病や重症化防止を図るため。</a:t>
                      </a:r>
                      <a:endParaRPr kumimoji="1" lang="ja-JP" altLang="en-US" sz="1400" dirty="0"/>
                    </a:p>
                  </a:txBody>
                  <a:tcPr marL="36000" marR="36000" marT="36000" marB="36000"/>
                </a:tc>
              </a:tr>
              <a:tr h="370840">
                <a:tc>
                  <a:txBody>
                    <a:bodyPr/>
                    <a:lstStyle/>
                    <a:p>
                      <a:pPr algn="ctr"/>
                      <a:r>
                        <a:rPr kumimoji="1" lang="ja-JP" altLang="en-US" sz="1400" dirty="0" smtClean="0"/>
                        <a:t>対象者</a:t>
                      </a:r>
                      <a:endParaRPr kumimoji="1" lang="ja-JP" altLang="en-US" sz="1400" dirty="0"/>
                    </a:p>
                  </a:txBody>
                  <a:tcPr marL="36000" marR="36000" marT="36000" marB="36000" anchor="ctr"/>
                </a:tc>
                <a:tc>
                  <a:txBody>
                    <a:bodyPr/>
                    <a:lstStyle/>
                    <a:p>
                      <a:pPr algn="ctr"/>
                      <a:r>
                        <a:rPr kumimoji="1" lang="ja-JP" altLang="en-US" sz="1400" dirty="0" smtClean="0"/>
                        <a:t>特定接種対象者</a:t>
                      </a:r>
                      <a:endParaRPr kumimoji="1" lang="ja-JP" altLang="en-US" sz="1400" dirty="0"/>
                    </a:p>
                  </a:txBody>
                  <a:tcPr marL="36000" marR="36000" marT="36000" marB="36000" anchor="ctr"/>
                </a:tc>
                <a:tc gridSpan="2">
                  <a:txBody>
                    <a:bodyPr/>
                    <a:lstStyle/>
                    <a:p>
                      <a:pPr algn="ctr"/>
                      <a:r>
                        <a:rPr kumimoji="1" lang="ja-JP" altLang="en-US" sz="1400" dirty="0" smtClean="0"/>
                        <a:t>全国民</a:t>
                      </a:r>
                      <a:endParaRPr kumimoji="1" lang="ja-JP" altLang="en-US" sz="1400" dirty="0"/>
                    </a:p>
                  </a:txBody>
                  <a:tcPr marL="36000" marR="36000" marT="36000" marB="36000" anchor="ctr"/>
                </a:tc>
                <a:tc hMerge="1">
                  <a:txBody>
                    <a:bodyPr/>
                    <a:lstStyle/>
                    <a:p>
                      <a:endParaRPr kumimoji="1" lang="ja-JP" altLang="en-US"/>
                    </a:p>
                  </a:txBody>
                  <a:tcPr/>
                </a:tc>
              </a:tr>
              <a:tr h="370840">
                <a:tc>
                  <a:txBody>
                    <a:bodyPr/>
                    <a:lstStyle/>
                    <a:p>
                      <a:pPr algn="ctr"/>
                      <a:r>
                        <a:rPr kumimoji="1" lang="ja-JP" altLang="en-US" sz="1400" dirty="0" smtClean="0"/>
                        <a:t>特措法</a:t>
                      </a:r>
                      <a:endParaRPr kumimoji="1" lang="en-US" altLang="ja-JP" sz="1400" dirty="0" smtClean="0"/>
                    </a:p>
                    <a:p>
                      <a:pPr algn="ctr"/>
                      <a:r>
                        <a:rPr kumimoji="1" lang="ja-JP" altLang="en-US" sz="1400" dirty="0" smtClean="0"/>
                        <a:t>上の位置付け</a:t>
                      </a:r>
                      <a:endParaRPr kumimoji="1" lang="ja-JP" altLang="en-US" sz="1400" dirty="0"/>
                    </a:p>
                  </a:txBody>
                  <a:tcPr marL="36000" marR="36000" marT="36000" marB="36000" anchor="ctr"/>
                </a:tc>
                <a:tc>
                  <a:txBody>
                    <a:bodyPr/>
                    <a:lstStyle/>
                    <a:p>
                      <a:pPr algn="ctr"/>
                      <a:r>
                        <a:rPr kumimoji="1" lang="ja-JP" altLang="en-US" sz="1400" dirty="0" smtClean="0"/>
                        <a:t>第</a:t>
                      </a:r>
                      <a:r>
                        <a:rPr kumimoji="1" lang="en-US" altLang="ja-JP" sz="1400" dirty="0" smtClean="0"/>
                        <a:t>28</a:t>
                      </a:r>
                      <a:r>
                        <a:rPr kumimoji="1" lang="ja-JP" altLang="en-US" sz="1400" dirty="0" smtClean="0"/>
                        <a:t>条</a:t>
                      </a:r>
                      <a:endParaRPr kumimoji="1" lang="en-US" altLang="ja-JP" sz="1400" dirty="0" smtClean="0"/>
                    </a:p>
                    <a:p>
                      <a:pPr algn="ctr"/>
                      <a:r>
                        <a:rPr kumimoji="1" lang="ja-JP" altLang="en-US" sz="1400" dirty="0" smtClean="0"/>
                        <a:t>（特定接種）</a:t>
                      </a:r>
                      <a:endParaRPr kumimoji="1" lang="ja-JP" altLang="en-US" sz="1400" dirty="0"/>
                    </a:p>
                  </a:txBody>
                  <a:tcPr marL="36000" marR="36000" marT="36000" marB="36000" anchor="ctr"/>
                </a:tc>
                <a:tc>
                  <a:txBody>
                    <a:bodyPr/>
                    <a:lstStyle/>
                    <a:p>
                      <a:pPr algn="ctr"/>
                      <a:r>
                        <a:rPr kumimoji="1" lang="ja-JP" altLang="en-US" sz="1400" dirty="0" smtClean="0"/>
                        <a:t>第</a:t>
                      </a:r>
                      <a:r>
                        <a:rPr kumimoji="1" lang="en-US" altLang="ja-JP" sz="1400" dirty="0" smtClean="0"/>
                        <a:t>46</a:t>
                      </a:r>
                      <a:r>
                        <a:rPr kumimoji="1" lang="ja-JP" altLang="en-US" sz="1400" dirty="0" smtClean="0"/>
                        <a:t>条</a:t>
                      </a:r>
                      <a:endParaRPr kumimoji="1" lang="en-US" altLang="ja-JP" sz="1400" dirty="0" smtClean="0"/>
                    </a:p>
                    <a:p>
                      <a:pPr algn="ctr"/>
                      <a:r>
                        <a:rPr kumimoji="1" lang="ja-JP" altLang="en-US" sz="1400" dirty="0" smtClean="0"/>
                        <a:t>（住民に対する予防接種）</a:t>
                      </a:r>
                      <a:endParaRPr kumimoji="1" lang="ja-JP" altLang="en-US" sz="1400" dirty="0"/>
                    </a:p>
                  </a:txBody>
                  <a:tcPr marL="36000" marR="36000" marT="36000" marB="36000" anchor="ctr"/>
                </a:tc>
                <a:tc>
                  <a:txBody>
                    <a:bodyPr/>
                    <a:lstStyle/>
                    <a:p>
                      <a:pPr algn="ctr"/>
                      <a:r>
                        <a:rPr kumimoji="1" lang="ja-JP" altLang="en-US" sz="1400" dirty="0" smtClean="0"/>
                        <a:t>－</a:t>
                      </a:r>
                      <a:endParaRPr kumimoji="1" lang="en-US" altLang="ja-JP" sz="1400" dirty="0" smtClean="0"/>
                    </a:p>
                  </a:txBody>
                  <a:tcPr marL="36000" marR="36000" marT="36000" marB="36000" anchor="ctr"/>
                </a:tc>
              </a:tr>
              <a:tr h="370840">
                <a:tc>
                  <a:txBody>
                    <a:bodyPr/>
                    <a:lstStyle/>
                    <a:p>
                      <a:pPr algn="ctr"/>
                      <a:r>
                        <a:rPr kumimoji="1" lang="ja-JP" altLang="en-US" sz="1400" dirty="0" smtClean="0"/>
                        <a:t>予防接種法</a:t>
                      </a:r>
                      <a:endParaRPr kumimoji="1" lang="en-US" altLang="ja-JP" sz="1400" dirty="0" smtClean="0"/>
                    </a:p>
                    <a:p>
                      <a:pPr algn="ctr"/>
                      <a:r>
                        <a:rPr kumimoji="1" lang="ja-JP" altLang="en-US" sz="1400" dirty="0" smtClean="0"/>
                        <a:t>上の位置付け</a:t>
                      </a:r>
                      <a:endParaRPr kumimoji="1" lang="ja-JP" altLang="en-US" sz="1400" dirty="0"/>
                    </a:p>
                  </a:txBody>
                  <a:tcPr marL="36000" marR="36000" marT="36000" marB="36000" anchor="ctr"/>
                </a:tc>
                <a:tc>
                  <a:txBody>
                    <a:bodyPr/>
                    <a:lstStyle/>
                    <a:p>
                      <a:pPr algn="ctr"/>
                      <a:r>
                        <a:rPr kumimoji="1" lang="ja-JP" altLang="en-US" sz="1400" dirty="0" smtClean="0"/>
                        <a:t>臨時接種</a:t>
                      </a:r>
                      <a:endParaRPr kumimoji="1" lang="en-US" altLang="ja-JP" sz="1400" dirty="0" smtClean="0"/>
                    </a:p>
                    <a:p>
                      <a:pPr algn="ctr"/>
                      <a:r>
                        <a:rPr kumimoji="1" lang="ja-JP" altLang="en-US" sz="1400" dirty="0" smtClean="0"/>
                        <a:t>（第</a:t>
                      </a:r>
                      <a:r>
                        <a:rPr kumimoji="1" lang="en-US" altLang="ja-JP" sz="1400" dirty="0" smtClean="0"/>
                        <a:t>6</a:t>
                      </a:r>
                      <a:r>
                        <a:rPr kumimoji="1" lang="ja-JP" altLang="en-US" sz="1400" dirty="0" smtClean="0"/>
                        <a:t>条第</a:t>
                      </a:r>
                      <a:r>
                        <a:rPr kumimoji="1" lang="en-US" altLang="ja-JP" sz="1400" dirty="0" smtClean="0"/>
                        <a:t>1</a:t>
                      </a:r>
                      <a:r>
                        <a:rPr kumimoji="1" lang="ja-JP" altLang="en-US" sz="1400" dirty="0" smtClean="0"/>
                        <a:t>項）</a:t>
                      </a:r>
                      <a:endParaRPr kumimoji="1" lang="en-US" altLang="ja-JP" sz="1400" dirty="0" smtClean="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臨時接種</a:t>
                      </a:r>
                      <a:endParaRPr kumimoji="1" lang="en-US" altLang="ja-JP"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（第</a:t>
                      </a:r>
                      <a:r>
                        <a:rPr kumimoji="1" lang="en-US" altLang="ja-JP" sz="1400" dirty="0" smtClean="0"/>
                        <a:t>6</a:t>
                      </a:r>
                      <a:r>
                        <a:rPr kumimoji="1" lang="ja-JP" altLang="en-US" sz="1400" dirty="0" smtClean="0"/>
                        <a:t>条第</a:t>
                      </a:r>
                      <a:r>
                        <a:rPr kumimoji="1" lang="en-US" altLang="ja-JP" sz="1400" dirty="0" smtClean="0"/>
                        <a:t>1</a:t>
                      </a:r>
                      <a:r>
                        <a:rPr kumimoji="1" lang="ja-JP" altLang="en-US" sz="1400" dirty="0" smtClean="0"/>
                        <a:t>項）</a:t>
                      </a:r>
                      <a:endParaRPr kumimoji="1" lang="en-US" altLang="ja-JP" sz="1400" dirty="0" smtClean="0"/>
                    </a:p>
                  </a:txBody>
                  <a:tcPr marL="36000" marR="36000" marT="36000" marB="36000" anchor="ctr"/>
                </a:tc>
                <a:tc>
                  <a:txBody>
                    <a:bodyPr/>
                    <a:lstStyle/>
                    <a:p>
                      <a:pPr algn="ctr"/>
                      <a:r>
                        <a:rPr kumimoji="1" lang="ja-JP" altLang="en-US" sz="1400" dirty="0" smtClean="0"/>
                        <a:t>新臨時接種</a:t>
                      </a:r>
                      <a:endParaRPr kumimoji="1" lang="en-US" altLang="ja-JP" sz="1400" dirty="0" smtClean="0"/>
                    </a:p>
                    <a:p>
                      <a:pPr algn="ctr"/>
                      <a:r>
                        <a:rPr kumimoji="1" lang="ja-JP" altLang="en-US" sz="1400" dirty="0" smtClean="0"/>
                        <a:t>（第</a:t>
                      </a:r>
                      <a:r>
                        <a:rPr kumimoji="1" lang="en-US" altLang="ja-JP" sz="1400" dirty="0" smtClean="0"/>
                        <a:t>6</a:t>
                      </a:r>
                      <a:r>
                        <a:rPr kumimoji="1" lang="ja-JP" altLang="en-US" sz="1400" dirty="0" smtClean="0"/>
                        <a:t>条第</a:t>
                      </a:r>
                      <a:r>
                        <a:rPr kumimoji="1" lang="en-US" altLang="ja-JP" sz="1400" dirty="0" smtClean="0"/>
                        <a:t>3</a:t>
                      </a:r>
                      <a:r>
                        <a:rPr kumimoji="1" lang="ja-JP" altLang="en-US" sz="1400" dirty="0" smtClean="0"/>
                        <a:t>項）</a:t>
                      </a:r>
                      <a:endParaRPr kumimoji="1" lang="ja-JP" altLang="en-US" sz="1400" dirty="0"/>
                    </a:p>
                  </a:txBody>
                  <a:tcPr marL="36000" marR="36000" marT="36000" marB="36000" anchor="ctr"/>
                </a:tc>
              </a:tr>
              <a:tr h="370840">
                <a:tc>
                  <a:txBody>
                    <a:bodyPr/>
                    <a:lstStyle/>
                    <a:p>
                      <a:pPr algn="ctr"/>
                      <a:r>
                        <a:rPr kumimoji="1" lang="ja-JP" altLang="en-US" sz="1400" dirty="0" smtClean="0"/>
                        <a:t>実施主体</a:t>
                      </a:r>
                      <a:endParaRPr kumimoji="1" lang="ja-JP" altLang="en-US" sz="1400" dirty="0"/>
                    </a:p>
                  </a:txBody>
                  <a:tcPr marL="36000" marR="36000" marT="36000" marB="36000" anchor="ctr"/>
                </a:tc>
                <a:tc>
                  <a:txBody>
                    <a:bodyPr/>
                    <a:lstStyle/>
                    <a:p>
                      <a:pPr algn="ctr"/>
                      <a:r>
                        <a:rPr kumimoji="1" lang="ja-JP" altLang="en-US" sz="1400" dirty="0" smtClean="0"/>
                        <a:t>国（地方公務員は</a:t>
                      </a:r>
                      <a:endParaRPr kumimoji="1" lang="en-US" altLang="ja-JP" sz="1400" dirty="0" smtClean="0"/>
                    </a:p>
                    <a:p>
                      <a:pPr algn="ctr"/>
                      <a:r>
                        <a:rPr kumimoji="1" lang="ja-JP" altLang="en-US" sz="1400" dirty="0" smtClean="0"/>
                        <a:t>県又は市町村）</a:t>
                      </a:r>
                      <a:endParaRPr kumimoji="1" lang="ja-JP" altLang="en-US" sz="1400" dirty="0"/>
                    </a:p>
                  </a:txBody>
                  <a:tcPr marL="36000" marR="36000" marT="36000" marB="36000" anchor="ctr"/>
                </a:tc>
                <a:tc gridSpan="2">
                  <a:txBody>
                    <a:bodyPr/>
                    <a:lstStyle/>
                    <a:p>
                      <a:pPr algn="ctr"/>
                      <a:r>
                        <a:rPr kumimoji="1" lang="ja-JP" altLang="en-US" sz="1400" dirty="0" smtClean="0"/>
                        <a:t>市町村</a:t>
                      </a:r>
                      <a:endParaRPr kumimoji="1" lang="ja-JP" altLang="en-US" sz="1400" dirty="0"/>
                    </a:p>
                  </a:txBody>
                  <a:tcPr marL="36000" marR="36000" marT="36000" marB="36000" anchor="ctr"/>
                </a:tc>
                <a:tc hMerge="1">
                  <a:txBody>
                    <a:bodyPr/>
                    <a:lstStyle/>
                    <a:p>
                      <a:endParaRPr kumimoji="1" lang="ja-JP" altLang="en-US"/>
                    </a:p>
                  </a:txBody>
                  <a:tcPr/>
                </a:tc>
              </a:tr>
              <a:tr h="370840">
                <a:tc>
                  <a:txBody>
                    <a:bodyPr/>
                    <a:lstStyle/>
                    <a:p>
                      <a:pPr algn="ctr"/>
                      <a:r>
                        <a:rPr kumimoji="1" lang="ja-JP" altLang="en-US" sz="1400" dirty="0" smtClean="0"/>
                        <a:t>接種費用</a:t>
                      </a:r>
                      <a:endParaRPr kumimoji="1" lang="ja-JP" altLang="en-US" sz="1400" dirty="0"/>
                    </a:p>
                  </a:txBody>
                  <a:tcPr marL="36000" marR="36000" marT="36000" marB="36000" anchor="ctr"/>
                </a:tc>
                <a:tc>
                  <a:txBody>
                    <a:bodyPr/>
                    <a:lstStyle/>
                    <a:p>
                      <a:pPr algn="ctr"/>
                      <a:r>
                        <a:rPr kumimoji="1" lang="ja-JP" altLang="en-US" sz="1400" dirty="0" smtClean="0"/>
                        <a:t>公費負担</a:t>
                      </a:r>
                      <a:endParaRPr kumimoji="1" lang="ja-JP" altLang="en-US" sz="1400" dirty="0"/>
                    </a:p>
                  </a:txBody>
                  <a:tcPr marL="36000" marR="36000" marT="36000" marB="36000" anchor="ctr"/>
                </a:tc>
                <a:tc>
                  <a:txBody>
                    <a:bodyPr/>
                    <a:lstStyle/>
                    <a:p>
                      <a:pPr algn="ctr"/>
                      <a:r>
                        <a:rPr kumimoji="1" lang="ja-JP" altLang="en-US" sz="1400" dirty="0" smtClean="0"/>
                        <a:t>公費負担</a:t>
                      </a:r>
                      <a:endParaRPr kumimoji="1" lang="ja-JP" altLang="en-US" sz="1400" dirty="0"/>
                    </a:p>
                  </a:txBody>
                  <a:tcPr marL="36000" marR="36000" marT="36000" marB="36000" anchor="ctr"/>
                </a:tc>
                <a:tc>
                  <a:txBody>
                    <a:bodyPr/>
                    <a:lstStyle/>
                    <a:p>
                      <a:pPr algn="ctr"/>
                      <a:r>
                        <a:rPr kumimoji="1" lang="ja-JP" altLang="en-US" sz="1400" dirty="0" smtClean="0"/>
                        <a:t>自己負担</a:t>
                      </a:r>
                      <a:endParaRPr kumimoji="1" lang="ja-JP" altLang="en-US" sz="1400" dirty="0"/>
                    </a:p>
                  </a:txBody>
                  <a:tcPr marL="36000" marR="36000" marT="36000" marB="36000" anchor="ctr"/>
                </a:tc>
              </a:tr>
              <a:tr h="370840">
                <a:tc>
                  <a:txBody>
                    <a:bodyPr/>
                    <a:lstStyle/>
                    <a:p>
                      <a:pPr algn="ctr"/>
                      <a:r>
                        <a:rPr kumimoji="1" lang="ja-JP" altLang="en-US" sz="1400" dirty="0" smtClean="0"/>
                        <a:t>接種方式</a:t>
                      </a:r>
                      <a:endParaRPr kumimoji="1" lang="ja-JP" altLang="en-US" sz="1400" dirty="0"/>
                    </a:p>
                  </a:txBody>
                  <a:tcPr marL="36000" marR="36000" marT="36000" marB="36000" anchor="ctr"/>
                </a:tc>
                <a:tc>
                  <a:txBody>
                    <a:bodyPr/>
                    <a:lstStyle/>
                    <a:p>
                      <a:pPr algn="ctr"/>
                      <a:r>
                        <a:rPr kumimoji="1" lang="ja-JP" altLang="en-US" sz="1400" dirty="0" smtClean="0"/>
                        <a:t>原則として集団接種</a:t>
                      </a:r>
                      <a:endParaRPr kumimoji="1" lang="ja-JP" altLang="en-US" sz="1400" dirty="0"/>
                    </a:p>
                  </a:txBody>
                  <a:tcPr marL="36000" marR="36000" marT="36000" marB="36000" anchor="ctr"/>
                </a:tc>
                <a:tc gridSpan="2">
                  <a:txBody>
                    <a:bodyPr/>
                    <a:lstStyle/>
                    <a:p>
                      <a:pPr algn="ctr"/>
                      <a:r>
                        <a:rPr kumimoji="1" lang="ja-JP" altLang="en-US" sz="1400" dirty="0" smtClean="0"/>
                        <a:t>原則として集団接種</a:t>
                      </a:r>
                      <a:endParaRPr kumimoji="1" lang="ja-JP" altLang="en-US" sz="1400" dirty="0"/>
                    </a:p>
                  </a:txBody>
                  <a:tcPr marL="36000" marR="36000" marT="36000" marB="36000" anchor="ctr"/>
                </a:tc>
                <a:tc hMerge="1">
                  <a:txBody>
                    <a:bodyPr/>
                    <a:lstStyle/>
                    <a:p>
                      <a:endParaRPr kumimoji="1" lang="ja-JP" altLang="en-US"/>
                    </a:p>
                  </a:txBody>
                  <a:tcPr/>
                </a:tc>
              </a:tr>
              <a:tr h="370840">
                <a:tc>
                  <a:txBody>
                    <a:bodyPr/>
                    <a:lstStyle/>
                    <a:p>
                      <a:pPr algn="ctr"/>
                      <a:r>
                        <a:rPr kumimoji="1" lang="ja-JP" altLang="en-US" sz="1400" dirty="0" smtClean="0"/>
                        <a:t>接種体制の構築</a:t>
                      </a:r>
                      <a:endParaRPr kumimoji="1" lang="ja-JP" altLang="en-US" sz="1400" dirty="0"/>
                    </a:p>
                  </a:txBody>
                  <a:tcPr marL="36000" marR="36000" marT="36000" marB="36000" anchor="ctr"/>
                </a:tc>
                <a:tc>
                  <a:txBody>
                    <a:bodyPr/>
                    <a:lstStyle/>
                    <a:p>
                      <a:pPr algn="ctr"/>
                      <a:r>
                        <a:rPr kumimoji="1" lang="ja-JP" altLang="en-US" sz="1400" dirty="0" smtClean="0"/>
                        <a:t>企業内診療所</a:t>
                      </a:r>
                      <a:endParaRPr kumimoji="1" lang="en-US" altLang="ja-JP" sz="1400" dirty="0" smtClean="0"/>
                    </a:p>
                    <a:p>
                      <a:pPr algn="ctr"/>
                      <a:r>
                        <a:rPr kumimoji="1" lang="ja-JP" altLang="en-US" sz="1400" dirty="0" smtClean="0"/>
                        <a:t>若しくは医療機関</a:t>
                      </a:r>
                      <a:endParaRPr kumimoji="1" lang="ja-JP" altLang="en-US" sz="1400" dirty="0"/>
                    </a:p>
                  </a:txBody>
                  <a:tcPr marL="36000" marR="36000" marT="36000" marB="36000" anchor="ctr"/>
                </a:tc>
                <a:tc gridSpan="2">
                  <a:txBody>
                    <a:bodyPr/>
                    <a:lstStyle/>
                    <a:p>
                      <a:pPr algn="ctr"/>
                      <a:r>
                        <a:rPr kumimoji="1" lang="ja-JP" altLang="en-US" sz="1400" dirty="0" smtClean="0"/>
                        <a:t>原則として学校、保健センター等公的施設で接種</a:t>
                      </a:r>
                      <a:endParaRPr kumimoji="1" lang="en-US" altLang="ja-JP" sz="1400" dirty="0" smtClean="0"/>
                    </a:p>
                    <a:p>
                      <a:pPr algn="ctr"/>
                      <a:r>
                        <a:rPr kumimoji="1" lang="ja-JP" altLang="en-US" sz="1400" dirty="0" smtClean="0"/>
                        <a:t>医療従事者、入院中の患者等は、医療機関で実施</a:t>
                      </a:r>
                      <a:endParaRPr kumimoji="1" lang="ja-JP" altLang="en-US" sz="1400" dirty="0"/>
                    </a:p>
                  </a:txBody>
                  <a:tcPr marL="36000" marR="36000" marT="36000" marB="36000" anchor="ctr"/>
                </a:tc>
                <a:tc hMerge="1">
                  <a:txBody>
                    <a:bodyPr/>
                    <a:lstStyle/>
                    <a:p>
                      <a:endParaRPr kumimoji="1" lang="ja-JP" altLang="en-US"/>
                    </a:p>
                  </a:txBody>
                  <a:tcPr/>
                </a:tc>
              </a:tr>
              <a:tr h="370840">
                <a:tc>
                  <a:txBody>
                    <a:bodyPr/>
                    <a:lstStyle/>
                    <a:p>
                      <a:pPr algn="ctr"/>
                      <a:r>
                        <a:rPr kumimoji="1" lang="ja-JP" altLang="en-US" sz="1400" dirty="0" smtClean="0"/>
                        <a:t>予約</a:t>
                      </a:r>
                      <a:endParaRPr kumimoji="1" lang="ja-JP" altLang="en-US" sz="1400" dirty="0"/>
                    </a:p>
                  </a:txBody>
                  <a:tcPr marL="36000" marR="36000" marT="36000" marB="36000" anchor="ctr"/>
                </a:tc>
                <a:tc>
                  <a:txBody>
                    <a:bodyPr/>
                    <a:lstStyle/>
                    <a:p>
                      <a:pPr algn="ctr"/>
                      <a:r>
                        <a:rPr kumimoji="1" lang="ja-JP" altLang="en-US" sz="1400" dirty="0" smtClean="0"/>
                        <a:t>－</a:t>
                      </a:r>
                      <a:endParaRPr kumimoji="1" lang="ja-JP" altLang="en-US" sz="1400" dirty="0"/>
                    </a:p>
                  </a:txBody>
                  <a:tcPr marL="36000" marR="36000" marT="36000" marB="36000" anchor="ctr"/>
                </a:tc>
                <a:tc gridSpan="2">
                  <a:txBody>
                    <a:bodyPr/>
                    <a:lstStyle/>
                    <a:p>
                      <a:pPr algn="ctr"/>
                      <a:r>
                        <a:rPr kumimoji="1" lang="ja-JP" altLang="en-US" sz="1400" dirty="0" smtClean="0"/>
                        <a:t>原則として市町村で一元化して予約</a:t>
                      </a:r>
                      <a:endParaRPr kumimoji="1" lang="ja-JP" altLang="en-US" sz="1400" dirty="0"/>
                    </a:p>
                  </a:txBody>
                  <a:tcPr marL="36000" marR="36000" marT="36000" marB="36000" anchor="ctr"/>
                </a:tc>
                <a:tc hMerge="1">
                  <a:txBody>
                    <a:bodyPr/>
                    <a:lstStyle/>
                    <a:p>
                      <a:endParaRPr kumimoji="1" lang="ja-JP" altLang="en-US"/>
                    </a:p>
                  </a:txBody>
                  <a:tcPr/>
                </a:tc>
              </a:tr>
              <a:tr h="370840">
                <a:tc>
                  <a:txBody>
                    <a:bodyPr/>
                    <a:lstStyle/>
                    <a:p>
                      <a:pPr algn="ctr"/>
                      <a:r>
                        <a:rPr kumimoji="1" lang="ja-JP" altLang="en-US" sz="1400" dirty="0" smtClean="0"/>
                        <a:t>供給体制</a:t>
                      </a:r>
                      <a:endParaRPr kumimoji="1" lang="ja-JP" altLang="en-US" sz="1400" dirty="0"/>
                    </a:p>
                  </a:txBody>
                  <a:tcPr marL="36000" marR="36000" marT="36000" marB="36000" anchor="ctr"/>
                </a:tc>
                <a:tc gridSpan="3">
                  <a:txBody>
                    <a:bodyPr/>
                    <a:lstStyle/>
                    <a:p>
                      <a:pPr algn="ctr"/>
                      <a:r>
                        <a:rPr kumimoji="1" lang="ja-JP" altLang="en-US" sz="1400" dirty="0" smtClean="0"/>
                        <a:t>政府が用意したワクチンの流通を都道府県ごとに管理</a:t>
                      </a:r>
                      <a:endParaRPr kumimoji="1" lang="en-US" altLang="ja-JP" sz="1400" dirty="0" smtClean="0"/>
                    </a:p>
                    <a:p>
                      <a:pPr algn="ctr"/>
                      <a:r>
                        <a:rPr kumimoji="1" lang="ja-JP" altLang="en-US" sz="1400" dirty="0" smtClean="0"/>
                        <a:t>原則</a:t>
                      </a:r>
                      <a:r>
                        <a:rPr kumimoji="1" lang="en-US" altLang="ja-JP" sz="1400" dirty="0" smtClean="0"/>
                        <a:t>10ml</a:t>
                      </a:r>
                      <a:r>
                        <a:rPr kumimoji="1" lang="ja-JP" altLang="en-US" sz="1400" dirty="0" smtClean="0"/>
                        <a:t>バイアルによる供給（一部</a:t>
                      </a:r>
                      <a:r>
                        <a:rPr kumimoji="1" lang="en-US" altLang="ja-JP" sz="1400" dirty="0" smtClean="0"/>
                        <a:t>1ml</a:t>
                      </a:r>
                      <a:r>
                        <a:rPr kumimoji="1" lang="ja-JP" altLang="en-US" sz="1400" dirty="0" smtClean="0"/>
                        <a:t>バイアルあり）</a:t>
                      </a:r>
                      <a:endParaRPr kumimoji="1" lang="ja-JP" altLang="en-US" sz="1400" dirty="0"/>
                    </a:p>
                  </a:txBody>
                  <a:tcPr marL="36000" marR="36000" marT="36000" marB="36000" anchor="ctr"/>
                </a:tc>
                <a:tc hMerge="1">
                  <a:txBody>
                    <a:bodyPr/>
                    <a:lstStyle/>
                    <a:p>
                      <a:endParaRPr kumimoji="1" lang="ja-JP" altLang="en-US" sz="1400" dirty="0"/>
                    </a:p>
                  </a:txBody>
                  <a:tcPr/>
                </a:tc>
                <a:tc hMerge="1">
                  <a:txBody>
                    <a:bodyPr/>
                    <a:lstStyle/>
                    <a:p>
                      <a:endParaRPr kumimoji="1" lang="ja-JP" altLang="en-US"/>
                    </a:p>
                  </a:txBody>
                  <a:tcPr/>
                </a:tc>
              </a:tr>
            </a:tbl>
          </a:graphicData>
        </a:graphic>
      </p:graphicFrame>
    </p:spTree>
    <p:extLst>
      <p:ext uri="{BB962C8B-B14F-4D97-AF65-F5344CB8AC3E}">
        <p14:creationId xmlns:p14="http://schemas.microsoft.com/office/powerpoint/2010/main" xmlns="" val="4121607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lumMod val="60000"/>
            <a:lumOff val="40000"/>
          </a:schemeClr>
        </a:solidFill>
        <a:effectLst/>
      </a:spPr>
      <a:bodyPr rtlCol="0" anchor="ctr"/>
      <a:lstStyle>
        <a:defPPr algn="ctr">
          <a:defRPr sz="2400" b="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solidFill>
          <a:srgbClr val="92D050"/>
        </a:solidFill>
        <a:ln w="19050">
          <a:solidFill>
            <a:srgbClr val="FFC000"/>
          </a:solidFill>
        </a:ln>
      </a:spPr>
      <a:bodyPr wrap="none" rtlCol="0" anchor="ctr" anchorCtr="0">
        <a:noAutofit/>
      </a:bodyPr>
      <a:lstStyle>
        <a:defPPr algn="ctr">
          <a:defRPr b="1" dirty="0" smtClean="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1423</TotalTime>
  <Words>1071</Words>
  <Application>Microsoft Office PowerPoint</Application>
  <PresentationFormat>画面に合わせる (4:3)</PresentationFormat>
  <Paragraphs>164</Paragraphs>
  <Slides>6</Slides>
  <Notes>2</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スライド 1</vt:lpstr>
      <vt:lpstr>スライド 2</vt:lpstr>
      <vt:lpstr>スライド 3</vt:lpstr>
      <vt:lpstr>スライド 4</vt:lpstr>
      <vt:lpstr>スライド 5</vt:lpstr>
      <vt:lpstr>スライド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ioas_user</dc:creator>
  <cp:lastModifiedBy>ioas_user</cp:lastModifiedBy>
  <cp:revision>142</cp:revision>
  <dcterms:created xsi:type="dcterms:W3CDTF">2013-06-28T07:35:23Z</dcterms:created>
  <dcterms:modified xsi:type="dcterms:W3CDTF">2013-12-25T07:19:05Z</dcterms:modified>
</cp:coreProperties>
</file>