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1" r:id="rId2"/>
    <p:sldId id="257" r:id="rId3"/>
    <p:sldId id="260" r:id="rId4"/>
    <p:sldId id="265" r:id="rId5"/>
    <p:sldId id="258" r:id="rId6"/>
    <p:sldId id="263"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4F81BD"/>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787" cy="496967"/>
          </a:xfrm>
          <a:prstGeom prst="rect">
            <a:avLst/>
          </a:prstGeom>
        </p:spPr>
        <p:txBody>
          <a:bodyPr vert="horz" lIns="90846" tIns="45423" rIns="90846" bIns="45423" rtlCol="0"/>
          <a:lstStyle>
            <a:lvl1pPr algn="l">
              <a:defRPr sz="1200"/>
            </a:lvl1pPr>
          </a:lstStyle>
          <a:p>
            <a:endParaRPr kumimoji="1" lang="ja-JP" altLang="en-US"/>
          </a:p>
        </p:txBody>
      </p:sp>
      <p:sp>
        <p:nvSpPr>
          <p:cNvPr id="3" name="日付プレースホルダ 2"/>
          <p:cNvSpPr>
            <a:spLocks noGrp="1"/>
          </p:cNvSpPr>
          <p:nvPr>
            <p:ph type="dt" idx="1"/>
          </p:nvPr>
        </p:nvSpPr>
        <p:spPr>
          <a:xfrm>
            <a:off x="3855840" y="0"/>
            <a:ext cx="2949787" cy="496967"/>
          </a:xfrm>
          <a:prstGeom prst="rect">
            <a:avLst/>
          </a:prstGeom>
        </p:spPr>
        <p:txBody>
          <a:bodyPr vert="horz" lIns="90846" tIns="45423" rIns="90846" bIns="45423" rtlCol="0"/>
          <a:lstStyle>
            <a:lvl1pPr algn="r">
              <a:defRPr sz="1200"/>
            </a:lvl1pPr>
          </a:lstStyle>
          <a:p>
            <a:fld id="{CBC108D0-DF15-4E6D-8E61-FA105055C325}" type="datetimeFigureOut">
              <a:rPr kumimoji="1" lang="ja-JP" altLang="en-US" smtClean="0"/>
              <a:pPr/>
              <a:t>2013/12/25</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0846" tIns="45423" rIns="90846" bIns="45423"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0846" tIns="45423" rIns="90846" bIns="4542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647"/>
            <a:ext cx="2949787" cy="496967"/>
          </a:xfrm>
          <a:prstGeom prst="rect">
            <a:avLst/>
          </a:prstGeom>
        </p:spPr>
        <p:txBody>
          <a:bodyPr vert="horz" lIns="90846" tIns="45423" rIns="90846" bIns="45423"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40" y="9440647"/>
            <a:ext cx="2949787" cy="496967"/>
          </a:xfrm>
          <a:prstGeom prst="rect">
            <a:avLst/>
          </a:prstGeom>
        </p:spPr>
        <p:txBody>
          <a:bodyPr vert="horz" lIns="90846" tIns="45423" rIns="90846" bIns="45423" rtlCol="0" anchor="b"/>
          <a:lstStyle>
            <a:lvl1pPr algn="r">
              <a:defRPr sz="1200"/>
            </a:lvl1pPr>
          </a:lstStyle>
          <a:p>
            <a:fld id="{FD8E2FFD-98D4-48A0-8A22-52FADA0FCFC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1</a:t>
            </a:fld>
            <a:endParaRPr kumimoji="1" lang="ja-JP" altLang="en-US" dirty="0"/>
          </a:p>
        </p:txBody>
      </p:sp>
    </p:spTree>
    <p:extLst>
      <p:ext uri="{BB962C8B-B14F-4D97-AF65-F5344CB8AC3E}">
        <p14:creationId xmlns:p14="http://schemas.microsoft.com/office/powerpoint/2010/main" xmlns="" val="304448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C4E1FA-F8A2-49AA-91BA-05B29D6A45A6}" type="slidenum">
              <a:rPr kumimoji="1" lang="ja-JP" altLang="en-US" smtClean="0"/>
              <a:pPr/>
              <a:t>2</a:t>
            </a:fld>
            <a:endParaRPr kumimoji="1" lang="ja-JP" altLang="en-US"/>
          </a:p>
        </p:txBody>
      </p:sp>
    </p:spTree>
    <p:extLst>
      <p:ext uri="{BB962C8B-B14F-4D97-AF65-F5344CB8AC3E}">
        <p14:creationId xmlns:p14="http://schemas.microsoft.com/office/powerpoint/2010/main" xmlns="" val="7136565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FEBBC98-F55B-42D7-B2B8-4B47EE9F3024}" type="datetimeFigureOut">
              <a:rPr kumimoji="1" lang="ja-JP" altLang="en-US" smtClean="0"/>
              <a:pPr/>
              <a:t>2013/12/25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04E8B7-A7D7-4510-999A-50821066220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EBBC98-F55B-42D7-B2B8-4B47EE9F3024}" type="datetimeFigureOut">
              <a:rPr kumimoji="1" lang="ja-JP" altLang="en-US" smtClean="0"/>
              <a:pPr/>
              <a:t>2013/12/25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4E8B7-A7D7-4510-999A-50821066220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320140" y="6147196"/>
            <a:ext cx="1647469" cy="5232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0" y="-887413"/>
            <a:ext cx="2143125" cy="2143126"/>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テキスト ボックス 38"/>
          <p:cNvSpPr txBox="1"/>
          <p:nvPr/>
        </p:nvSpPr>
        <p:spPr>
          <a:xfrm>
            <a:off x="0" y="1724615"/>
            <a:ext cx="9167115" cy="646331"/>
          </a:xfrm>
          <a:prstGeom prst="rect">
            <a:avLst/>
          </a:prstGeom>
          <a:solidFill>
            <a:schemeClr val="accent1">
              <a:lumMod val="75000"/>
            </a:schemeClr>
          </a:solidFill>
        </p:spPr>
        <p:txBody>
          <a:bodyPr wrap="square" rtlCol="0">
            <a:spAutoFit/>
          </a:bodyPr>
          <a:lstStyle/>
          <a:p>
            <a:pPr algn="ctr"/>
            <a:r>
              <a:rPr lang="ja-JP" altLang="en-US" sz="3600" dirty="0" smtClean="0">
                <a:solidFill>
                  <a:schemeClr val="bg1"/>
                </a:solidFill>
                <a:latin typeface="ＭＳ ゴシック" pitchFamily="49" charset="-128"/>
                <a:ea typeface="ＭＳ ゴシック" pitchFamily="49" charset="-128"/>
              </a:rPr>
              <a:t>特定接種について</a:t>
            </a:r>
          </a:p>
        </p:txBody>
      </p:sp>
      <p:sp>
        <p:nvSpPr>
          <p:cNvPr id="23" name="テキスト ボックス 22"/>
          <p:cNvSpPr txBox="1"/>
          <p:nvPr/>
        </p:nvSpPr>
        <p:spPr>
          <a:xfrm>
            <a:off x="-15867" y="5013176"/>
            <a:ext cx="9144000" cy="954107"/>
          </a:xfrm>
          <a:prstGeom prst="rect">
            <a:avLst/>
          </a:prstGeom>
          <a:noFill/>
        </p:spPr>
        <p:txBody>
          <a:bodyPr wrap="square" rtlCol="0">
            <a:spAutoFit/>
          </a:bodyPr>
          <a:lstStyle/>
          <a:p>
            <a:pPr algn="ctr"/>
            <a:r>
              <a:rPr lang="ja-JP" altLang="en-US" sz="2800" dirty="0" smtClean="0">
                <a:solidFill>
                  <a:srgbClr val="0070C0"/>
                </a:solidFill>
                <a:latin typeface="ＭＳ ゴシック" pitchFamily="49" charset="-128"/>
                <a:ea typeface="ＭＳ ゴシック" pitchFamily="49" charset="-128"/>
              </a:rPr>
              <a:t>平成</a:t>
            </a:r>
            <a:r>
              <a:rPr lang="en-US" altLang="ja-JP" sz="2800" dirty="0" smtClean="0">
                <a:solidFill>
                  <a:srgbClr val="0070C0"/>
                </a:solidFill>
                <a:latin typeface="ＭＳ ゴシック" pitchFamily="49" charset="-128"/>
                <a:ea typeface="ＭＳ ゴシック" pitchFamily="49" charset="-128"/>
              </a:rPr>
              <a:t>26</a:t>
            </a:r>
            <a:r>
              <a:rPr lang="ja-JP" altLang="en-US" sz="2800" dirty="0" smtClean="0">
                <a:solidFill>
                  <a:srgbClr val="0070C0"/>
                </a:solidFill>
                <a:latin typeface="ＭＳ ゴシック" pitchFamily="49" charset="-128"/>
                <a:ea typeface="ＭＳ ゴシック" pitchFamily="49" charset="-128"/>
              </a:rPr>
              <a:t>年</a:t>
            </a:r>
            <a:r>
              <a:rPr lang="en-US" altLang="ja-JP" sz="2800" dirty="0" smtClean="0">
                <a:solidFill>
                  <a:srgbClr val="0070C0"/>
                </a:solidFill>
                <a:latin typeface="ＭＳ ゴシック" pitchFamily="49" charset="-128"/>
                <a:ea typeface="ＭＳ ゴシック" pitchFamily="49" charset="-128"/>
              </a:rPr>
              <a:t>1</a:t>
            </a:r>
            <a:r>
              <a:rPr lang="ja-JP" altLang="en-US" sz="2800" dirty="0" smtClean="0">
                <a:solidFill>
                  <a:srgbClr val="0070C0"/>
                </a:solidFill>
                <a:latin typeface="ＭＳ ゴシック" pitchFamily="49" charset="-128"/>
                <a:ea typeface="ＭＳ ゴシック" pitchFamily="49" charset="-128"/>
              </a:rPr>
              <a:t>月</a:t>
            </a:r>
            <a:endParaRPr lang="en-US" altLang="ja-JP" sz="2800" dirty="0" smtClean="0">
              <a:solidFill>
                <a:srgbClr val="0070C0"/>
              </a:solidFill>
              <a:latin typeface="ＭＳ ゴシック" pitchFamily="49" charset="-128"/>
              <a:ea typeface="ＭＳ ゴシック" pitchFamily="49" charset="-128"/>
            </a:endParaRPr>
          </a:p>
          <a:p>
            <a:pPr algn="ctr"/>
            <a:r>
              <a:rPr lang="ja-JP" altLang="en-US" sz="2800" dirty="0" smtClean="0">
                <a:solidFill>
                  <a:srgbClr val="0070C0"/>
                </a:solidFill>
                <a:latin typeface="ＭＳ ゴシック" pitchFamily="49" charset="-128"/>
                <a:ea typeface="ＭＳ ゴシック" pitchFamily="49" charset="-128"/>
              </a:rPr>
              <a:t>高知県健康対策課</a:t>
            </a:r>
          </a:p>
        </p:txBody>
      </p:sp>
      <p:sp>
        <p:nvSpPr>
          <p:cNvPr id="7" name="テキスト ボックス 6"/>
          <p:cNvSpPr txBox="1"/>
          <p:nvPr/>
        </p:nvSpPr>
        <p:spPr>
          <a:xfrm>
            <a:off x="-15867" y="399096"/>
            <a:ext cx="9144000" cy="415498"/>
          </a:xfrm>
          <a:prstGeom prst="rect">
            <a:avLst/>
          </a:prstGeom>
          <a:noFill/>
        </p:spPr>
        <p:txBody>
          <a:bodyPr wrap="square" rtlCol="0">
            <a:spAutoFit/>
          </a:bodyPr>
          <a:lstStyle/>
          <a:p>
            <a:pPr algn="ctr"/>
            <a:r>
              <a:rPr lang="ja-JP" altLang="en-US" sz="2100" dirty="0" smtClean="0">
                <a:solidFill>
                  <a:srgbClr val="0070C0"/>
                </a:solidFill>
                <a:latin typeface="ＭＳ ゴシック" pitchFamily="49" charset="-128"/>
                <a:ea typeface="ＭＳ ゴシック" pitchFamily="49" charset="-128"/>
              </a:rPr>
              <a:t>新型インフルエンザ等対策　医療機関説明会資料</a:t>
            </a:r>
          </a:p>
        </p:txBody>
      </p:sp>
      <p:sp>
        <p:nvSpPr>
          <p:cNvPr id="8" name="正方形/長方形 7"/>
          <p:cNvSpPr/>
          <p:nvPr/>
        </p:nvSpPr>
        <p:spPr>
          <a:xfrm>
            <a:off x="8089249" y="12040"/>
            <a:ext cx="1038884" cy="419159"/>
          </a:xfrm>
          <a:prstGeom prst="rect">
            <a:avLst/>
          </a:prstGeom>
          <a:noFill/>
          <a:ln w="158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資料２</a:t>
            </a:r>
            <a:endParaRPr kumimoji="1" lang="ja-JP" altLang="en-US" dirty="0">
              <a:solidFill>
                <a:schemeClr val="tx1"/>
              </a:solidFill>
            </a:endParaRPr>
          </a:p>
        </p:txBody>
      </p:sp>
    </p:spTree>
    <p:extLst>
      <p:ext uri="{BB962C8B-B14F-4D97-AF65-F5344CB8AC3E}">
        <p14:creationId xmlns:p14="http://schemas.microsoft.com/office/powerpoint/2010/main" xmlns="" val="2177137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43787" y="3933056"/>
            <a:ext cx="8892709" cy="1080120"/>
          </a:xfrm>
          <a:prstGeom prst="roundRect">
            <a:avLst/>
          </a:prstGeom>
          <a:solidFill>
            <a:schemeClr val="bg1"/>
          </a:solidFill>
          <a:ln w="952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261938" indent="-261938"/>
            <a:r>
              <a:rPr lang="ja-JP" altLang="en-US" sz="1600" dirty="0" smtClean="0">
                <a:solidFill>
                  <a:schemeClr val="tx1"/>
                </a:solidFill>
              </a:rPr>
              <a:t>　○　特定接種は、新型インフルエンザ等対策特別措置法第２８条に基づいて実施されるものです。</a:t>
            </a:r>
            <a:endParaRPr lang="en-US" altLang="ja-JP" sz="1600" dirty="0" smtClean="0">
              <a:solidFill>
                <a:schemeClr val="tx1"/>
              </a:solidFill>
            </a:endParaRPr>
          </a:p>
          <a:p>
            <a:pPr marL="261938" indent="-261938"/>
            <a:r>
              <a:rPr lang="ja-JP" altLang="en-US" sz="1600" dirty="0" smtClean="0">
                <a:solidFill>
                  <a:schemeClr val="tx1"/>
                </a:solidFill>
              </a:rPr>
              <a:t>　　また、政府行動計画やガイドラインに、接種対象となる業種、接種順位の基本的な考え方、登録の要件・基準などが定められています。</a:t>
            </a:r>
            <a:endParaRPr lang="en-US" altLang="ja-JP" sz="1600" dirty="0" smtClean="0">
              <a:solidFill>
                <a:schemeClr val="tx1"/>
              </a:solidFill>
            </a:endParaRPr>
          </a:p>
          <a:p>
            <a:pPr marL="261938" indent="-261938"/>
            <a:r>
              <a:rPr lang="ja-JP" altLang="en-US" sz="1600" dirty="0" smtClean="0">
                <a:solidFill>
                  <a:schemeClr val="tx1"/>
                </a:solidFill>
              </a:rPr>
              <a:t>　　　これらをふまえて、厚生労働大臣は、登録の基準、方法を告示で定めています。</a:t>
            </a:r>
            <a:endParaRPr kumimoji="1" lang="ja-JP" altLang="en-US" sz="1600" dirty="0">
              <a:solidFill>
                <a:schemeClr val="tx1"/>
              </a:solidFill>
              <a:latin typeface="+mj-ea"/>
              <a:ea typeface="+mj-ea"/>
            </a:endParaRPr>
          </a:p>
        </p:txBody>
      </p:sp>
      <p:sp>
        <p:nvSpPr>
          <p:cNvPr id="9" name="右矢印 8"/>
          <p:cNvSpPr/>
          <p:nvPr/>
        </p:nvSpPr>
        <p:spPr>
          <a:xfrm>
            <a:off x="1774069" y="1936891"/>
            <a:ext cx="690815" cy="556391"/>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dirty="0" smtClean="0">
                <a:solidFill>
                  <a:schemeClr val="tx1"/>
                </a:solidFill>
              </a:rPr>
              <a:t>指示</a:t>
            </a:r>
            <a:endParaRPr kumimoji="1" lang="ja-JP" altLang="en-US" sz="1400" dirty="0">
              <a:solidFill>
                <a:schemeClr val="tx1"/>
              </a:solidFill>
            </a:endParaRPr>
          </a:p>
        </p:txBody>
      </p:sp>
      <p:sp>
        <p:nvSpPr>
          <p:cNvPr id="28" name="テキスト ボックス 27"/>
          <p:cNvSpPr txBox="1"/>
          <p:nvPr/>
        </p:nvSpPr>
        <p:spPr>
          <a:xfrm>
            <a:off x="2518564" y="1929220"/>
            <a:ext cx="900000" cy="52322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1400" dirty="0" smtClean="0"/>
              <a:t>厚生労働大臣</a:t>
            </a:r>
          </a:p>
        </p:txBody>
      </p:sp>
      <p:sp>
        <p:nvSpPr>
          <p:cNvPr id="29" name="右矢印 28"/>
          <p:cNvSpPr/>
          <p:nvPr/>
        </p:nvSpPr>
        <p:spPr>
          <a:xfrm>
            <a:off x="3470515" y="1943949"/>
            <a:ext cx="1005000" cy="484632"/>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400" dirty="0">
                <a:solidFill>
                  <a:schemeClr val="tx1"/>
                </a:solidFill>
              </a:rPr>
              <a:t>実施</a:t>
            </a:r>
            <a:endParaRPr kumimoji="1" lang="ja-JP" altLang="en-US" sz="1400" dirty="0">
              <a:solidFill>
                <a:schemeClr val="tx1"/>
              </a:solidFill>
            </a:endParaRPr>
          </a:p>
        </p:txBody>
      </p:sp>
      <p:sp>
        <p:nvSpPr>
          <p:cNvPr id="16" name="角丸四角形 15"/>
          <p:cNvSpPr/>
          <p:nvPr/>
        </p:nvSpPr>
        <p:spPr>
          <a:xfrm>
            <a:off x="6804248" y="2708920"/>
            <a:ext cx="1946213" cy="64807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587181" y="1575603"/>
            <a:ext cx="4030457" cy="830997"/>
          </a:xfrm>
          <a:prstGeom prst="rect">
            <a:avLst/>
          </a:prstGeom>
          <a:noFill/>
          <a:ln>
            <a:noFill/>
          </a:ln>
        </p:spPr>
        <p:txBody>
          <a:bodyPr wrap="square" rtlCol="0">
            <a:spAutoFit/>
          </a:bodyPr>
          <a:lstStyle/>
          <a:p>
            <a:pPr marL="87313" indent="-87313"/>
            <a:r>
              <a:rPr lang="ja-JP" altLang="en-US" sz="1200" b="1" dirty="0" smtClean="0"/>
              <a:t>・登録事業者</a:t>
            </a:r>
            <a:r>
              <a:rPr lang="ja-JP" altLang="en-US" sz="1200" dirty="0" smtClean="0"/>
              <a:t>（医療提供又は国民生活・国民経済の安定に寄与する業務を行う事業者で、厚生労働大臣の登録を受けているもの</a:t>
            </a:r>
            <a:r>
              <a:rPr kumimoji="1" lang="ja-JP" altLang="en-US" sz="1200" dirty="0" smtClean="0"/>
              <a:t>）</a:t>
            </a:r>
            <a:r>
              <a:rPr kumimoji="1" lang="ja-JP" altLang="en-US" sz="1200" b="1" dirty="0" smtClean="0"/>
              <a:t>の従業員等</a:t>
            </a:r>
            <a:r>
              <a:rPr kumimoji="1" lang="ja-JP" altLang="en-US" sz="1200" dirty="0" smtClean="0"/>
              <a:t>に対する</a:t>
            </a:r>
            <a:r>
              <a:rPr lang="ja-JP" altLang="en-US" sz="1200" dirty="0"/>
              <a:t>特定</a:t>
            </a:r>
            <a:r>
              <a:rPr kumimoji="1" lang="ja-JP" altLang="en-US" sz="1200" dirty="0" smtClean="0"/>
              <a:t>接種の実施</a:t>
            </a:r>
            <a:endParaRPr kumimoji="1" lang="en-US" altLang="ja-JP" sz="1200" dirty="0" smtClean="0"/>
          </a:p>
          <a:p>
            <a:pPr marL="87313" indent="-87313"/>
            <a:r>
              <a:rPr lang="ja-JP" altLang="en-US" sz="1200" b="1" dirty="0" smtClean="0"/>
              <a:t>・</a:t>
            </a:r>
            <a:r>
              <a:rPr lang="ja-JP" altLang="en-US" sz="1200" dirty="0" smtClean="0"/>
              <a:t>対策の実施に携わる</a:t>
            </a:r>
            <a:r>
              <a:rPr lang="ja-JP" altLang="en-US" sz="1200" b="1" dirty="0" smtClean="0"/>
              <a:t>国家公務員</a:t>
            </a:r>
            <a:r>
              <a:rPr lang="ja-JP" altLang="en-US" sz="1200" dirty="0" smtClean="0"/>
              <a:t>に対する</a:t>
            </a:r>
            <a:r>
              <a:rPr lang="ja-JP" altLang="en-US" sz="1200" dirty="0"/>
              <a:t>特定</a:t>
            </a:r>
            <a:r>
              <a:rPr lang="ja-JP" altLang="en-US" sz="1200" dirty="0" smtClean="0"/>
              <a:t>接種の実施</a:t>
            </a:r>
            <a:endParaRPr kumimoji="1" lang="ja-JP" altLang="en-US" sz="1200" dirty="0" smtClean="0"/>
          </a:p>
        </p:txBody>
      </p:sp>
      <p:sp>
        <p:nvSpPr>
          <p:cNvPr id="59" name="角丸四角形 58"/>
          <p:cNvSpPr/>
          <p:nvPr/>
        </p:nvSpPr>
        <p:spPr>
          <a:xfrm>
            <a:off x="114368" y="5373216"/>
            <a:ext cx="8922128" cy="1368152"/>
          </a:xfrm>
          <a:prstGeom prst="roundRect">
            <a:avLst/>
          </a:prstGeom>
          <a:solidFill>
            <a:schemeClr val="bg1"/>
          </a:solidFill>
          <a:ln w="95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0825" indent="-250825"/>
            <a:r>
              <a:rPr lang="ja-JP" altLang="en-US" sz="1600" dirty="0" smtClean="0">
                <a:solidFill>
                  <a:schemeClr val="tx1"/>
                </a:solidFill>
                <a:latin typeface="+mj-ea"/>
                <a:ea typeface="+mj-ea"/>
              </a:rPr>
              <a:t>○　登録事業者には、新型インフルエンザ等発生時においても、医療の提供・国民生活及び国民経済の安定に寄与する業務を継続的に実施する努力義務が課されます。（特措法第４条第３項）</a:t>
            </a:r>
          </a:p>
          <a:p>
            <a:pPr marL="250825" indent="-250825"/>
            <a:r>
              <a:rPr lang="ja-JP" altLang="en-US" sz="1600" dirty="0" smtClean="0">
                <a:solidFill>
                  <a:schemeClr val="tx1"/>
                </a:solidFill>
                <a:latin typeface="+mj-ea"/>
                <a:ea typeface="+mj-ea"/>
              </a:rPr>
              <a:t>○ 実際の特定接種の対象、接種総数、接種順位は、新型インフルエンザ等発生後に政府対策本部において判断し、基本的対処方針によって決定されます。そのため、厚生労働大臣の登録を受けたからといって、必ずしも特定接種の実施対象となるわけではありません。</a:t>
            </a:r>
            <a:endParaRPr kumimoji="1" lang="ja-JP" altLang="en-US" sz="1600" dirty="0">
              <a:solidFill>
                <a:schemeClr val="tx1"/>
              </a:solidFill>
              <a:latin typeface="+mj-ea"/>
              <a:ea typeface="+mj-ea"/>
            </a:endParaRPr>
          </a:p>
        </p:txBody>
      </p:sp>
      <p:sp>
        <p:nvSpPr>
          <p:cNvPr id="65" name="テキスト ボックス 64"/>
          <p:cNvSpPr txBox="1"/>
          <p:nvPr/>
        </p:nvSpPr>
        <p:spPr>
          <a:xfrm>
            <a:off x="4644008" y="2708921"/>
            <a:ext cx="1321824" cy="288032"/>
          </a:xfrm>
          <a:prstGeom prst="rect">
            <a:avLst/>
          </a:prstGeom>
          <a:solidFill>
            <a:srgbClr val="92D050">
              <a:alpha val="50196"/>
            </a:srgbClr>
          </a:solidFill>
          <a:ln>
            <a:solidFill>
              <a:schemeClr val="tx1"/>
            </a:solidFill>
          </a:ln>
        </p:spPr>
        <p:txBody>
          <a:bodyPr wrap="square" rtlCol="0" anchor="ctr" anchorCtr="0">
            <a:noAutofit/>
          </a:bodyPr>
          <a:lstStyle/>
          <a:p>
            <a:pPr algn="ctr"/>
            <a:r>
              <a:rPr kumimoji="1" lang="ja-JP" altLang="en-US" sz="1400" dirty="0" smtClean="0"/>
              <a:t>都道府県知事</a:t>
            </a:r>
          </a:p>
        </p:txBody>
      </p:sp>
      <p:sp>
        <p:nvSpPr>
          <p:cNvPr id="71" name="正方形/長方形 70"/>
          <p:cNvSpPr/>
          <p:nvPr/>
        </p:nvSpPr>
        <p:spPr>
          <a:xfrm>
            <a:off x="98570" y="1340768"/>
            <a:ext cx="8937926" cy="216024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額縁 38"/>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特定接種について　</a:t>
            </a:r>
            <a:r>
              <a:rPr lang="en-US" altLang="ja-JP" sz="2400" b="1" dirty="0" smtClean="0">
                <a:solidFill>
                  <a:schemeClr val="tx1"/>
                </a:solidFill>
              </a:rPr>
              <a:t>【</a:t>
            </a:r>
            <a:r>
              <a:rPr lang="ja-JP" altLang="en-US" sz="2400" b="1" dirty="0" smtClean="0">
                <a:solidFill>
                  <a:schemeClr val="tx1"/>
                </a:solidFill>
              </a:rPr>
              <a:t>法第２８条</a:t>
            </a:r>
            <a:r>
              <a:rPr lang="en-US" altLang="ja-JP" sz="2400" b="1" dirty="0" smtClean="0">
                <a:solidFill>
                  <a:schemeClr val="tx1"/>
                </a:solidFill>
              </a:rPr>
              <a:t>】</a:t>
            </a:r>
            <a:endParaRPr kumimoji="1" lang="ja-JP" altLang="en-US" sz="2400" b="1" dirty="0">
              <a:solidFill>
                <a:schemeClr val="tx1"/>
              </a:solidFill>
            </a:endParaRPr>
          </a:p>
        </p:txBody>
      </p:sp>
      <p:sp>
        <p:nvSpPr>
          <p:cNvPr id="41" name="角丸四角形 40"/>
          <p:cNvSpPr/>
          <p:nvPr/>
        </p:nvSpPr>
        <p:spPr>
          <a:xfrm>
            <a:off x="4511909" y="1532058"/>
            <a:ext cx="4249098" cy="10923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644008" y="3068960"/>
            <a:ext cx="1321200" cy="289457"/>
          </a:xfrm>
          <a:prstGeom prst="rect">
            <a:avLst/>
          </a:prstGeom>
          <a:solidFill>
            <a:srgbClr val="FFC000">
              <a:alpha val="60000"/>
            </a:srgbClr>
          </a:solidFill>
          <a:ln>
            <a:solidFill>
              <a:schemeClr val="tx1"/>
            </a:solidFill>
          </a:ln>
        </p:spPr>
        <p:txBody>
          <a:bodyPr wrap="square" lIns="36000" rIns="36000" rtlCol="0" anchor="ctr" anchorCtr="0">
            <a:noAutofit/>
          </a:bodyPr>
          <a:lstStyle/>
          <a:p>
            <a:pPr algn="ctr">
              <a:spcBef>
                <a:spcPts val="1200"/>
              </a:spcBef>
              <a:spcAft>
                <a:spcPts val="1200"/>
              </a:spcAft>
            </a:pPr>
            <a:r>
              <a:rPr lang="ja-JP" altLang="en-US" sz="1400" dirty="0" smtClean="0"/>
              <a:t>市町村長</a:t>
            </a:r>
            <a:endParaRPr lang="en-US" altLang="ja-JP" sz="1400" dirty="0" smtClean="0"/>
          </a:p>
        </p:txBody>
      </p:sp>
      <p:sp>
        <p:nvSpPr>
          <p:cNvPr id="44" name="テキスト ボックス 43"/>
          <p:cNvSpPr txBox="1"/>
          <p:nvPr/>
        </p:nvSpPr>
        <p:spPr>
          <a:xfrm>
            <a:off x="6891669" y="2708920"/>
            <a:ext cx="1856795" cy="646331"/>
          </a:xfrm>
          <a:prstGeom prst="rect">
            <a:avLst/>
          </a:prstGeom>
          <a:noFill/>
          <a:ln>
            <a:noFill/>
          </a:ln>
        </p:spPr>
        <p:txBody>
          <a:bodyPr wrap="square" rtlCol="0">
            <a:spAutoFit/>
          </a:bodyPr>
          <a:lstStyle/>
          <a:p>
            <a:pPr marL="87313" indent="-87313"/>
            <a:r>
              <a:rPr lang="ja-JP" altLang="en-US" sz="1200" b="1" dirty="0" smtClean="0"/>
              <a:t>・</a:t>
            </a:r>
            <a:r>
              <a:rPr lang="ja-JP" altLang="en-US" sz="1200" dirty="0" smtClean="0"/>
              <a:t>対策の実施に携わる</a:t>
            </a:r>
            <a:r>
              <a:rPr lang="ja-JP" altLang="en-US" sz="1200" b="1" dirty="0" smtClean="0"/>
              <a:t>地方公務員</a:t>
            </a:r>
            <a:r>
              <a:rPr kumimoji="1" lang="ja-JP" altLang="en-US" sz="1200" dirty="0" smtClean="0"/>
              <a:t>に対する</a:t>
            </a:r>
            <a:r>
              <a:rPr lang="ja-JP" altLang="en-US" sz="1200" dirty="0"/>
              <a:t>特定</a:t>
            </a:r>
            <a:r>
              <a:rPr kumimoji="1" lang="ja-JP" altLang="en-US" sz="1200" dirty="0" smtClean="0"/>
              <a:t>接種の実施</a:t>
            </a:r>
            <a:endParaRPr kumimoji="1" lang="en-US" altLang="ja-JP" sz="1200" dirty="0" smtClean="0"/>
          </a:p>
        </p:txBody>
      </p:sp>
      <p:sp>
        <p:nvSpPr>
          <p:cNvPr id="48" name="テキスト ボックス 47"/>
          <p:cNvSpPr txBox="1"/>
          <p:nvPr/>
        </p:nvSpPr>
        <p:spPr>
          <a:xfrm>
            <a:off x="4733355" y="2347416"/>
            <a:ext cx="3889206" cy="276999"/>
          </a:xfrm>
          <a:prstGeom prst="rect">
            <a:avLst/>
          </a:prstGeom>
          <a:noFill/>
          <a:ln>
            <a:noFill/>
          </a:ln>
        </p:spPr>
        <p:txBody>
          <a:bodyPr wrap="none" rtlCol="0">
            <a:spAutoFit/>
          </a:bodyPr>
          <a:lstStyle/>
          <a:p>
            <a:r>
              <a:rPr kumimoji="1" lang="en-US" altLang="ja-JP" sz="1200" dirty="0" smtClean="0">
                <a:latin typeface="+mn-ea"/>
              </a:rPr>
              <a:t>※ </a:t>
            </a:r>
            <a:r>
              <a:rPr kumimoji="1" lang="ja-JP" altLang="en-US" sz="1200" dirty="0" smtClean="0">
                <a:latin typeface="+mn-ea"/>
              </a:rPr>
              <a:t>登録事業者、都道府県、市町村は接種や登録に協力</a:t>
            </a:r>
          </a:p>
        </p:txBody>
      </p:sp>
      <p:sp>
        <p:nvSpPr>
          <p:cNvPr id="58" name="テキスト ボックス 57"/>
          <p:cNvSpPr txBox="1"/>
          <p:nvPr/>
        </p:nvSpPr>
        <p:spPr>
          <a:xfrm>
            <a:off x="199371" y="1772816"/>
            <a:ext cx="1392991" cy="1656184"/>
          </a:xfrm>
          <a:prstGeom prst="rect">
            <a:avLst/>
          </a:prstGeom>
          <a:solidFill>
            <a:schemeClr val="bg2"/>
          </a:solidFill>
          <a:ln>
            <a:solidFill>
              <a:schemeClr val="tx1"/>
            </a:solidFill>
          </a:ln>
        </p:spPr>
        <p:txBody>
          <a:bodyPr wrap="square" lIns="36000" tIns="36000" rIns="36000" bIns="36000" rtlCol="0">
            <a:noAutofit/>
          </a:bodyPr>
          <a:lstStyle/>
          <a:p>
            <a:pPr algn="ctr"/>
            <a:r>
              <a:rPr kumimoji="1" lang="ja-JP" altLang="en-US" sz="1400" dirty="0" smtClean="0"/>
              <a:t>政府</a:t>
            </a:r>
            <a:r>
              <a:rPr lang="ja-JP" altLang="en-US" sz="1400" dirty="0" smtClean="0"/>
              <a:t>対策</a:t>
            </a:r>
            <a:r>
              <a:rPr kumimoji="1" lang="ja-JP" altLang="en-US" sz="1400" dirty="0" smtClean="0"/>
              <a:t>本部</a:t>
            </a:r>
          </a:p>
        </p:txBody>
      </p:sp>
      <p:sp>
        <p:nvSpPr>
          <p:cNvPr id="61" name="角丸四角形 60"/>
          <p:cNvSpPr/>
          <p:nvPr/>
        </p:nvSpPr>
        <p:spPr>
          <a:xfrm>
            <a:off x="268347" y="2797851"/>
            <a:ext cx="1268440" cy="559141"/>
          </a:xfrm>
          <a:prstGeom prst="roundRect">
            <a:avLst>
              <a:gd name="adj" fmla="val 9072"/>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pPr algn="ctr"/>
            <a:r>
              <a:rPr kumimoji="1" lang="ja-JP" altLang="en-US" sz="1200" dirty="0" smtClean="0">
                <a:solidFill>
                  <a:schemeClr val="tx1"/>
                </a:solidFill>
              </a:rPr>
              <a:t>本部長が</a:t>
            </a:r>
            <a:endParaRPr kumimoji="1" lang="en-US" altLang="ja-JP" sz="1200" dirty="0" smtClean="0">
              <a:solidFill>
                <a:schemeClr val="tx1"/>
              </a:solidFill>
            </a:endParaRPr>
          </a:p>
          <a:p>
            <a:pPr algn="ctr"/>
            <a:r>
              <a:rPr kumimoji="1" lang="ja-JP" altLang="en-US" sz="1200" dirty="0" smtClean="0">
                <a:solidFill>
                  <a:schemeClr val="tx1"/>
                </a:solidFill>
              </a:rPr>
              <a:t>期間を指定</a:t>
            </a:r>
            <a:endParaRPr kumimoji="1" lang="ja-JP" altLang="en-US" sz="1200" dirty="0">
              <a:solidFill>
                <a:schemeClr val="tx1"/>
              </a:solidFill>
            </a:endParaRPr>
          </a:p>
        </p:txBody>
      </p:sp>
      <p:sp>
        <p:nvSpPr>
          <p:cNvPr id="7" name="角丸四角形 6"/>
          <p:cNvSpPr/>
          <p:nvPr/>
        </p:nvSpPr>
        <p:spPr>
          <a:xfrm>
            <a:off x="268348" y="2140701"/>
            <a:ext cx="1261739" cy="568219"/>
          </a:xfrm>
          <a:prstGeom prst="round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本部長</a:t>
            </a:r>
            <a:endParaRPr kumimoji="1" lang="en-US" altLang="ja-JP" dirty="0" smtClean="0">
              <a:solidFill>
                <a:schemeClr val="tx1"/>
              </a:solidFill>
            </a:endParaRPr>
          </a:p>
          <a:p>
            <a:pPr algn="ctr"/>
            <a:r>
              <a:rPr lang="ja-JP" altLang="en-US" sz="1100" dirty="0" smtClean="0">
                <a:solidFill>
                  <a:schemeClr val="tx1"/>
                </a:solidFill>
              </a:rPr>
              <a:t>（内閣総理大臣）</a:t>
            </a:r>
            <a:endParaRPr kumimoji="1" lang="ja-JP" altLang="en-US" sz="1100" dirty="0">
              <a:solidFill>
                <a:schemeClr val="tx1"/>
              </a:solidFill>
            </a:endParaRPr>
          </a:p>
        </p:txBody>
      </p:sp>
      <p:sp>
        <p:nvSpPr>
          <p:cNvPr id="6" name="曲折矢印 5"/>
          <p:cNvSpPr/>
          <p:nvPr/>
        </p:nvSpPr>
        <p:spPr>
          <a:xfrm rot="10800000" flipH="1">
            <a:off x="2845495" y="2533273"/>
            <a:ext cx="1630019" cy="679703"/>
          </a:xfrm>
          <a:prstGeom prst="bentArrow">
            <a:avLst>
              <a:gd name="adj1" fmla="val 39972"/>
              <a:gd name="adj2" fmla="val 25457"/>
              <a:gd name="adj3" fmla="val 26814"/>
              <a:gd name="adj4" fmla="val 30864"/>
            </a:avLst>
          </a:prstGeom>
          <a:solidFill>
            <a:schemeClr val="accent5">
              <a:lumMod val="20000"/>
              <a:lumOff val="8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p:cNvSpPr txBox="1"/>
          <p:nvPr/>
        </p:nvSpPr>
        <p:spPr>
          <a:xfrm>
            <a:off x="3330205" y="2852936"/>
            <a:ext cx="543739" cy="307777"/>
          </a:xfrm>
          <a:prstGeom prst="rect">
            <a:avLst/>
          </a:prstGeom>
          <a:noFill/>
          <a:ln>
            <a:noFill/>
          </a:ln>
        </p:spPr>
        <p:txBody>
          <a:bodyPr wrap="none" rtlCol="0">
            <a:spAutoFit/>
          </a:bodyPr>
          <a:lstStyle/>
          <a:p>
            <a:r>
              <a:rPr lang="ja-JP" altLang="en-US" sz="1400" dirty="0" smtClean="0">
                <a:latin typeface="+mn-ea"/>
              </a:rPr>
              <a:t>指示</a:t>
            </a:r>
            <a:endParaRPr kumimoji="1" lang="ja-JP" altLang="en-US" sz="1400" dirty="0" smtClean="0">
              <a:latin typeface="+mn-ea"/>
            </a:endParaRPr>
          </a:p>
        </p:txBody>
      </p:sp>
      <p:sp>
        <p:nvSpPr>
          <p:cNvPr id="40" name="テキスト ボックス 39"/>
          <p:cNvSpPr txBox="1"/>
          <p:nvPr/>
        </p:nvSpPr>
        <p:spPr>
          <a:xfrm>
            <a:off x="47304" y="620688"/>
            <a:ext cx="9061200" cy="612000"/>
          </a:xfrm>
          <a:prstGeom prst="rect">
            <a:avLst/>
          </a:prstGeom>
          <a:solidFill>
            <a:srgbClr val="FFFF99"/>
          </a:solidFill>
          <a:ln w="25400">
            <a:solidFill>
              <a:srgbClr val="FFC000"/>
            </a:solidFill>
          </a:ln>
        </p:spPr>
        <p:txBody>
          <a:bodyPr wrap="square" lIns="36000" tIns="36000" rIns="36000" bIns="36000" rtlCol="0" anchor="ctr" anchorCtr="0">
            <a:noAutofit/>
          </a:bodyPr>
          <a:lstStyle/>
          <a:p>
            <a:pPr marL="108000">
              <a:spcBef>
                <a:spcPts val="300"/>
              </a:spcBef>
            </a:pPr>
            <a:r>
              <a:rPr lang="ja-JP" altLang="en-US" sz="1600" b="1" dirty="0" smtClean="0"/>
              <a:t>　新型インフルエンザ等が発生した場合に、医療の提供又は国民生活・国民経済の安定に寄与する業務を行う事業者の従業員や、新型インフルエンザ等対策の実施に携わる公務員に対して行う予防接種。</a:t>
            </a:r>
            <a:endParaRPr lang="en-US" altLang="ja-JP" sz="1600" b="1" dirty="0" smtClean="0"/>
          </a:p>
        </p:txBody>
      </p:sp>
      <p:sp>
        <p:nvSpPr>
          <p:cNvPr id="42" name="テキスト ボックス 41"/>
          <p:cNvSpPr txBox="1"/>
          <p:nvPr/>
        </p:nvSpPr>
        <p:spPr>
          <a:xfrm>
            <a:off x="107504" y="1340768"/>
            <a:ext cx="2016224" cy="288032"/>
          </a:xfrm>
          <a:prstGeom prst="rect">
            <a:avLst/>
          </a:prstGeom>
          <a:solidFill>
            <a:srgbClr val="92D050"/>
          </a:solidFill>
          <a:ln w="19050">
            <a:solidFill>
              <a:srgbClr val="00B050"/>
            </a:solidFill>
          </a:ln>
        </p:spPr>
        <p:txBody>
          <a:bodyPr wrap="none" rtlCol="0" anchor="ctr" anchorCtr="0">
            <a:noAutofit/>
          </a:bodyPr>
          <a:lstStyle/>
          <a:p>
            <a:pPr algn="ctr"/>
            <a:r>
              <a:rPr lang="ja-JP" altLang="en-US" b="1" dirty="0" smtClean="0"/>
              <a:t>接種のイメージ</a:t>
            </a:r>
            <a:endParaRPr kumimoji="1" lang="ja-JP" altLang="en-US" sz="1000" dirty="0"/>
          </a:p>
        </p:txBody>
      </p:sp>
      <p:sp>
        <p:nvSpPr>
          <p:cNvPr id="45" name="右矢印 44"/>
          <p:cNvSpPr/>
          <p:nvPr/>
        </p:nvSpPr>
        <p:spPr>
          <a:xfrm>
            <a:off x="6087280" y="2798927"/>
            <a:ext cx="644960" cy="484632"/>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r"/>
            <a:r>
              <a:rPr lang="ja-JP" altLang="en-US" sz="1400" dirty="0">
                <a:solidFill>
                  <a:schemeClr val="tx1"/>
                </a:solidFill>
              </a:rPr>
              <a:t>実施</a:t>
            </a:r>
            <a:endParaRPr kumimoji="1" lang="ja-JP" altLang="en-US" sz="1400" dirty="0">
              <a:solidFill>
                <a:schemeClr val="tx1"/>
              </a:solidFill>
            </a:endParaRPr>
          </a:p>
        </p:txBody>
      </p:sp>
      <p:sp>
        <p:nvSpPr>
          <p:cNvPr id="47" name="テキスト ボックス 46"/>
          <p:cNvSpPr txBox="1"/>
          <p:nvPr/>
        </p:nvSpPr>
        <p:spPr>
          <a:xfrm>
            <a:off x="251520" y="3645024"/>
            <a:ext cx="1728192" cy="288032"/>
          </a:xfrm>
          <a:prstGeom prst="rect">
            <a:avLst/>
          </a:prstGeom>
          <a:solidFill>
            <a:srgbClr val="92D050"/>
          </a:solidFill>
          <a:ln w="19050">
            <a:solidFill>
              <a:srgbClr val="00B050"/>
            </a:solidFill>
          </a:ln>
        </p:spPr>
        <p:txBody>
          <a:bodyPr wrap="none" rtlCol="0" anchor="ctr" anchorCtr="0">
            <a:noAutofit/>
          </a:bodyPr>
          <a:lstStyle/>
          <a:p>
            <a:pPr algn="ctr"/>
            <a:r>
              <a:rPr lang="ja-JP" altLang="en-US" b="1" dirty="0" smtClean="0"/>
              <a:t>根拠等</a:t>
            </a:r>
            <a:endParaRPr kumimoji="1" lang="ja-JP" altLang="en-US" sz="1000" dirty="0"/>
          </a:p>
        </p:txBody>
      </p:sp>
      <p:sp>
        <p:nvSpPr>
          <p:cNvPr id="53" name="テキスト ボックス 52"/>
          <p:cNvSpPr txBox="1"/>
          <p:nvPr/>
        </p:nvSpPr>
        <p:spPr>
          <a:xfrm>
            <a:off x="251520" y="5085184"/>
            <a:ext cx="1728192" cy="288032"/>
          </a:xfrm>
          <a:prstGeom prst="rect">
            <a:avLst/>
          </a:prstGeom>
          <a:solidFill>
            <a:srgbClr val="92D050"/>
          </a:solidFill>
          <a:ln w="19050">
            <a:solidFill>
              <a:srgbClr val="00B050"/>
            </a:solidFill>
          </a:ln>
        </p:spPr>
        <p:txBody>
          <a:bodyPr wrap="none" rtlCol="0" anchor="ctr" anchorCtr="0">
            <a:noAutofit/>
          </a:bodyPr>
          <a:lstStyle/>
          <a:p>
            <a:pPr algn="ctr"/>
            <a:r>
              <a:rPr lang="ja-JP" altLang="en-US" b="1" dirty="0" smtClean="0"/>
              <a:t>留意点</a:t>
            </a:r>
            <a:endParaRPr kumimoji="1" lang="ja-JP" altLang="en-US" sz="1000" dirty="0"/>
          </a:p>
        </p:txBody>
      </p:sp>
    </p:spTree>
    <p:extLst>
      <p:ext uri="{BB962C8B-B14F-4D97-AF65-F5344CB8AC3E}">
        <p14:creationId xmlns:p14="http://schemas.microsoft.com/office/powerpoint/2010/main" xmlns="" val="584076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2570" y="620688"/>
            <a:ext cx="8949385" cy="12241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r>
              <a:rPr lang="ja-JP" altLang="en-US" sz="1600" dirty="0" smtClean="0">
                <a:solidFill>
                  <a:schemeClr val="tx1"/>
                </a:solidFill>
                <a:latin typeface="+mn-ea"/>
              </a:rPr>
              <a:t>○　政府行動計画において、特定接種の登録対象となる業種等を下表のとおりとするとともに、接種順位は、下表のグループ①（医療分野）からの順とすることを基本とされています。</a:t>
            </a:r>
            <a:endParaRPr lang="en-US" altLang="ja-JP" sz="1600" dirty="0" smtClean="0">
              <a:solidFill>
                <a:schemeClr val="tx1"/>
              </a:solidFill>
              <a:latin typeface="+mn-ea"/>
            </a:endParaRPr>
          </a:p>
          <a:p>
            <a:pPr marL="174625" indent="-174625"/>
            <a:endParaRPr lang="ja-JP" altLang="en-US" sz="800" dirty="0" smtClean="0">
              <a:solidFill>
                <a:schemeClr val="tx1"/>
              </a:solidFill>
              <a:latin typeface="+mn-ea"/>
            </a:endParaRPr>
          </a:p>
          <a:p>
            <a:pPr marL="174625" indent="-174625"/>
            <a:r>
              <a:rPr lang="en-US" altLang="ja-JP" sz="1600" dirty="0" smtClean="0">
                <a:solidFill>
                  <a:schemeClr val="tx1"/>
                </a:solidFill>
                <a:latin typeface="+mn-ea"/>
              </a:rPr>
              <a:t>※ </a:t>
            </a:r>
            <a:r>
              <a:rPr lang="ja-JP" altLang="en-US" sz="1600" dirty="0" smtClean="0">
                <a:solidFill>
                  <a:schemeClr val="tx1"/>
                </a:solidFill>
                <a:latin typeface="+mn-ea"/>
              </a:rPr>
              <a:t>実際の特定接種対象者の範囲や接種順位等については、新型インフルエンザ等発生時に、政府対策本部において、発生状況等に応じて柔軟に決定することとされています。</a:t>
            </a:r>
            <a:endParaRPr kumimoji="1" lang="ja-JP" altLang="en-US" sz="1600" dirty="0">
              <a:solidFill>
                <a:schemeClr val="tx1"/>
              </a:solidFill>
            </a:endParaRPr>
          </a:p>
        </p:txBody>
      </p:sp>
      <p:graphicFrame>
        <p:nvGraphicFramePr>
          <p:cNvPr id="10" name="Group 72"/>
          <p:cNvGraphicFramePr>
            <a:graphicFrameLocks noGrp="1"/>
          </p:cNvGraphicFramePr>
          <p:nvPr>
            <p:ph idx="1"/>
            <p:extLst>
              <p:ext uri="{D42A27DB-BD31-4B8C-83A1-F6EECF244321}">
                <p14:modId xmlns:p14="http://schemas.microsoft.com/office/powerpoint/2010/main" xmlns="" val="197608928"/>
              </p:ext>
            </p:extLst>
          </p:nvPr>
        </p:nvGraphicFramePr>
        <p:xfrm>
          <a:off x="107503" y="1916832"/>
          <a:ext cx="8824398" cy="4349261"/>
        </p:xfrm>
        <a:graphic>
          <a:graphicData uri="http://schemas.openxmlformats.org/drawingml/2006/table">
            <a:tbl>
              <a:tblPr/>
              <a:tblGrid>
                <a:gridCol w="355823"/>
                <a:gridCol w="1588394"/>
                <a:gridCol w="6048672"/>
                <a:gridCol w="831509"/>
              </a:tblGrid>
              <a:tr h="216024">
                <a:tc gridSpan="2">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200" b="1" i="0" u="none" strike="noStrike" cap="none" normalizeH="0" baseline="0" dirty="0" smtClean="0">
                          <a:ln>
                            <a:noFill/>
                          </a:ln>
                          <a:solidFill>
                            <a:schemeClr val="bg1"/>
                          </a:solidFill>
                          <a:effectLst/>
                          <a:latin typeface="+mn-ea"/>
                          <a:ea typeface="+mn-ea"/>
                        </a:rPr>
                        <a:t>類型</a:t>
                      </a:r>
                    </a:p>
                  </a:txBody>
                  <a:tcPr marL="108000" marR="108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200" b="1" i="0" u="none" strike="noStrike" cap="none" normalizeH="0" baseline="0" dirty="0" smtClean="0">
                          <a:ln>
                            <a:noFill/>
                          </a:ln>
                          <a:solidFill>
                            <a:schemeClr val="bg1"/>
                          </a:solidFill>
                          <a:effectLst/>
                          <a:latin typeface="+mn-ea"/>
                          <a:ea typeface="+mn-ea"/>
                        </a:rPr>
                        <a:t>業種</a:t>
                      </a:r>
                    </a:p>
                  </a:txBody>
                  <a:tcPr marL="108000" marR="10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200" b="1" i="0" u="none" strike="noStrike" cap="none" normalizeH="0" baseline="0" dirty="0" smtClean="0">
                          <a:ln>
                            <a:noFill/>
                          </a:ln>
                          <a:solidFill>
                            <a:schemeClr val="bg1"/>
                          </a:solidFill>
                          <a:effectLst/>
                          <a:latin typeface="+mn-ea"/>
                          <a:ea typeface="+mn-ea"/>
                        </a:rPr>
                        <a:t>接種順位</a:t>
                      </a:r>
                    </a:p>
                  </a:txBody>
                  <a:tcPr marL="108000" marR="108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73752">
                <a:tc rowSpan="2">
                  <a:txBody>
                    <a:bodyPr/>
                    <a:lstStyle/>
                    <a:p>
                      <a:pPr algn="ctr"/>
                      <a:r>
                        <a:rPr kumimoji="1" lang="ja-JP" altLang="en-US" sz="1200" kern="1200" baseline="0" dirty="0" smtClean="0">
                          <a:solidFill>
                            <a:schemeClr val="tx1"/>
                          </a:solidFill>
                          <a:latin typeface="+mn-ea"/>
                          <a:ea typeface="+mn-ea"/>
                          <a:cs typeface="+mn-cs"/>
                        </a:rPr>
                        <a:t>医療分野 </a:t>
                      </a:r>
                    </a:p>
                  </a:txBody>
                  <a:tcPr marL="108000" marR="108000" marT="36000" marB="36000"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r>
                        <a:rPr kumimoji="1" lang="ja-JP" altLang="en-US" sz="1200" kern="1200" baseline="0" dirty="0" smtClean="0">
                          <a:solidFill>
                            <a:schemeClr val="tx1"/>
                          </a:solidFill>
                          <a:latin typeface="+mn-ea"/>
                          <a:ea typeface="+mn-ea"/>
                          <a:cs typeface="+mn-cs"/>
                        </a:rPr>
                        <a:t>新型インフルエンザ等医療型 </a:t>
                      </a:r>
                      <a:endParaRPr kumimoji="1" lang="ja-JP" altLang="en-US" sz="1200" b="0" i="0" u="none" strike="noStrike" cap="none" normalizeH="0" baseline="0" dirty="0" smtClean="0">
                        <a:ln>
                          <a:noFill/>
                        </a:ln>
                        <a:solidFill>
                          <a:schemeClr val="tx1"/>
                        </a:solidFill>
                        <a:effectLst/>
                        <a:latin typeface="+mn-ea"/>
                        <a:ea typeface="+mn-ea"/>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r>
                        <a:rPr kumimoji="1" lang="ja-JP" altLang="en-US" sz="1200" kern="1200" baseline="0" dirty="0" smtClean="0">
                          <a:solidFill>
                            <a:schemeClr val="tx1"/>
                          </a:solidFill>
                          <a:latin typeface="+mn-ea"/>
                          <a:ea typeface="+mn-ea"/>
                          <a:cs typeface="+mn-cs"/>
                        </a:rPr>
                        <a:t>新型インフルエンザ等医療 </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rowSpan="2">
                  <a:txBody>
                    <a:bodyPr/>
                    <a:lstStyle/>
                    <a:p>
                      <a:pPr algn="ctr"/>
                      <a:r>
                        <a:rPr kumimoji="1" lang="ja-JP" altLang="en-US" sz="1200" kern="1200" baseline="0" dirty="0" smtClean="0">
                          <a:solidFill>
                            <a:schemeClr val="tx1"/>
                          </a:solidFill>
                          <a:latin typeface="+mn-ea"/>
                          <a:ea typeface="+mn-ea"/>
                          <a:cs typeface="+mn-cs"/>
                        </a:rPr>
                        <a:t>グループ</a:t>
                      </a:r>
                      <a:endParaRPr kumimoji="1" lang="en-US" altLang="ja-JP" sz="1200" kern="1200" baseline="0" dirty="0" smtClean="0">
                        <a:solidFill>
                          <a:schemeClr val="tx1"/>
                        </a:solidFill>
                        <a:latin typeface="+mn-ea"/>
                        <a:ea typeface="+mn-ea"/>
                        <a:cs typeface="+mn-cs"/>
                      </a:endParaRPr>
                    </a:p>
                    <a:p>
                      <a:pPr algn="ctr"/>
                      <a:r>
                        <a:rPr kumimoji="1" lang="ja-JP" altLang="en-US" sz="1200" kern="1200" baseline="0" dirty="0" smtClean="0">
                          <a:solidFill>
                            <a:schemeClr val="tx1"/>
                          </a:solidFill>
                          <a:latin typeface="+mn-ea"/>
                          <a:ea typeface="+mn-ea"/>
                          <a:cs typeface="+mn-cs"/>
                        </a:rPr>
                        <a:t>①</a:t>
                      </a: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48608">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600" b="0" i="0" u="none" strike="noStrike" cap="none" normalizeH="0" baseline="0" dirty="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mn-ea"/>
                          <a:ea typeface="+mn-ea"/>
                          <a:cs typeface="+mn-cs"/>
                        </a:rPr>
                        <a:t>重大・緊急医療型 </a:t>
                      </a:r>
                      <a:endParaRPr kumimoji="1" lang="ja-JP" altLang="en-US" sz="1200" dirty="0">
                        <a:latin typeface="+mn-ea"/>
                        <a:ea typeface="+mn-ea"/>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r>
                        <a:rPr kumimoji="1" lang="ja-JP" altLang="en-US" sz="1200" kern="1200" baseline="0" dirty="0" smtClean="0">
                          <a:solidFill>
                            <a:schemeClr val="tx1"/>
                          </a:solidFill>
                          <a:latin typeface="+mn-ea"/>
                          <a:ea typeface="+mn-ea"/>
                          <a:cs typeface="+mn-cs"/>
                        </a:rPr>
                        <a:t>重大・緊急系医療 </a:t>
                      </a:r>
                      <a:endParaRPr kumimoji="1" lang="ja-JP" altLang="en-US" sz="1200" b="0" i="0" u="none" strike="noStrike" cap="none" normalizeH="0" baseline="0" dirty="0" smtClean="0">
                        <a:ln>
                          <a:noFill/>
                        </a:ln>
                        <a:solidFill>
                          <a:schemeClr val="tx1"/>
                        </a:solidFill>
                        <a:effectLst/>
                        <a:latin typeface="+mn-ea"/>
                        <a:ea typeface="+mn-ea"/>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600" b="0" i="0" u="none" strike="noStrike" cap="none" normalizeH="0" baseline="0" dirty="0" smtClean="0">
                        <a:ln>
                          <a:noFill/>
                        </a:ln>
                        <a:solidFill>
                          <a:schemeClr val="tx1"/>
                        </a:solidFill>
                        <a:effectLst/>
                        <a:latin typeface="Arial" charset="0"/>
                        <a:ea typeface="ＭＳ Ｐゴシック" charset="-128"/>
                      </a:endParaRPr>
                    </a:p>
                  </a:txBody>
                  <a:tcPr marL="36000" marR="36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7557">
                <a:tc gridSpan="2">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新型インフルエンザ等対策の実施に携わる公務員</a:t>
                      </a:r>
                    </a:p>
                  </a:txBody>
                  <a:tcPr marL="108000" marR="108000" marT="36000" marB="36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新型インフルエンザ等の発生により対応が必要となる業務に従事する者</a:t>
                      </a:r>
                    </a:p>
                    <a:p>
                      <a:r>
                        <a:rPr kumimoji="1" lang="ja-JP" altLang="en-US" sz="1200" kern="1200" baseline="0" dirty="0" smtClean="0">
                          <a:solidFill>
                            <a:schemeClr val="tx1"/>
                          </a:solidFill>
                          <a:latin typeface="ＭＳ Ｐ明朝" pitchFamily="18" charset="-128"/>
                          <a:ea typeface="ＭＳ Ｐ明朝" pitchFamily="18" charset="-128"/>
                          <a:cs typeface="+mn-cs"/>
                        </a:rPr>
                        <a:t>国民の緊急の生命保護と秩序の維持を目的とする業務や国家の危機管理に関する業務に従事する者</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ja-JP" altLang="en-US" sz="1200" kern="1200" baseline="0" dirty="0" smtClean="0">
                          <a:solidFill>
                            <a:schemeClr val="tx1"/>
                          </a:solidFill>
                          <a:latin typeface="ＭＳ Ｐ明朝" pitchFamily="18" charset="-128"/>
                          <a:ea typeface="ＭＳ Ｐ明朝" pitchFamily="18" charset="-128"/>
                          <a:cs typeface="+mn-cs"/>
                        </a:rPr>
                        <a:t>グループ</a:t>
                      </a:r>
                      <a:endParaRPr kumimoji="1" lang="en-US" altLang="ja-JP" sz="1200" kern="1200" baseline="0" dirty="0" smtClean="0">
                        <a:solidFill>
                          <a:schemeClr val="tx1"/>
                        </a:solidFill>
                        <a:latin typeface="ＭＳ Ｐ明朝" pitchFamily="18" charset="-128"/>
                        <a:ea typeface="ＭＳ Ｐ明朝" pitchFamily="18" charset="-128"/>
                        <a:cs typeface="+mn-cs"/>
                      </a:endParaRPr>
                    </a:p>
                    <a:p>
                      <a:pPr algn="ctr"/>
                      <a:r>
                        <a:rPr kumimoji="1" lang="ja-JP" altLang="en-US" sz="1200" kern="1200" baseline="0" dirty="0" smtClean="0">
                          <a:solidFill>
                            <a:schemeClr val="tx1"/>
                          </a:solidFill>
                          <a:latin typeface="ＭＳ Ｐ明朝" pitchFamily="18" charset="-128"/>
                          <a:ea typeface="ＭＳ Ｐ明朝" pitchFamily="18" charset="-128"/>
                          <a:cs typeface="+mn-cs"/>
                        </a:rPr>
                        <a:t>②</a:t>
                      </a: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5851">
                <a:tc rowSpan="5">
                  <a:txBody>
                    <a:bodyPr/>
                    <a:lstStyle/>
                    <a:p>
                      <a:pPr algn="ctr"/>
                      <a:r>
                        <a:rPr kumimoji="1" lang="ja-JP" altLang="en-US" sz="1200" kern="1200" baseline="0" dirty="0" smtClean="0">
                          <a:solidFill>
                            <a:schemeClr val="tx1"/>
                          </a:solidFill>
                          <a:latin typeface="ＭＳ Ｐ明朝" pitchFamily="18" charset="-128"/>
                          <a:ea typeface="ＭＳ Ｐ明朝" pitchFamily="18" charset="-128"/>
                          <a:cs typeface="+mn-cs"/>
                        </a:rPr>
                        <a:t>国民生活・国民経済安定分野 </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vert="eaVert"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介護・福祉型</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サービスの停止等が利用者の生命維持に重大・緊急の影響がある介護・福祉事業所</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algn="ctr"/>
                      <a:r>
                        <a:rPr kumimoji="1" lang="ja-JP" altLang="en-US" sz="1200" kern="1200" baseline="0" dirty="0" smtClean="0">
                          <a:solidFill>
                            <a:schemeClr val="tx1"/>
                          </a:solidFill>
                          <a:latin typeface="ＭＳ Ｐ明朝" pitchFamily="18" charset="-128"/>
                          <a:ea typeface="ＭＳ Ｐ明朝" pitchFamily="18" charset="-128"/>
                          <a:cs typeface="+mn-cs"/>
                        </a:rPr>
                        <a:t>グループ</a:t>
                      </a:r>
                      <a:endParaRPr kumimoji="1" lang="en-US" altLang="ja-JP" sz="1200" kern="1200" baseline="0" dirty="0" smtClean="0">
                        <a:solidFill>
                          <a:schemeClr val="tx1"/>
                        </a:solidFill>
                        <a:latin typeface="ＭＳ Ｐ明朝" pitchFamily="18" charset="-128"/>
                        <a:ea typeface="ＭＳ Ｐ明朝" pitchFamily="18" charset="-128"/>
                        <a:cs typeface="+mn-cs"/>
                      </a:endParaRPr>
                    </a:p>
                    <a:p>
                      <a:pPr algn="ctr"/>
                      <a:r>
                        <a:rPr kumimoji="1" lang="ja-JP" altLang="en-US" sz="1200" kern="1200" baseline="0" dirty="0" smtClean="0">
                          <a:solidFill>
                            <a:schemeClr val="tx1"/>
                          </a:solidFill>
                          <a:latin typeface="ＭＳ Ｐ明朝" pitchFamily="18" charset="-128"/>
                          <a:ea typeface="ＭＳ Ｐ明朝" pitchFamily="18" charset="-128"/>
                          <a:cs typeface="+mn-cs"/>
                        </a:rPr>
                        <a:t>③</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8072">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zh-TW" altLang="en-US" sz="1200" kern="1200" baseline="0" dirty="0" smtClean="0">
                          <a:solidFill>
                            <a:schemeClr val="tx1"/>
                          </a:solidFill>
                          <a:latin typeface="ＭＳ Ｐ明朝" pitchFamily="18" charset="-128"/>
                          <a:ea typeface="ＭＳ Ｐ明朝" pitchFamily="18" charset="-128"/>
                          <a:cs typeface="+mn-cs"/>
                        </a:rPr>
                        <a:t>指定公共機関型</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医薬品・化粧品等卸売業、医薬品製造業、医療機器修理業・医療機器販売業・医療機器賃貸業、医療機器製造業、ガス業、銀行業、空港管理者、航空運輸業、水運業、通信業、鉄道業、電気業、道路貨物運送業、道路旅客運送業、放送業、郵便業</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490">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指定同類型</a:t>
                      </a:r>
                      <a:endParaRPr kumimoji="1" lang="en-US" altLang="ja-JP" sz="1200" kern="1200" baseline="0" dirty="0" smtClean="0">
                        <a:solidFill>
                          <a:schemeClr val="tx1"/>
                        </a:solidFill>
                        <a:latin typeface="ＭＳ Ｐ明朝" pitchFamily="18" charset="-128"/>
                        <a:ea typeface="ＭＳ Ｐ明朝" pitchFamily="18" charset="-128"/>
                        <a:cs typeface="+mn-cs"/>
                      </a:endParaRPr>
                    </a:p>
                    <a:p>
                      <a:r>
                        <a:rPr kumimoji="1" lang="zh-TW" altLang="en-US" sz="1200" kern="1200" baseline="0" dirty="0" smtClean="0">
                          <a:solidFill>
                            <a:schemeClr val="tx1"/>
                          </a:solidFill>
                          <a:latin typeface="ＭＳ Ｐ明朝" pitchFamily="18" charset="-128"/>
                          <a:ea typeface="ＭＳ Ｐ明朝" pitchFamily="18" charset="-128"/>
                          <a:cs typeface="+mn-cs"/>
                        </a:rPr>
                        <a:t>（業務同類系） </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医薬品・化粧品等卸売業、医薬品製造業、医療機器修理業・医療機器販売業・医療機器賃貸業、医療機器製造業、映像・音声・文字情報制作業、ガス業、銀行業、空港管理者、航空運輸業、水運業、通信業、鉄道業、電気業、道路貨物運送業、道路旅客運送業、放送業、郵便業</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638">
                <a:tc vMerge="1">
                  <a:txBody>
                    <a:bodyPr/>
                    <a:lstStyle/>
                    <a:p>
                      <a:endParaRPr kumimoji="1" lang="ja-JP" altLang="en-US"/>
                    </a:p>
                  </a:txBody>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指定同類型</a:t>
                      </a:r>
                    </a:p>
                    <a:p>
                      <a:r>
                        <a:rPr kumimoji="1" lang="ja-JP" altLang="en-US" sz="1200" kern="1200" baseline="0" dirty="0" smtClean="0">
                          <a:solidFill>
                            <a:schemeClr val="tx1"/>
                          </a:solidFill>
                          <a:latin typeface="ＭＳ Ｐ明朝" pitchFamily="18" charset="-128"/>
                          <a:ea typeface="ＭＳ Ｐ明朝" pitchFamily="18" charset="-128"/>
                          <a:cs typeface="+mn-cs"/>
                        </a:rPr>
                        <a:t>（社会インフラ系）</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金融証券決済事業者、石油・鉱物卸売業、石油製品・石炭製品製造業、熱供給業</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Tx/>
                        <a:buSzTx/>
                        <a:buFont typeface="Wingdings" pitchFamily="2" charset="2"/>
                        <a:buNone/>
                        <a:tabLst/>
                      </a:pPr>
                      <a:endParaRPr kumimoji="1" lang="ja-JP" altLang="en-US" sz="1200" b="0" i="0" u="none" strike="noStrike" cap="none" normalizeH="0" baseline="0" dirty="0" smtClean="0">
                        <a:ln>
                          <a:noFill/>
                        </a:ln>
                        <a:solidFill>
                          <a:schemeClr val="tx1"/>
                        </a:solidFill>
                        <a:effectLst/>
                        <a:latin typeface="Arial" charset="0"/>
                        <a:ea typeface="ＭＳ Ｐゴシック"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934">
                <a:tc vMerge="1">
                  <a:txBody>
                    <a:bodyPr/>
                    <a:lstStyle/>
                    <a:p>
                      <a:endParaRPr kumimoji="1" lang="ja-JP" altLang="en-US"/>
                    </a:p>
                  </a:txBody>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その他の登録事業者</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200" kern="1200" baseline="0" dirty="0" smtClean="0">
                          <a:solidFill>
                            <a:schemeClr val="tx1"/>
                          </a:solidFill>
                          <a:latin typeface="ＭＳ Ｐ明朝" pitchFamily="18" charset="-128"/>
                          <a:ea typeface="ＭＳ Ｐ明朝" pitchFamily="18" charset="-128"/>
                          <a:cs typeface="+mn-cs"/>
                        </a:rPr>
                        <a:t>飲食料品卸売業、飲食料品小売業、各種商品小売業、食料品製造業、石油事業者、その他の生活関連サービス業、その他小売業、廃棄物処理業</a:t>
                      </a:r>
                      <a:endParaRPr kumimoji="1" lang="ja-JP" altLang="en-US"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1" lang="ja-JP" altLang="en-US" sz="1200" kern="1200" baseline="0" dirty="0" smtClean="0">
                          <a:solidFill>
                            <a:schemeClr val="tx1"/>
                          </a:solidFill>
                          <a:latin typeface="ＭＳ Ｐ明朝" pitchFamily="18" charset="-128"/>
                          <a:ea typeface="ＭＳ Ｐ明朝" pitchFamily="18" charset="-128"/>
                          <a:cs typeface="+mn-cs"/>
                        </a:rPr>
                        <a:t>グループ</a:t>
                      </a:r>
                      <a:endParaRPr kumimoji="1" lang="en-US" altLang="ja-JP" sz="1200" kern="1200" baseline="0" dirty="0" smtClean="0">
                        <a:solidFill>
                          <a:schemeClr val="tx1"/>
                        </a:solidFill>
                        <a:latin typeface="ＭＳ Ｐ明朝" pitchFamily="18" charset="-128"/>
                        <a:ea typeface="ＭＳ Ｐ明朝" pitchFamily="18" charset="-128"/>
                        <a:cs typeface="+mn-cs"/>
                      </a:endParaRPr>
                    </a:p>
                    <a:p>
                      <a:pPr algn="ctr"/>
                      <a:r>
                        <a:rPr kumimoji="1" lang="ja-JP" altLang="en-US" sz="1200" kern="1200" baseline="0" dirty="0" smtClean="0">
                          <a:solidFill>
                            <a:schemeClr val="tx1"/>
                          </a:solidFill>
                          <a:latin typeface="ＭＳ Ｐ明朝" pitchFamily="18" charset="-128"/>
                          <a:ea typeface="ＭＳ Ｐ明朝" pitchFamily="18" charset="-128"/>
                          <a:cs typeface="+mn-cs"/>
                        </a:rPr>
                        <a:t>④</a:t>
                      </a:r>
                      <a:endParaRPr kumimoji="1" lang="en-US" altLang="ja-JP" sz="12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特定接種の接種対象業種と接種順位の考え方について</a:t>
            </a:r>
            <a:endParaRPr kumimoji="1" lang="ja-JP" altLang="en-US" sz="2400" b="1" dirty="0">
              <a:solidFill>
                <a:schemeClr val="tx1"/>
              </a:solidFill>
            </a:endParaRPr>
          </a:p>
        </p:txBody>
      </p:sp>
      <p:sp>
        <p:nvSpPr>
          <p:cNvPr id="5" name="正方形/長方形 4"/>
          <p:cNvSpPr/>
          <p:nvPr/>
        </p:nvSpPr>
        <p:spPr>
          <a:xfrm>
            <a:off x="251520" y="6331386"/>
            <a:ext cx="8712968" cy="553998"/>
          </a:xfrm>
          <a:prstGeom prst="rect">
            <a:avLst/>
          </a:prstGeom>
        </p:spPr>
        <p:txBody>
          <a:bodyPr wrap="square">
            <a:spAutoFit/>
          </a:bodyPr>
          <a:lstStyle/>
          <a:p>
            <a:r>
              <a:rPr lang="ja-JP" altLang="en-US" sz="1000" dirty="0" smtClean="0"/>
              <a:t>（注）　</a:t>
            </a:r>
            <a:r>
              <a:rPr lang="en-US" altLang="ja-JP" sz="1000" dirty="0" smtClean="0"/>
              <a:t>※</a:t>
            </a:r>
            <a:r>
              <a:rPr lang="ja-JP" altLang="en-US" sz="1000" dirty="0" smtClean="0"/>
              <a:t>指定公共機関型の事業者と同様の業務を行う公務員については、指定公共機関型と同順位とする。</a:t>
            </a:r>
          </a:p>
          <a:p>
            <a:r>
              <a:rPr lang="ja-JP" altLang="en-US" sz="1000" dirty="0" smtClean="0"/>
              <a:t>　　　　 </a:t>
            </a:r>
            <a:r>
              <a:rPr lang="en-US" altLang="ja-JP" sz="1000" dirty="0" smtClean="0"/>
              <a:t>※</a:t>
            </a:r>
            <a:r>
              <a:rPr lang="ja-JP" altLang="en-US" sz="1000" dirty="0" smtClean="0"/>
              <a:t>上下水道、河川管理・用水供給、工業用水道の業務を行う公務員については、公共性・公益性から整理し、指定公共機関型と同順位とする。</a:t>
            </a:r>
          </a:p>
          <a:p>
            <a:r>
              <a:rPr lang="ja-JP" altLang="en-US" sz="1000" dirty="0" smtClean="0"/>
              <a:t>　　　　 </a:t>
            </a:r>
            <a:r>
              <a:rPr lang="en-US" altLang="ja-JP" sz="1000" dirty="0" smtClean="0"/>
              <a:t>※</a:t>
            </a:r>
            <a:r>
              <a:rPr lang="ja-JP" altLang="en-US" sz="1000" dirty="0" smtClean="0"/>
              <a:t>医療分野、介護福祉型、その他の登録事業者と同様の業務を行う公務員についてはそれぞれ民間の事業者と同順位とする。</a:t>
            </a:r>
            <a:endParaRPr lang="ja-JP" altLang="en-US" sz="1000" dirty="0"/>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12570" y="620688"/>
            <a:ext cx="894938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n-ea"/>
              </a:rPr>
              <a:t>新型インフルエンザ等対策特別措置法第</a:t>
            </a:r>
            <a:r>
              <a:rPr lang="en-US" altLang="ja-JP" sz="1600" dirty="0" smtClean="0">
                <a:solidFill>
                  <a:schemeClr val="tx1"/>
                </a:solidFill>
                <a:latin typeface="+mn-ea"/>
              </a:rPr>
              <a:t>28</a:t>
            </a:r>
            <a:r>
              <a:rPr lang="ja-JP" altLang="en-US" sz="1600" dirty="0" smtClean="0">
                <a:solidFill>
                  <a:schemeClr val="tx1"/>
                </a:solidFill>
                <a:latin typeface="+mn-ea"/>
              </a:rPr>
              <a:t>条の規定に基づく特定接種（医療分野）の登録対象となり得る事業者は、以下の２つの要件を満たしている必要があります。</a:t>
            </a:r>
            <a:endParaRPr kumimoji="1" lang="ja-JP" altLang="en-US" sz="1600" dirty="0">
              <a:solidFill>
                <a:schemeClr val="tx1"/>
              </a:solidFill>
            </a:endParaRPr>
          </a:p>
        </p:txBody>
      </p:sp>
      <p:graphicFrame>
        <p:nvGraphicFramePr>
          <p:cNvPr id="10" name="Group 72"/>
          <p:cNvGraphicFramePr>
            <a:graphicFrameLocks noGrp="1"/>
          </p:cNvGraphicFramePr>
          <p:nvPr>
            <p:ph idx="1"/>
            <p:extLst>
              <p:ext uri="{D42A27DB-BD31-4B8C-83A1-F6EECF244321}">
                <p14:modId xmlns:p14="http://schemas.microsoft.com/office/powerpoint/2010/main" xmlns="" val="197608928"/>
              </p:ext>
            </p:extLst>
          </p:nvPr>
        </p:nvGraphicFramePr>
        <p:xfrm>
          <a:off x="683569" y="2172832"/>
          <a:ext cx="8208911" cy="3009120"/>
        </p:xfrm>
        <a:graphic>
          <a:graphicData uri="http://schemas.openxmlformats.org/drawingml/2006/table">
            <a:tbl>
              <a:tblPr/>
              <a:tblGrid>
                <a:gridCol w="1698396"/>
                <a:gridCol w="3609090"/>
                <a:gridCol w="2901425"/>
              </a:tblGrid>
              <a:tr h="216024">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1" i="0" u="none" strike="noStrike" cap="none" normalizeH="0" baseline="0" dirty="0" smtClean="0">
                          <a:ln>
                            <a:noFill/>
                          </a:ln>
                          <a:solidFill>
                            <a:schemeClr val="bg1"/>
                          </a:solidFill>
                          <a:effectLst/>
                          <a:latin typeface="+mn-ea"/>
                          <a:ea typeface="+mn-ea"/>
                        </a:rPr>
                        <a:t>事業の種類</a:t>
                      </a:r>
                    </a:p>
                  </a:txBody>
                  <a:tcPr marL="108000" marR="10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1" i="0" u="none" strike="noStrike" cap="none" normalizeH="0" baseline="0" dirty="0" smtClean="0">
                          <a:ln>
                            <a:noFill/>
                          </a:ln>
                          <a:solidFill>
                            <a:schemeClr val="bg1"/>
                          </a:solidFill>
                          <a:effectLst/>
                          <a:latin typeface="+mn-ea"/>
                          <a:ea typeface="+mn-ea"/>
                        </a:rPr>
                        <a:t>事業の種類の細目</a:t>
                      </a:r>
                    </a:p>
                  </a:txBody>
                  <a:tcPr marL="108000" marR="108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Wingdings" pitchFamily="2" charset="2"/>
                        <a:buNone/>
                        <a:tabLst/>
                      </a:pPr>
                      <a:r>
                        <a:rPr kumimoji="1" lang="ja-JP" altLang="en-US" sz="1400" b="1" i="0" u="none" strike="noStrike" cap="none" normalizeH="0" baseline="0" dirty="0" smtClean="0">
                          <a:ln>
                            <a:noFill/>
                          </a:ln>
                          <a:solidFill>
                            <a:schemeClr val="bg1"/>
                          </a:solidFill>
                          <a:effectLst/>
                          <a:latin typeface="+mn-ea"/>
                          <a:ea typeface="+mn-ea"/>
                        </a:rPr>
                        <a:t>対象業務</a:t>
                      </a:r>
                    </a:p>
                  </a:txBody>
                  <a:tcPr marL="108000" marR="108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23638">
                <a:tc>
                  <a:txBody>
                    <a:bodyPr/>
                    <a:lstStyle/>
                    <a:p>
                      <a:r>
                        <a:rPr kumimoji="1" lang="ja-JP" altLang="en-US" sz="1400" kern="1200" baseline="0" dirty="0" smtClean="0">
                          <a:solidFill>
                            <a:schemeClr val="tx1"/>
                          </a:solidFill>
                          <a:latin typeface="ＭＳ Ｐ明朝" pitchFamily="18" charset="-128"/>
                          <a:ea typeface="ＭＳ Ｐ明朝" pitchFamily="18" charset="-128"/>
                          <a:cs typeface="+mn-cs"/>
                        </a:rPr>
                        <a:t>新型インフルエンザ等医療提供を行う事業</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400" kern="1200" baseline="0" dirty="0" smtClean="0">
                          <a:solidFill>
                            <a:schemeClr val="tx1"/>
                          </a:solidFill>
                          <a:latin typeface="ＭＳ Ｐ明朝" pitchFamily="18" charset="-128"/>
                          <a:ea typeface="ＭＳ Ｐ明朝" pitchFamily="18" charset="-128"/>
                          <a:cs typeface="+mn-cs"/>
                        </a:rPr>
                        <a:t>病院、診療所、薬局又は訪問看護ステーションにおいて新型インフルエンザ等医療提供を行う事業</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ja-JP" altLang="en-US" sz="1400" kern="1200" baseline="0" dirty="0" smtClean="0">
                          <a:solidFill>
                            <a:schemeClr val="tx1"/>
                          </a:solidFill>
                          <a:latin typeface="ＭＳ Ｐ明朝" pitchFamily="18" charset="-128"/>
                          <a:ea typeface="ＭＳ Ｐ明朝" pitchFamily="18" charset="-128"/>
                          <a:cs typeface="+mn-cs"/>
                        </a:rPr>
                        <a:t>医師、看護師、薬剤師又は窓口事務職員等が行う新型インフルエンザ等医療提供に係る業務</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9934">
                <a:tc>
                  <a:txBody>
                    <a:bodyPr/>
                    <a:lstStyle/>
                    <a:p>
                      <a:r>
                        <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rPr>
                        <a:t>重大緊急医療提供を行う事業</a:t>
                      </a: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400" kern="1200" baseline="0" dirty="0" smtClean="0">
                          <a:solidFill>
                            <a:schemeClr val="tx1"/>
                          </a:solidFill>
                          <a:latin typeface="ＭＳ Ｐ明朝" pitchFamily="18" charset="-128"/>
                          <a:ea typeface="ＭＳ Ｐ明朝" pitchFamily="18" charset="-128"/>
                          <a:cs typeface="+mn-cs"/>
                        </a:rPr>
                        <a:t>独立行政法人国立病院機構の病院、社会保険病院、厚生年金病院、公立病院、日本赤十字病院、厚生農業協同組合連合会の病院、大学附属病院、救命救急センター、災害拠点病院、地域医療支援病院、入院を要する救急医療機関、救急病院若しくは救急診療所、分娩を扱う病院若しくは診療所若しくは助産所又は透析を扱う病院若しくは診療所において重大緊急医療提供を行う事業</a:t>
                      </a:r>
                      <a:endParaRPr kumimoji="1" lang="ja-JP" altLang="en-US" sz="14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ja-JP" altLang="en-US" sz="1400" kern="1200" baseline="0" dirty="0" smtClean="0">
                          <a:solidFill>
                            <a:schemeClr val="tx1"/>
                          </a:solidFill>
                          <a:latin typeface="ＭＳ Ｐ明朝" pitchFamily="18" charset="-128"/>
                          <a:ea typeface="ＭＳ Ｐ明朝" pitchFamily="18" charset="-128"/>
                          <a:cs typeface="+mn-cs"/>
                        </a:rPr>
                        <a:t>医師、歯科医師、薬剤師、保健師、助産師、看護師、准看護師、救急救命士、歯科衛生士、歯科技工士、診療放射線技師、臨床検査技師、臨床工学技士、義肢装具士、理学療法士、作業療法士、視能訓練士、言語聴覚士、管理栄養士が行う重大緊急医療提供に係る業務</a:t>
                      </a:r>
                      <a:endParaRPr kumimoji="1" lang="en-US" altLang="ja-JP" sz="1400" b="0" i="0" u="none" strike="noStrike" cap="none" normalizeH="0" baseline="0" dirty="0" smtClean="0">
                        <a:ln>
                          <a:noFill/>
                        </a:ln>
                        <a:solidFill>
                          <a:schemeClr val="tx1"/>
                        </a:solidFill>
                        <a:effectLst/>
                        <a:latin typeface="ＭＳ Ｐ明朝" pitchFamily="18" charset="-128"/>
                        <a:ea typeface="ＭＳ Ｐ明朝" pitchFamily="18" charset="-128"/>
                      </a:endParaRPr>
                    </a:p>
                  </a:txBody>
                  <a:tcPr marL="108000" marR="108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 name="額縁 12"/>
          <p:cNvSpPr/>
          <p:nvPr/>
        </p:nvSpPr>
        <p:spPr>
          <a:xfrm>
            <a:off x="46549" y="1237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特定接種（医療分野）の登録事業者について</a:t>
            </a:r>
            <a:endParaRPr kumimoji="1" lang="ja-JP" altLang="en-US" sz="2400" b="1" dirty="0">
              <a:solidFill>
                <a:schemeClr val="tx1"/>
              </a:solidFill>
            </a:endParaRPr>
          </a:p>
        </p:txBody>
      </p:sp>
      <p:sp>
        <p:nvSpPr>
          <p:cNvPr id="7" name="正方形/長方形 6"/>
          <p:cNvSpPr/>
          <p:nvPr/>
        </p:nvSpPr>
        <p:spPr>
          <a:xfrm>
            <a:off x="359811" y="1844824"/>
            <a:ext cx="7308533" cy="288032"/>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pPr marL="261938" indent="-261938"/>
            <a:r>
              <a:rPr lang="ja-JP" altLang="en-US" sz="1600" dirty="0" smtClean="0">
                <a:solidFill>
                  <a:schemeClr val="tx1"/>
                </a:solidFill>
              </a:rPr>
              <a:t>　○　特定接種（医療分野）の登録対象者に関する基準　（高知県関係抜粋）</a:t>
            </a:r>
            <a:endParaRPr kumimoji="1" lang="ja-JP" altLang="en-US" sz="1600" dirty="0">
              <a:solidFill>
                <a:schemeClr val="tx1"/>
              </a:solidFill>
              <a:latin typeface="+mj-ea"/>
              <a:ea typeface="+mj-ea"/>
            </a:endParaRPr>
          </a:p>
        </p:txBody>
      </p:sp>
      <p:sp>
        <p:nvSpPr>
          <p:cNvPr id="8" name="正方形/長方形 7"/>
          <p:cNvSpPr/>
          <p:nvPr/>
        </p:nvSpPr>
        <p:spPr>
          <a:xfrm>
            <a:off x="359811" y="5805264"/>
            <a:ext cx="8562088" cy="1052736"/>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50825" indent="-250825"/>
            <a:r>
              <a:rPr lang="ja-JP" altLang="en-US" sz="1600" dirty="0" smtClean="0">
                <a:solidFill>
                  <a:schemeClr val="tx1"/>
                </a:solidFill>
                <a:latin typeface="+mj-ea"/>
                <a:ea typeface="+mj-ea"/>
              </a:rPr>
              <a:t>○　業務継続計画は、提出の必要はありませんが、登録申請時に作成し、主たる事務所又は事業所に備え付けなければなりません。</a:t>
            </a:r>
            <a:endParaRPr lang="en-US" altLang="ja-JP" sz="1600" dirty="0" smtClean="0">
              <a:solidFill>
                <a:schemeClr val="tx1"/>
              </a:solidFill>
              <a:latin typeface="+mj-ea"/>
              <a:ea typeface="+mj-ea"/>
            </a:endParaRPr>
          </a:p>
          <a:p>
            <a:pPr marL="250825" indent="-250825"/>
            <a:r>
              <a:rPr kumimoji="1" lang="ja-JP" altLang="en-US" sz="1600" dirty="0" smtClean="0">
                <a:solidFill>
                  <a:schemeClr val="tx1"/>
                </a:solidFill>
                <a:latin typeface="+mj-ea"/>
                <a:ea typeface="+mj-ea"/>
              </a:rPr>
              <a:t>○　事業所に応じた計画の作成に時間がかかる場合は、国の示す雛形を初版として作成し、順次改定させていくこととしていただくことで構いません。</a:t>
            </a:r>
            <a:endParaRPr kumimoji="1" lang="ja-JP" altLang="en-US" sz="1600" dirty="0">
              <a:solidFill>
                <a:schemeClr val="tx1"/>
              </a:solidFill>
              <a:latin typeface="+mj-ea"/>
              <a:ea typeface="+mj-ea"/>
            </a:endParaRPr>
          </a:p>
        </p:txBody>
      </p:sp>
      <p:sp>
        <p:nvSpPr>
          <p:cNvPr id="11" name="テキスト ボックス 10"/>
          <p:cNvSpPr txBox="1"/>
          <p:nvPr/>
        </p:nvSpPr>
        <p:spPr>
          <a:xfrm>
            <a:off x="107504" y="1484784"/>
            <a:ext cx="5760640" cy="360040"/>
          </a:xfrm>
          <a:prstGeom prst="rect">
            <a:avLst/>
          </a:prstGeom>
          <a:solidFill>
            <a:srgbClr val="FFFF00"/>
          </a:solidFill>
          <a:ln w="19050">
            <a:solidFill>
              <a:srgbClr val="00B050"/>
            </a:solidFill>
          </a:ln>
        </p:spPr>
        <p:txBody>
          <a:bodyPr wrap="none" rtlCol="0" anchor="ctr" anchorCtr="0">
            <a:noAutofit/>
          </a:bodyPr>
          <a:lstStyle/>
          <a:p>
            <a:r>
              <a:rPr lang="ja-JP" altLang="en-US" b="1" dirty="0" smtClean="0"/>
              <a:t>①　国の定める基準に係る事業者であること</a:t>
            </a:r>
            <a:endParaRPr kumimoji="1" lang="ja-JP" altLang="en-US" sz="1000" dirty="0"/>
          </a:p>
        </p:txBody>
      </p:sp>
      <p:sp>
        <p:nvSpPr>
          <p:cNvPr id="12" name="テキスト ボックス 11"/>
          <p:cNvSpPr txBox="1"/>
          <p:nvPr/>
        </p:nvSpPr>
        <p:spPr>
          <a:xfrm>
            <a:off x="107504" y="5373216"/>
            <a:ext cx="5832648" cy="360040"/>
          </a:xfrm>
          <a:prstGeom prst="rect">
            <a:avLst/>
          </a:prstGeom>
          <a:solidFill>
            <a:srgbClr val="FFFF00"/>
          </a:solidFill>
          <a:ln w="19050">
            <a:solidFill>
              <a:srgbClr val="00B050"/>
            </a:solidFill>
          </a:ln>
        </p:spPr>
        <p:txBody>
          <a:bodyPr wrap="none" rtlCol="0" anchor="ctr" anchorCtr="0">
            <a:noAutofit/>
          </a:bodyPr>
          <a:lstStyle/>
          <a:p>
            <a:r>
              <a:rPr lang="ja-JP" altLang="en-US" b="1" dirty="0" smtClean="0"/>
              <a:t>②　業務継続計画（診療継続計画）を作成していること</a:t>
            </a:r>
            <a:endParaRPr kumimoji="1" lang="ja-JP" altLang="en-US" sz="1000" dirty="0"/>
          </a:p>
        </p:txBody>
      </p:sp>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額縁 3"/>
          <p:cNvSpPr/>
          <p:nvPr/>
        </p:nvSpPr>
        <p:spPr>
          <a:xfrm>
            <a:off x="35496" y="476672"/>
            <a:ext cx="9061200" cy="543600"/>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latin typeface="ＭＳ ゴシック" pitchFamily="49" charset="-128"/>
                <a:ea typeface="ＭＳ ゴシック" pitchFamily="49" charset="-128"/>
              </a:rPr>
              <a:t>特定接種及び住民に対する予防接種の実施の判断について</a:t>
            </a:r>
          </a:p>
        </p:txBody>
      </p:sp>
      <p:sp>
        <p:nvSpPr>
          <p:cNvPr id="8" name="テキスト ボックス 7"/>
          <p:cNvSpPr txBox="1"/>
          <p:nvPr/>
        </p:nvSpPr>
        <p:spPr>
          <a:xfrm>
            <a:off x="120368" y="1796880"/>
            <a:ext cx="8857867" cy="2115964"/>
          </a:xfrm>
          <a:prstGeom prst="rect">
            <a:avLst/>
          </a:prstGeom>
          <a:noFill/>
          <a:ln w="19050">
            <a:solidFill>
              <a:schemeClr val="accent1"/>
            </a:solidFill>
            <a:prstDash val="dash"/>
          </a:ln>
        </p:spPr>
        <p:txBody>
          <a:bodyPr wrap="square" lIns="36000" rtlCol="0">
            <a:spAutoFit/>
          </a:bodyPr>
          <a:lstStyle/>
          <a:p>
            <a:pPr marL="266700" indent="-158750">
              <a:spcBef>
                <a:spcPts val="300"/>
              </a:spcBef>
            </a:pPr>
            <a:r>
              <a:rPr lang="en-US" altLang="ja-JP" sz="1600" b="1" dirty="0" smtClean="0"/>
              <a:t>〔</a:t>
            </a:r>
            <a:r>
              <a:rPr lang="ja-JP" altLang="en-US" sz="1600" b="1" dirty="0" smtClean="0"/>
              <a:t>登録事業者の従業員等に対する特定接種</a:t>
            </a:r>
            <a:r>
              <a:rPr lang="en-US" altLang="ja-JP" sz="1600" b="1" dirty="0" smtClean="0"/>
              <a:t>〕</a:t>
            </a:r>
          </a:p>
          <a:p>
            <a:pPr marL="266700" indent="-158750">
              <a:spcBef>
                <a:spcPts val="300"/>
              </a:spcBef>
            </a:pPr>
            <a:endParaRPr lang="en-US" altLang="ja-JP" sz="800" b="1" dirty="0" smtClean="0"/>
          </a:p>
          <a:p>
            <a:pPr marL="266700" indent="-158750">
              <a:spcBef>
                <a:spcPts val="300"/>
              </a:spcBef>
            </a:pPr>
            <a:r>
              <a:rPr lang="ja-JP" altLang="en-US" sz="1500" dirty="0" smtClean="0"/>
              <a:t>　感染症法に基づく厚生労働大臣の新型インフルエンザ発生の公表</a:t>
            </a:r>
            <a:endParaRPr lang="en-US" altLang="ja-JP" sz="1500" dirty="0" smtClean="0"/>
          </a:p>
          <a:p>
            <a:pPr marL="266700" indent="-158750">
              <a:spcBef>
                <a:spcPts val="300"/>
              </a:spcBef>
            </a:pPr>
            <a:r>
              <a:rPr lang="ja-JP" altLang="en-US" sz="1500" dirty="0"/>
              <a:t>　</a:t>
            </a:r>
            <a:r>
              <a:rPr lang="ja-JP" altLang="en-US" sz="1500" dirty="0" smtClean="0"/>
              <a:t>→ 政府対策本部の設置</a:t>
            </a:r>
            <a:endParaRPr lang="en-US" altLang="ja-JP" sz="1500" dirty="0" smtClean="0"/>
          </a:p>
          <a:p>
            <a:pPr marL="266700" indent="-158750">
              <a:spcBef>
                <a:spcPts val="300"/>
              </a:spcBef>
            </a:pPr>
            <a:r>
              <a:rPr lang="ja-JP" altLang="en-US" sz="1500" dirty="0" smtClean="0"/>
              <a:t>　→ 政府対策本部において、 ウイルスの亜型や病原性等の情報を踏まえ、速やかに実施の可否を検討</a:t>
            </a:r>
            <a:endParaRPr lang="en-US" altLang="ja-JP" sz="1500" dirty="0" smtClean="0"/>
          </a:p>
          <a:p>
            <a:pPr marL="266700" indent="-158750">
              <a:spcBef>
                <a:spcPts val="300"/>
              </a:spcBef>
            </a:pPr>
            <a:r>
              <a:rPr lang="ja-JP" altLang="en-US" sz="1500" dirty="0" smtClean="0"/>
              <a:t>　→ 政府対策本部長が厚生労働大臣に実施の指示</a:t>
            </a:r>
            <a:endParaRPr lang="en-US" altLang="ja-JP" sz="1500" dirty="0" smtClean="0"/>
          </a:p>
          <a:p>
            <a:pPr marL="266700" indent="-158750">
              <a:spcBef>
                <a:spcPts val="300"/>
              </a:spcBef>
            </a:pPr>
            <a:r>
              <a:rPr lang="ja-JP" altLang="en-US" sz="1500" dirty="0"/>
              <a:t>　</a:t>
            </a:r>
            <a:r>
              <a:rPr lang="ja-JP" altLang="en-US" sz="1500" dirty="0" smtClean="0"/>
              <a:t>→ 厚生労働大臣が、都道府県知事・市町村長に実施の指示（地方公務員）、登録事業者等に対する接種</a:t>
            </a:r>
            <a:endParaRPr lang="en-US" altLang="ja-JP" sz="1500" dirty="0" smtClean="0"/>
          </a:p>
          <a:p>
            <a:pPr marL="266700" indent="-158750">
              <a:spcBef>
                <a:spcPts val="300"/>
              </a:spcBef>
            </a:pPr>
            <a:r>
              <a:rPr lang="ja-JP" altLang="en-US" sz="1500" dirty="0"/>
              <a:t>　</a:t>
            </a:r>
            <a:r>
              <a:rPr lang="ja-JP" altLang="en-US" sz="1500" dirty="0" smtClean="0"/>
              <a:t>　　</a:t>
            </a:r>
            <a:r>
              <a:rPr lang="en-US" altLang="ja-JP" sz="1500" dirty="0" smtClean="0"/>
              <a:t>※</a:t>
            </a:r>
            <a:r>
              <a:rPr lang="ja-JP" altLang="en-US" sz="1500" b="1" u="sng" dirty="0" smtClean="0"/>
              <a:t>緊急事態宣言前から実施</a:t>
            </a:r>
            <a:r>
              <a:rPr lang="ja-JP" altLang="en-US" sz="1500" dirty="0" smtClean="0"/>
              <a:t>されることが想定される。</a:t>
            </a:r>
            <a:endParaRPr lang="en-US" altLang="ja-JP" sz="1500" dirty="0" smtClean="0"/>
          </a:p>
        </p:txBody>
      </p:sp>
      <p:sp>
        <p:nvSpPr>
          <p:cNvPr id="10" name="テキスト ボックス 9"/>
          <p:cNvSpPr txBox="1"/>
          <p:nvPr/>
        </p:nvSpPr>
        <p:spPr>
          <a:xfrm>
            <a:off x="120368" y="4062105"/>
            <a:ext cx="8857868" cy="2669962"/>
          </a:xfrm>
          <a:prstGeom prst="rect">
            <a:avLst/>
          </a:prstGeom>
          <a:noFill/>
          <a:ln w="19050">
            <a:solidFill>
              <a:schemeClr val="accent1"/>
            </a:solidFill>
            <a:prstDash val="dash"/>
          </a:ln>
        </p:spPr>
        <p:txBody>
          <a:bodyPr wrap="square" lIns="36000" rtlCol="0">
            <a:spAutoFit/>
          </a:bodyPr>
          <a:lstStyle/>
          <a:p>
            <a:pPr marL="266700" indent="-158750">
              <a:spcBef>
                <a:spcPts val="300"/>
              </a:spcBef>
            </a:pPr>
            <a:r>
              <a:rPr lang="en-US" altLang="ja-JP" sz="1600" b="1" dirty="0" smtClean="0"/>
              <a:t>〔</a:t>
            </a:r>
            <a:r>
              <a:rPr lang="ja-JP" altLang="en-US" sz="1600" b="1" dirty="0" smtClean="0"/>
              <a:t>住民に対する予防接種</a:t>
            </a:r>
            <a:r>
              <a:rPr lang="en-US" altLang="ja-JP" sz="1600" b="1" dirty="0" smtClean="0"/>
              <a:t>〕</a:t>
            </a:r>
          </a:p>
          <a:p>
            <a:pPr marL="266700" indent="-158750">
              <a:spcBef>
                <a:spcPts val="300"/>
              </a:spcBef>
            </a:pPr>
            <a:endParaRPr lang="en-US" altLang="ja-JP" sz="800" dirty="0" smtClean="0"/>
          </a:p>
          <a:p>
            <a:pPr marL="266700" indent="-158750">
              <a:spcBef>
                <a:spcPts val="300"/>
              </a:spcBef>
            </a:pPr>
            <a:r>
              <a:rPr lang="ja-JP" altLang="en-US" sz="1600" dirty="0" smtClean="0"/>
              <a:t>　</a:t>
            </a:r>
            <a:r>
              <a:rPr lang="ja-JP" altLang="en-US" sz="1500" b="1" u="sng" dirty="0" smtClean="0"/>
              <a:t>政府対策本部長による緊急事態宣言</a:t>
            </a:r>
            <a:endParaRPr lang="en-US" altLang="ja-JP" sz="1500" b="1" u="sng" dirty="0" smtClean="0"/>
          </a:p>
          <a:p>
            <a:pPr marL="266700" indent="-158750">
              <a:spcBef>
                <a:spcPts val="300"/>
              </a:spcBef>
            </a:pPr>
            <a:r>
              <a:rPr lang="ja-JP" altLang="en-US" sz="1500" dirty="0" smtClean="0"/>
              <a:t>　→政府対策本部が、基本的対処方針を変更し、住民に対する予防接種の対象者及び期間を決定</a:t>
            </a:r>
            <a:endParaRPr lang="en-US" altLang="ja-JP" sz="1500" dirty="0" smtClean="0"/>
          </a:p>
          <a:p>
            <a:pPr marL="266700" indent="-158750">
              <a:spcBef>
                <a:spcPts val="300"/>
              </a:spcBef>
            </a:pPr>
            <a:r>
              <a:rPr lang="ja-JP" altLang="en-US" sz="1500" dirty="0"/>
              <a:t>　</a:t>
            </a:r>
            <a:r>
              <a:rPr lang="ja-JP" altLang="en-US" sz="1500" dirty="0" smtClean="0"/>
              <a:t>→都道府県知事が、市町村長に実施の指示</a:t>
            </a:r>
            <a:endParaRPr lang="en-US" altLang="ja-JP" sz="1500" dirty="0" smtClean="0"/>
          </a:p>
          <a:p>
            <a:pPr marL="266700" indent="-158750">
              <a:spcBef>
                <a:spcPts val="300"/>
              </a:spcBef>
            </a:pPr>
            <a:endParaRPr lang="en-US" altLang="ja-JP" sz="1500" dirty="0" smtClean="0"/>
          </a:p>
          <a:p>
            <a:pPr marL="266700" indent="-158750">
              <a:spcBef>
                <a:spcPts val="300"/>
              </a:spcBef>
            </a:pPr>
            <a:endParaRPr lang="en-US" altLang="ja-JP" sz="1500" dirty="0"/>
          </a:p>
          <a:p>
            <a:pPr marL="266700" indent="-158750">
              <a:spcBef>
                <a:spcPts val="300"/>
              </a:spcBef>
            </a:pPr>
            <a:endParaRPr lang="en-US" altLang="ja-JP" sz="1500" dirty="0" smtClean="0"/>
          </a:p>
          <a:p>
            <a:pPr marL="266700" indent="-158750">
              <a:spcBef>
                <a:spcPts val="300"/>
              </a:spcBef>
            </a:pPr>
            <a:endParaRPr lang="en-US" altLang="ja-JP" sz="1500" dirty="0"/>
          </a:p>
          <a:p>
            <a:pPr marL="266700" indent="-158750">
              <a:spcBef>
                <a:spcPts val="300"/>
              </a:spcBef>
            </a:pPr>
            <a:endParaRPr lang="en-US" altLang="ja-JP" sz="1500" dirty="0"/>
          </a:p>
        </p:txBody>
      </p:sp>
      <p:sp>
        <p:nvSpPr>
          <p:cNvPr id="11" name="テキスト ボックス 10"/>
          <p:cNvSpPr txBox="1"/>
          <p:nvPr/>
        </p:nvSpPr>
        <p:spPr>
          <a:xfrm>
            <a:off x="158235" y="1112872"/>
            <a:ext cx="8820000" cy="612000"/>
          </a:xfrm>
          <a:prstGeom prst="rect">
            <a:avLst/>
          </a:prstGeom>
          <a:noFill/>
          <a:ln>
            <a:solidFill>
              <a:schemeClr val="tx1"/>
            </a:solidFill>
          </a:ln>
        </p:spPr>
        <p:txBody>
          <a:bodyPr wrap="square" lIns="36000" tIns="36000" rIns="36000" bIns="36000" rtlCol="0" anchor="ctr" anchorCtr="0">
            <a:noAutofit/>
          </a:bodyPr>
          <a:lstStyle/>
          <a:p>
            <a:pPr marL="108000">
              <a:spcBef>
                <a:spcPts val="300"/>
              </a:spcBef>
            </a:pPr>
            <a:r>
              <a:rPr lang="ja-JP" altLang="en-US" sz="1600" dirty="0" smtClean="0"/>
              <a:t>　予防接種については、政府対策本部長が、その実施の可否を検討することとし、以下のようになることが想定されます。</a:t>
            </a:r>
            <a:endParaRPr lang="en-US" altLang="ja-JP" sz="1600" dirty="0" smtClean="0"/>
          </a:p>
        </p:txBody>
      </p:sp>
      <p:sp>
        <p:nvSpPr>
          <p:cNvPr id="13" name="テキスト ボックス 12"/>
          <p:cNvSpPr txBox="1"/>
          <p:nvPr/>
        </p:nvSpPr>
        <p:spPr>
          <a:xfrm>
            <a:off x="391481" y="5570239"/>
            <a:ext cx="3535577" cy="32316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500" dirty="0" smtClean="0"/>
              <a:t>緊急事態宣言が行われている場合</a:t>
            </a:r>
            <a:endParaRPr kumimoji="1" lang="ja-JP" altLang="en-US" sz="1500" dirty="0" smtClean="0"/>
          </a:p>
        </p:txBody>
      </p:sp>
      <p:sp>
        <p:nvSpPr>
          <p:cNvPr id="14" name="テキスト ボックス 13"/>
          <p:cNvSpPr txBox="1"/>
          <p:nvPr/>
        </p:nvSpPr>
        <p:spPr>
          <a:xfrm>
            <a:off x="391481" y="6103110"/>
            <a:ext cx="3532447" cy="323165"/>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500" dirty="0" smtClean="0"/>
              <a:t>緊急事態宣言が行われていない場合</a:t>
            </a:r>
            <a:endParaRPr kumimoji="1" lang="ja-JP" altLang="en-US" sz="1500" dirty="0" smtClean="0"/>
          </a:p>
        </p:txBody>
      </p:sp>
      <p:sp>
        <p:nvSpPr>
          <p:cNvPr id="15" name="右矢印 14"/>
          <p:cNvSpPr/>
          <p:nvPr/>
        </p:nvSpPr>
        <p:spPr>
          <a:xfrm>
            <a:off x="4146826" y="5539812"/>
            <a:ext cx="864096" cy="384018"/>
          </a:xfrm>
          <a:prstGeom prst="rightArrow">
            <a:avLst>
              <a:gd name="adj1" fmla="val 47789"/>
              <a:gd name="adj2" fmla="val 50000"/>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400" dirty="0">
              <a:solidFill>
                <a:schemeClr val="tx1"/>
              </a:solidFill>
            </a:endParaRPr>
          </a:p>
        </p:txBody>
      </p:sp>
      <p:sp>
        <p:nvSpPr>
          <p:cNvPr id="17" name="右矢印 16"/>
          <p:cNvSpPr/>
          <p:nvPr/>
        </p:nvSpPr>
        <p:spPr>
          <a:xfrm>
            <a:off x="4132562" y="6072683"/>
            <a:ext cx="864096" cy="384018"/>
          </a:xfrm>
          <a:prstGeom prst="rightArrow">
            <a:avLst>
              <a:gd name="adj1" fmla="val 47789"/>
              <a:gd name="adj2" fmla="val 50000"/>
            </a:avLst>
          </a:prstGeom>
          <a:solidFill>
            <a:schemeClr val="accent5">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400" dirty="0">
              <a:solidFill>
                <a:schemeClr val="tx1"/>
              </a:solidFill>
            </a:endParaRPr>
          </a:p>
        </p:txBody>
      </p:sp>
      <p:sp>
        <p:nvSpPr>
          <p:cNvPr id="18" name="角丸四角形 17"/>
          <p:cNvSpPr/>
          <p:nvPr/>
        </p:nvSpPr>
        <p:spPr>
          <a:xfrm>
            <a:off x="5309634" y="5457784"/>
            <a:ext cx="3353961" cy="54807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dirty="0" smtClean="0">
                <a:solidFill>
                  <a:schemeClr val="tx1"/>
                </a:solidFill>
              </a:rPr>
              <a:t>新型インフルエンザ等対策特別措置法第４６条に基づく接種</a:t>
            </a:r>
            <a:endParaRPr kumimoji="1" lang="ja-JP" altLang="en-US" sz="1500" dirty="0">
              <a:solidFill>
                <a:schemeClr val="tx1"/>
              </a:solidFill>
            </a:endParaRPr>
          </a:p>
        </p:txBody>
      </p:sp>
      <p:sp>
        <p:nvSpPr>
          <p:cNvPr id="19" name="角丸四角形 18"/>
          <p:cNvSpPr/>
          <p:nvPr/>
        </p:nvSpPr>
        <p:spPr>
          <a:xfrm>
            <a:off x="5309634" y="6096203"/>
            <a:ext cx="3379679" cy="50114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dirty="0" smtClean="0">
                <a:solidFill>
                  <a:schemeClr val="tx1"/>
                </a:solidFill>
              </a:rPr>
              <a:t>予防接種法第６条第３項に基づく接種（新臨時接種）</a:t>
            </a:r>
            <a:endParaRPr kumimoji="1" lang="ja-JP" altLang="en-US" sz="1500" dirty="0">
              <a:solidFill>
                <a:schemeClr val="tx1"/>
              </a:solidFill>
            </a:endParaRPr>
          </a:p>
        </p:txBody>
      </p:sp>
      <p:sp>
        <p:nvSpPr>
          <p:cNvPr id="16" name="テキスト ボックス 15"/>
          <p:cNvSpPr txBox="1"/>
          <p:nvPr/>
        </p:nvSpPr>
        <p:spPr>
          <a:xfrm>
            <a:off x="35496" y="44624"/>
            <a:ext cx="936104" cy="360040"/>
          </a:xfrm>
          <a:prstGeom prst="rect">
            <a:avLst/>
          </a:prstGeom>
          <a:noFill/>
          <a:ln w="19050">
            <a:solidFill>
              <a:schemeClr val="tx1"/>
            </a:solidFill>
          </a:ln>
        </p:spPr>
        <p:txBody>
          <a:bodyPr wrap="square" lIns="36000" tIns="36000" rIns="36000" bIns="36000" rtlCol="0" anchor="ctr" anchorCtr="0">
            <a:noAutofit/>
          </a:bodyPr>
          <a:lstStyle/>
          <a:p>
            <a:pPr marL="6350" algn="ctr">
              <a:spcBef>
                <a:spcPts val="300"/>
              </a:spcBef>
            </a:pPr>
            <a:r>
              <a:rPr lang="ja-JP" altLang="en-US" sz="1600" dirty="0" smtClean="0"/>
              <a:t>参　考</a:t>
            </a:r>
            <a:endParaRPr lang="en-US" altLang="ja-JP" sz="1600" dirty="0" smtClean="0"/>
          </a:p>
        </p:txBody>
      </p:sp>
    </p:spTree>
    <p:extLst>
      <p:ext uri="{BB962C8B-B14F-4D97-AF65-F5344CB8AC3E}">
        <p14:creationId xmlns:p14="http://schemas.microsoft.com/office/powerpoint/2010/main" xmlns="" val="3994408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額縁 12"/>
          <p:cNvSpPr/>
          <p:nvPr/>
        </p:nvSpPr>
        <p:spPr>
          <a:xfrm>
            <a:off x="46549" y="44624"/>
            <a:ext cx="9061955" cy="543600"/>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特定接種及び住民接種の接種体制</a:t>
            </a:r>
            <a:endParaRPr kumimoji="1" lang="ja-JP" altLang="en-US" sz="2400" b="1" dirty="0">
              <a:solidFill>
                <a:schemeClr val="tx1"/>
              </a:solidFill>
            </a:endParaRPr>
          </a:p>
        </p:txBody>
      </p:sp>
      <p:graphicFrame>
        <p:nvGraphicFramePr>
          <p:cNvPr id="6" name="表 5"/>
          <p:cNvGraphicFramePr>
            <a:graphicFrameLocks noGrp="1"/>
          </p:cNvGraphicFramePr>
          <p:nvPr/>
        </p:nvGraphicFramePr>
        <p:xfrm>
          <a:off x="179512" y="681424"/>
          <a:ext cx="8784976" cy="5899840"/>
        </p:xfrm>
        <a:graphic>
          <a:graphicData uri="http://schemas.openxmlformats.org/drawingml/2006/table">
            <a:tbl>
              <a:tblPr firstRow="1" bandRow="1">
                <a:tableStyleId>{5C22544A-7EE6-4342-B048-85BDC9FD1C3A}</a:tableStyleId>
              </a:tblPr>
              <a:tblGrid>
                <a:gridCol w="1296144"/>
                <a:gridCol w="1872208"/>
                <a:gridCol w="2808312"/>
                <a:gridCol w="2808312"/>
              </a:tblGrid>
              <a:tr h="227296">
                <a:tc rowSpan="2">
                  <a:txBody>
                    <a:bodyPr/>
                    <a:lstStyle/>
                    <a:p>
                      <a:endParaRPr kumimoji="1" lang="ja-JP" altLang="en-US" sz="1400" dirty="0"/>
                    </a:p>
                  </a:txBody>
                  <a:tcPr marL="36000" marR="36000" marT="36000" marB="36000"/>
                </a:tc>
                <a:tc rowSpan="2">
                  <a:txBody>
                    <a:bodyPr/>
                    <a:lstStyle/>
                    <a:p>
                      <a:pPr algn="ctr"/>
                      <a:r>
                        <a:rPr kumimoji="1" lang="ja-JP" altLang="en-US" sz="1400" dirty="0" smtClean="0"/>
                        <a:t>プレパンデミック</a:t>
                      </a:r>
                      <a:endParaRPr kumimoji="1" lang="en-US" altLang="ja-JP" sz="1400" dirty="0" smtClean="0"/>
                    </a:p>
                    <a:p>
                      <a:pPr algn="ctr"/>
                      <a:r>
                        <a:rPr kumimoji="1" lang="ja-JP" altLang="en-US" sz="1400" dirty="0" smtClean="0"/>
                        <a:t>ワクチン</a:t>
                      </a:r>
                      <a:endParaRPr kumimoji="1" lang="ja-JP" altLang="en-US" sz="1400" dirty="0"/>
                    </a:p>
                  </a:txBody>
                  <a:tcPr marL="36000" marR="36000" marT="36000" marB="36000" anchor="ctr"/>
                </a:tc>
                <a:tc gridSpan="2">
                  <a:txBody>
                    <a:bodyPr/>
                    <a:lstStyle/>
                    <a:p>
                      <a:pPr algn="ctr"/>
                      <a:r>
                        <a:rPr kumimoji="1" lang="ja-JP" altLang="en-US" sz="1400" dirty="0" smtClean="0"/>
                        <a:t>パンデミックワクチン</a:t>
                      </a:r>
                      <a:endParaRPr kumimoji="1" lang="ja-JP" altLang="en-US" sz="1400" dirty="0"/>
                    </a:p>
                  </a:txBody>
                  <a:tcPr marL="36000" marR="36000" marT="36000" marB="36000" anchor="ctr"/>
                </a:tc>
                <a:tc hMerge="1">
                  <a:txBody>
                    <a:bodyPr/>
                    <a:lstStyle/>
                    <a:p>
                      <a:endParaRPr kumimoji="1" lang="ja-JP" altLang="en-US"/>
                    </a:p>
                  </a:txBody>
                  <a:tcPr/>
                </a:tc>
              </a:tr>
              <a:tr h="370840">
                <a:tc vMerge="1">
                  <a:txBody>
                    <a:bodyPr/>
                    <a:lstStyle/>
                    <a:p>
                      <a:endParaRPr kumimoji="1" lang="ja-JP" altLang="en-US" sz="1400" dirty="0"/>
                    </a:p>
                  </a:txBody>
                  <a:tcPr/>
                </a:tc>
                <a:tc vMerge="1">
                  <a:txBody>
                    <a:bodyPr/>
                    <a:lstStyle/>
                    <a:p>
                      <a:endParaRPr kumimoji="1" lang="ja-JP" altLang="en-US" sz="1400" dirty="0"/>
                    </a:p>
                  </a:txBody>
                  <a:tcPr/>
                </a:tc>
                <a:tc>
                  <a:txBody>
                    <a:bodyPr/>
                    <a:lstStyle/>
                    <a:p>
                      <a:pPr algn="ctr"/>
                      <a:r>
                        <a:rPr kumimoji="1" lang="ja-JP" altLang="en-US" sz="1400" b="1" dirty="0" smtClean="0">
                          <a:solidFill>
                            <a:schemeClr val="bg1"/>
                          </a:solidFill>
                        </a:rPr>
                        <a:t>緊急事態宣言が</a:t>
                      </a:r>
                      <a:endParaRPr kumimoji="1" lang="en-US" altLang="ja-JP" sz="1400" b="1" dirty="0" smtClean="0">
                        <a:solidFill>
                          <a:schemeClr val="bg1"/>
                        </a:solidFill>
                      </a:endParaRPr>
                    </a:p>
                    <a:p>
                      <a:pPr algn="ctr"/>
                      <a:r>
                        <a:rPr kumimoji="1" lang="ja-JP" altLang="en-US" sz="1400" b="1" dirty="0" smtClean="0">
                          <a:solidFill>
                            <a:schemeClr val="bg1"/>
                          </a:solidFill>
                        </a:rPr>
                        <a:t>行われている場合</a:t>
                      </a:r>
                      <a:endParaRPr kumimoji="1" lang="ja-JP" altLang="en-US" sz="1400" b="1" dirty="0">
                        <a:solidFill>
                          <a:schemeClr val="bg1"/>
                        </a:solidFill>
                      </a:endParaRPr>
                    </a:p>
                  </a:txBody>
                  <a:tcPr marL="36000" marR="36000" marT="36000" marB="36000" anchor="ctr">
                    <a:solidFill>
                      <a:srgbClr val="4F81BD"/>
                    </a:solidFill>
                  </a:tcPr>
                </a:tc>
                <a:tc>
                  <a:txBody>
                    <a:bodyPr/>
                    <a:lstStyle/>
                    <a:p>
                      <a:pPr algn="ctr"/>
                      <a:r>
                        <a:rPr kumimoji="1" lang="ja-JP" altLang="en-US" sz="1400" b="1" dirty="0" smtClean="0">
                          <a:solidFill>
                            <a:schemeClr val="bg1"/>
                          </a:solidFill>
                        </a:rPr>
                        <a:t>緊急事態宣言が</a:t>
                      </a:r>
                      <a:endParaRPr kumimoji="1" lang="en-US" altLang="ja-JP" sz="1400" b="1" dirty="0" smtClean="0">
                        <a:solidFill>
                          <a:schemeClr val="bg1"/>
                        </a:solidFill>
                      </a:endParaRPr>
                    </a:p>
                    <a:p>
                      <a:pPr algn="ctr"/>
                      <a:r>
                        <a:rPr kumimoji="1" lang="ja-JP" altLang="en-US" sz="1400" b="1" dirty="0" smtClean="0">
                          <a:solidFill>
                            <a:schemeClr val="bg1"/>
                          </a:solidFill>
                        </a:rPr>
                        <a:t>行われていない場合</a:t>
                      </a:r>
                      <a:endParaRPr kumimoji="1" lang="ja-JP" altLang="en-US" sz="1400" b="1" dirty="0">
                        <a:solidFill>
                          <a:schemeClr val="bg1"/>
                        </a:solidFill>
                      </a:endParaRPr>
                    </a:p>
                  </a:txBody>
                  <a:tcPr marL="36000" marR="36000" marT="36000" marB="36000" anchor="ctr">
                    <a:solidFill>
                      <a:srgbClr val="4F81BD"/>
                    </a:solidFill>
                  </a:tcPr>
                </a:tc>
              </a:tr>
              <a:tr h="370840">
                <a:tc>
                  <a:txBody>
                    <a:bodyPr/>
                    <a:lstStyle/>
                    <a:p>
                      <a:pPr algn="ctr"/>
                      <a:r>
                        <a:rPr kumimoji="1" lang="ja-JP" altLang="en-US" sz="1400" dirty="0" smtClean="0"/>
                        <a:t>接種の</a:t>
                      </a:r>
                      <a:endParaRPr kumimoji="1" lang="en-US" altLang="ja-JP" sz="1400" dirty="0" smtClean="0"/>
                    </a:p>
                    <a:p>
                      <a:pPr algn="ctr"/>
                      <a:r>
                        <a:rPr kumimoji="1" lang="ja-JP" altLang="en-US" sz="1400" dirty="0" smtClean="0"/>
                        <a:t>考え方</a:t>
                      </a:r>
                      <a:endParaRPr kumimoji="1" lang="ja-JP" altLang="en-US" sz="1400" dirty="0"/>
                    </a:p>
                  </a:txBody>
                  <a:tcPr marL="36000" marR="36000" marT="36000" marB="36000" anchor="ctr"/>
                </a:tc>
                <a:tc>
                  <a:txBody>
                    <a:bodyPr/>
                    <a:lstStyle/>
                    <a:p>
                      <a:pPr marL="87313" indent="-87313"/>
                      <a:r>
                        <a:rPr kumimoji="1" lang="ja-JP" altLang="en-US" sz="1400" dirty="0" smtClean="0"/>
                        <a:t>○医療の提供並びに国民生活及び国民経済の安定を確保するため。</a:t>
                      </a:r>
                      <a:endParaRPr kumimoji="1" lang="ja-JP" altLang="en-US" sz="1400" dirty="0"/>
                    </a:p>
                  </a:txBody>
                  <a:tcPr marL="36000" marR="36000" marT="36000" marB="36000"/>
                </a:tc>
                <a:tc>
                  <a:txBody>
                    <a:bodyPr/>
                    <a:lstStyle/>
                    <a:p>
                      <a:pPr marL="87313" indent="-87313"/>
                      <a:r>
                        <a:rPr kumimoji="1" lang="ja-JP" altLang="en-US" sz="1400" dirty="0" smtClean="0"/>
                        <a:t>○病原性の非常に高いおそれがある新型インフルエンザ等の発生により、国民の生命及び健康並びに国民生活及び国民経済が著しい混乱に陥るような状況を回避するため。</a:t>
                      </a:r>
                      <a:endParaRPr kumimoji="1" lang="ja-JP" altLang="en-US" sz="1400" dirty="0"/>
                    </a:p>
                  </a:txBody>
                  <a:tcPr marL="36000" marR="36000" marT="36000" marB="36000"/>
                </a:tc>
                <a:tc>
                  <a:txBody>
                    <a:bodyPr/>
                    <a:lstStyle/>
                    <a:p>
                      <a:pPr marL="87313" indent="-87313"/>
                      <a:r>
                        <a:rPr kumimoji="1" lang="ja-JP" altLang="en-US" sz="1400" dirty="0" smtClean="0"/>
                        <a:t>○病原性の高くない新型インフルエンザ等の発生時に、発病や重症化防止を図るため。</a:t>
                      </a:r>
                      <a:endParaRPr kumimoji="1" lang="ja-JP" altLang="en-US" sz="1400" dirty="0"/>
                    </a:p>
                  </a:txBody>
                  <a:tcPr marL="36000" marR="36000" marT="36000" marB="36000"/>
                </a:tc>
              </a:tr>
              <a:tr h="370840">
                <a:tc>
                  <a:txBody>
                    <a:bodyPr/>
                    <a:lstStyle/>
                    <a:p>
                      <a:pPr algn="ctr"/>
                      <a:r>
                        <a:rPr kumimoji="1" lang="ja-JP" altLang="en-US" sz="1400" dirty="0" smtClean="0"/>
                        <a:t>対象者</a:t>
                      </a:r>
                      <a:endParaRPr kumimoji="1" lang="ja-JP" altLang="en-US" sz="1400" dirty="0"/>
                    </a:p>
                  </a:txBody>
                  <a:tcPr marL="36000" marR="36000" marT="36000" marB="36000" anchor="ctr"/>
                </a:tc>
                <a:tc>
                  <a:txBody>
                    <a:bodyPr/>
                    <a:lstStyle/>
                    <a:p>
                      <a:pPr algn="ctr"/>
                      <a:r>
                        <a:rPr kumimoji="1" lang="ja-JP" altLang="en-US" sz="1400" dirty="0" smtClean="0"/>
                        <a:t>特定接種対象者</a:t>
                      </a:r>
                      <a:endParaRPr kumimoji="1" lang="ja-JP" altLang="en-US" sz="1400" dirty="0"/>
                    </a:p>
                  </a:txBody>
                  <a:tcPr marL="36000" marR="36000" marT="36000" marB="36000" anchor="ctr"/>
                </a:tc>
                <a:tc gridSpan="2">
                  <a:txBody>
                    <a:bodyPr/>
                    <a:lstStyle/>
                    <a:p>
                      <a:pPr algn="ctr"/>
                      <a:r>
                        <a:rPr kumimoji="1" lang="ja-JP" altLang="en-US" sz="1400" dirty="0" smtClean="0"/>
                        <a:t>全国民</a:t>
                      </a:r>
                      <a:endParaRPr kumimoji="1" lang="ja-JP" altLang="en-US" sz="1400" dirty="0"/>
                    </a:p>
                  </a:txBody>
                  <a:tcPr marL="36000" marR="36000" marT="36000" marB="36000" anchor="ctr"/>
                </a:tc>
                <a:tc hMerge="1">
                  <a:txBody>
                    <a:bodyPr/>
                    <a:lstStyle/>
                    <a:p>
                      <a:endParaRPr kumimoji="1" lang="ja-JP" altLang="en-US"/>
                    </a:p>
                  </a:txBody>
                  <a:tcPr/>
                </a:tc>
              </a:tr>
              <a:tr h="370840">
                <a:tc>
                  <a:txBody>
                    <a:bodyPr/>
                    <a:lstStyle/>
                    <a:p>
                      <a:pPr algn="ctr"/>
                      <a:r>
                        <a:rPr kumimoji="1" lang="ja-JP" altLang="en-US" sz="1400" dirty="0" smtClean="0"/>
                        <a:t>特措法</a:t>
                      </a:r>
                      <a:endParaRPr kumimoji="1" lang="en-US" altLang="ja-JP" sz="1400" dirty="0" smtClean="0"/>
                    </a:p>
                    <a:p>
                      <a:pPr algn="ctr"/>
                      <a:r>
                        <a:rPr kumimoji="1" lang="ja-JP" altLang="en-US" sz="1400" dirty="0" smtClean="0"/>
                        <a:t>上の位置付け</a:t>
                      </a:r>
                      <a:endParaRPr kumimoji="1" lang="ja-JP" altLang="en-US" sz="1400" dirty="0"/>
                    </a:p>
                  </a:txBody>
                  <a:tcPr marL="36000" marR="36000" marT="36000" marB="36000" anchor="ctr"/>
                </a:tc>
                <a:tc>
                  <a:txBody>
                    <a:bodyPr/>
                    <a:lstStyle/>
                    <a:p>
                      <a:pPr algn="ctr"/>
                      <a:r>
                        <a:rPr kumimoji="1" lang="ja-JP" altLang="en-US" sz="1400" dirty="0" smtClean="0"/>
                        <a:t>第</a:t>
                      </a:r>
                      <a:r>
                        <a:rPr kumimoji="1" lang="en-US" altLang="ja-JP" sz="1400" dirty="0" smtClean="0"/>
                        <a:t>28</a:t>
                      </a:r>
                      <a:r>
                        <a:rPr kumimoji="1" lang="ja-JP" altLang="en-US" sz="1400" dirty="0" smtClean="0"/>
                        <a:t>条</a:t>
                      </a:r>
                      <a:endParaRPr kumimoji="1" lang="en-US" altLang="ja-JP" sz="1400" dirty="0" smtClean="0"/>
                    </a:p>
                    <a:p>
                      <a:pPr algn="ctr"/>
                      <a:r>
                        <a:rPr kumimoji="1" lang="ja-JP" altLang="en-US" sz="1400" dirty="0" smtClean="0"/>
                        <a:t>（特定接種）</a:t>
                      </a:r>
                      <a:endParaRPr kumimoji="1" lang="ja-JP" altLang="en-US" sz="1400" dirty="0"/>
                    </a:p>
                  </a:txBody>
                  <a:tcPr marL="36000" marR="36000" marT="36000" marB="36000" anchor="ctr"/>
                </a:tc>
                <a:tc>
                  <a:txBody>
                    <a:bodyPr/>
                    <a:lstStyle/>
                    <a:p>
                      <a:pPr algn="ctr"/>
                      <a:r>
                        <a:rPr kumimoji="1" lang="ja-JP" altLang="en-US" sz="1400" dirty="0" smtClean="0"/>
                        <a:t>第</a:t>
                      </a:r>
                      <a:r>
                        <a:rPr kumimoji="1" lang="en-US" altLang="ja-JP" sz="1400" dirty="0" smtClean="0"/>
                        <a:t>46</a:t>
                      </a:r>
                      <a:r>
                        <a:rPr kumimoji="1" lang="ja-JP" altLang="en-US" sz="1400" dirty="0" smtClean="0"/>
                        <a:t>条</a:t>
                      </a:r>
                      <a:endParaRPr kumimoji="1" lang="en-US" altLang="ja-JP" sz="1400" dirty="0" smtClean="0"/>
                    </a:p>
                    <a:p>
                      <a:pPr algn="ctr"/>
                      <a:r>
                        <a:rPr kumimoji="1" lang="ja-JP" altLang="en-US" sz="1400" dirty="0" smtClean="0"/>
                        <a:t>（住民に対する予防接種）</a:t>
                      </a:r>
                      <a:endParaRPr kumimoji="1" lang="ja-JP" altLang="en-US" sz="1400" dirty="0"/>
                    </a:p>
                  </a:txBody>
                  <a:tcPr marL="36000" marR="36000" marT="36000" marB="36000" anchor="ctr"/>
                </a:tc>
                <a:tc>
                  <a:txBody>
                    <a:bodyPr/>
                    <a:lstStyle/>
                    <a:p>
                      <a:pPr algn="ctr"/>
                      <a:r>
                        <a:rPr kumimoji="1" lang="ja-JP" altLang="en-US" sz="1400" dirty="0" smtClean="0"/>
                        <a:t>－</a:t>
                      </a:r>
                      <a:endParaRPr kumimoji="1" lang="en-US" altLang="ja-JP" sz="1400" dirty="0" smtClean="0"/>
                    </a:p>
                  </a:txBody>
                  <a:tcPr marL="36000" marR="36000" marT="36000" marB="36000" anchor="ctr"/>
                </a:tc>
              </a:tr>
              <a:tr h="370840">
                <a:tc>
                  <a:txBody>
                    <a:bodyPr/>
                    <a:lstStyle/>
                    <a:p>
                      <a:pPr algn="ctr"/>
                      <a:r>
                        <a:rPr kumimoji="1" lang="ja-JP" altLang="en-US" sz="1400" dirty="0" smtClean="0"/>
                        <a:t>予防接種法</a:t>
                      </a:r>
                      <a:endParaRPr kumimoji="1" lang="en-US" altLang="ja-JP" sz="1400" dirty="0" smtClean="0"/>
                    </a:p>
                    <a:p>
                      <a:pPr algn="ctr"/>
                      <a:r>
                        <a:rPr kumimoji="1" lang="ja-JP" altLang="en-US" sz="1400" dirty="0" smtClean="0"/>
                        <a:t>上の位置付け</a:t>
                      </a:r>
                      <a:endParaRPr kumimoji="1" lang="ja-JP" altLang="en-US" sz="1400" dirty="0"/>
                    </a:p>
                  </a:txBody>
                  <a:tcPr marL="36000" marR="36000" marT="36000" marB="36000" anchor="ctr"/>
                </a:tc>
                <a:tc>
                  <a:txBody>
                    <a:bodyPr/>
                    <a:lstStyle/>
                    <a:p>
                      <a:pPr algn="ctr"/>
                      <a:r>
                        <a:rPr kumimoji="1" lang="ja-JP" altLang="en-US" sz="1400" dirty="0" smtClean="0"/>
                        <a:t>臨時接種</a:t>
                      </a:r>
                      <a:endParaRPr kumimoji="1" lang="en-US" altLang="ja-JP" sz="1400" dirty="0" smtClean="0"/>
                    </a:p>
                    <a:p>
                      <a:pPr algn="ctr"/>
                      <a:r>
                        <a:rPr kumimoji="1" lang="ja-JP" altLang="en-US" sz="1400" dirty="0" smtClean="0"/>
                        <a:t>（第</a:t>
                      </a:r>
                      <a:r>
                        <a:rPr kumimoji="1" lang="en-US" altLang="ja-JP" sz="1400" dirty="0" smtClean="0"/>
                        <a:t>6</a:t>
                      </a:r>
                      <a:r>
                        <a:rPr kumimoji="1" lang="ja-JP" altLang="en-US" sz="1400" dirty="0" smtClean="0"/>
                        <a:t>条第</a:t>
                      </a:r>
                      <a:r>
                        <a:rPr kumimoji="1" lang="en-US" altLang="ja-JP" sz="1400" dirty="0" smtClean="0"/>
                        <a:t>1</a:t>
                      </a:r>
                      <a:r>
                        <a:rPr kumimoji="1" lang="ja-JP" altLang="en-US" sz="1400" dirty="0" smtClean="0"/>
                        <a:t>項）</a:t>
                      </a:r>
                      <a:endParaRPr kumimoji="1" lang="en-US" altLang="ja-JP" sz="1400"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臨時接種</a:t>
                      </a:r>
                      <a:endParaRPr kumimoji="1"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a:t>
                      </a:r>
                      <a:r>
                        <a:rPr kumimoji="1" lang="en-US" altLang="ja-JP" sz="1400" dirty="0" smtClean="0"/>
                        <a:t>6</a:t>
                      </a:r>
                      <a:r>
                        <a:rPr kumimoji="1" lang="ja-JP" altLang="en-US" sz="1400" dirty="0" smtClean="0"/>
                        <a:t>条第</a:t>
                      </a:r>
                      <a:r>
                        <a:rPr kumimoji="1" lang="en-US" altLang="ja-JP" sz="1400" dirty="0" smtClean="0"/>
                        <a:t>1</a:t>
                      </a:r>
                      <a:r>
                        <a:rPr kumimoji="1" lang="ja-JP" altLang="en-US" sz="1400" dirty="0" smtClean="0"/>
                        <a:t>項）</a:t>
                      </a:r>
                      <a:endParaRPr kumimoji="1" lang="en-US" altLang="ja-JP" sz="1400" dirty="0" smtClean="0"/>
                    </a:p>
                  </a:txBody>
                  <a:tcPr marL="36000" marR="36000" marT="36000" marB="36000" anchor="ctr"/>
                </a:tc>
                <a:tc>
                  <a:txBody>
                    <a:bodyPr/>
                    <a:lstStyle/>
                    <a:p>
                      <a:pPr algn="ctr"/>
                      <a:r>
                        <a:rPr kumimoji="1" lang="ja-JP" altLang="en-US" sz="1400" dirty="0" smtClean="0"/>
                        <a:t>新臨時接種</a:t>
                      </a:r>
                      <a:endParaRPr kumimoji="1" lang="en-US" altLang="ja-JP" sz="1400" dirty="0" smtClean="0"/>
                    </a:p>
                    <a:p>
                      <a:pPr algn="ctr"/>
                      <a:r>
                        <a:rPr kumimoji="1" lang="ja-JP" altLang="en-US" sz="1400" dirty="0" smtClean="0"/>
                        <a:t>（第</a:t>
                      </a:r>
                      <a:r>
                        <a:rPr kumimoji="1" lang="en-US" altLang="ja-JP" sz="1400" dirty="0" smtClean="0"/>
                        <a:t>6</a:t>
                      </a:r>
                      <a:r>
                        <a:rPr kumimoji="1" lang="ja-JP" altLang="en-US" sz="1400" dirty="0" smtClean="0"/>
                        <a:t>条第</a:t>
                      </a:r>
                      <a:r>
                        <a:rPr kumimoji="1" lang="en-US" altLang="ja-JP" sz="1400" dirty="0" smtClean="0"/>
                        <a:t>3</a:t>
                      </a:r>
                      <a:r>
                        <a:rPr kumimoji="1" lang="ja-JP" altLang="en-US" sz="1400" dirty="0" smtClean="0"/>
                        <a:t>項）</a:t>
                      </a:r>
                      <a:endParaRPr kumimoji="1" lang="ja-JP" altLang="en-US" sz="1400" dirty="0"/>
                    </a:p>
                  </a:txBody>
                  <a:tcPr marL="36000" marR="36000" marT="36000" marB="36000" anchor="ctr"/>
                </a:tc>
              </a:tr>
              <a:tr h="370840">
                <a:tc>
                  <a:txBody>
                    <a:bodyPr/>
                    <a:lstStyle/>
                    <a:p>
                      <a:pPr algn="ctr"/>
                      <a:r>
                        <a:rPr kumimoji="1" lang="ja-JP" altLang="en-US" sz="1400" dirty="0" smtClean="0"/>
                        <a:t>実施主体</a:t>
                      </a:r>
                      <a:endParaRPr kumimoji="1" lang="ja-JP" altLang="en-US" sz="1400" dirty="0"/>
                    </a:p>
                  </a:txBody>
                  <a:tcPr marL="36000" marR="36000" marT="36000" marB="36000" anchor="ctr"/>
                </a:tc>
                <a:tc>
                  <a:txBody>
                    <a:bodyPr/>
                    <a:lstStyle/>
                    <a:p>
                      <a:pPr algn="ctr"/>
                      <a:r>
                        <a:rPr kumimoji="1" lang="ja-JP" altLang="en-US" sz="1400" dirty="0" smtClean="0"/>
                        <a:t>国（地方公務員は</a:t>
                      </a:r>
                      <a:endParaRPr kumimoji="1" lang="en-US" altLang="ja-JP" sz="1400" dirty="0" smtClean="0"/>
                    </a:p>
                    <a:p>
                      <a:pPr algn="ctr"/>
                      <a:r>
                        <a:rPr kumimoji="1" lang="ja-JP" altLang="en-US" sz="1400" dirty="0" smtClean="0"/>
                        <a:t>県又は市町村）</a:t>
                      </a:r>
                      <a:endParaRPr kumimoji="1" lang="ja-JP" altLang="en-US" sz="1400" dirty="0"/>
                    </a:p>
                  </a:txBody>
                  <a:tcPr marL="36000" marR="36000" marT="36000" marB="36000" anchor="ctr"/>
                </a:tc>
                <a:tc gridSpan="2">
                  <a:txBody>
                    <a:bodyPr/>
                    <a:lstStyle/>
                    <a:p>
                      <a:pPr algn="ctr"/>
                      <a:r>
                        <a:rPr kumimoji="1" lang="ja-JP" altLang="en-US" sz="1400" dirty="0" smtClean="0"/>
                        <a:t>市町村</a:t>
                      </a:r>
                      <a:endParaRPr kumimoji="1" lang="ja-JP" altLang="en-US" sz="1400" dirty="0"/>
                    </a:p>
                  </a:txBody>
                  <a:tcPr marL="36000" marR="36000" marT="36000" marB="36000" anchor="ctr"/>
                </a:tc>
                <a:tc hMerge="1">
                  <a:txBody>
                    <a:bodyPr/>
                    <a:lstStyle/>
                    <a:p>
                      <a:endParaRPr kumimoji="1" lang="ja-JP" altLang="en-US"/>
                    </a:p>
                  </a:txBody>
                  <a:tcPr/>
                </a:tc>
              </a:tr>
              <a:tr h="370840">
                <a:tc>
                  <a:txBody>
                    <a:bodyPr/>
                    <a:lstStyle/>
                    <a:p>
                      <a:pPr algn="ctr"/>
                      <a:r>
                        <a:rPr kumimoji="1" lang="ja-JP" altLang="en-US" sz="1400" dirty="0" smtClean="0"/>
                        <a:t>接種費用</a:t>
                      </a:r>
                      <a:endParaRPr kumimoji="1" lang="ja-JP" altLang="en-US" sz="1400" dirty="0"/>
                    </a:p>
                  </a:txBody>
                  <a:tcPr marL="36000" marR="36000" marT="36000" marB="36000" anchor="ctr"/>
                </a:tc>
                <a:tc>
                  <a:txBody>
                    <a:bodyPr/>
                    <a:lstStyle/>
                    <a:p>
                      <a:pPr algn="ctr"/>
                      <a:r>
                        <a:rPr kumimoji="1" lang="ja-JP" altLang="en-US" sz="1400" dirty="0" smtClean="0"/>
                        <a:t>公費負担</a:t>
                      </a:r>
                      <a:endParaRPr kumimoji="1" lang="ja-JP" altLang="en-US" sz="1400" dirty="0"/>
                    </a:p>
                  </a:txBody>
                  <a:tcPr marL="36000" marR="36000" marT="36000" marB="36000" anchor="ctr"/>
                </a:tc>
                <a:tc>
                  <a:txBody>
                    <a:bodyPr/>
                    <a:lstStyle/>
                    <a:p>
                      <a:pPr algn="ctr"/>
                      <a:r>
                        <a:rPr kumimoji="1" lang="ja-JP" altLang="en-US" sz="1400" dirty="0" smtClean="0"/>
                        <a:t>公費負担</a:t>
                      </a:r>
                      <a:endParaRPr kumimoji="1" lang="ja-JP" altLang="en-US" sz="1400" dirty="0"/>
                    </a:p>
                  </a:txBody>
                  <a:tcPr marL="36000" marR="36000" marT="36000" marB="36000" anchor="ctr"/>
                </a:tc>
                <a:tc>
                  <a:txBody>
                    <a:bodyPr/>
                    <a:lstStyle/>
                    <a:p>
                      <a:pPr algn="ctr"/>
                      <a:r>
                        <a:rPr kumimoji="1" lang="ja-JP" altLang="en-US" sz="1400" dirty="0" smtClean="0"/>
                        <a:t>自己負担</a:t>
                      </a:r>
                      <a:endParaRPr kumimoji="1" lang="ja-JP" altLang="en-US" sz="1400" dirty="0"/>
                    </a:p>
                  </a:txBody>
                  <a:tcPr marL="36000" marR="36000" marT="36000" marB="36000" anchor="ctr"/>
                </a:tc>
              </a:tr>
              <a:tr h="370840">
                <a:tc>
                  <a:txBody>
                    <a:bodyPr/>
                    <a:lstStyle/>
                    <a:p>
                      <a:pPr algn="ctr"/>
                      <a:r>
                        <a:rPr kumimoji="1" lang="ja-JP" altLang="en-US" sz="1400" dirty="0" smtClean="0"/>
                        <a:t>接種方式</a:t>
                      </a:r>
                      <a:endParaRPr kumimoji="1" lang="ja-JP" altLang="en-US" sz="1400" dirty="0"/>
                    </a:p>
                  </a:txBody>
                  <a:tcPr marL="36000" marR="36000" marT="36000" marB="36000" anchor="ctr"/>
                </a:tc>
                <a:tc>
                  <a:txBody>
                    <a:bodyPr/>
                    <a:lstStyle/>
                    <a:p>
                      <a:pPr algn="ctr"/>
                      <a:r>
                        <a:rPr kumimoji="1" lang="ja-JP" altLang="en-US" sz="1400" dirty="0" smtClean="0"/>
                        <a:t>原則として集団接種</a:t>
                      </a:r>
                      <a:endParaRPr kumimoji="1" lang="ja-JP" altLang="en-US" sz="1400" dirty="0"/>
                    </a:p>
                  </a:txBody>
                  <a:tcPr marL="36000" marR="36000" marT="36000" marB="36000" anchor="ctr"/>
                </a:tc>
                <a:tc gridSpan="2">
                  <a:txBody>
                    <a:bodyPr/>
                    <a:lstStyle/>
                    <a:p>
                      <a:pPr algn="ctr"/>
                      <a:r>
                        <a:rPr kumimoji="1" lang="ja-JP" altLang="en-US" sz="1400" dirty="0" smtClean="0"/>
                        <a:t>原則として集団接種</a:t>
                      </a:r>
                      <a:endParaRPr kumimoji="1" lang="ja-JP" altLang="en-US" sz="1400" dirty="0"/>
                    </a:p>
                  </a:txBody>
                  <a:tcPr marL="36000" marR="36000" marT="36000" marB="36000" anchor="ctr"/>
                </a:tc>
                <a:tc hMerge="1">
                  <a:txBody>
                    <a:bodyPr/>
                    <a:lstStyle/>
                    <a:p>
                      <a:endParaRPr kumimoji="1" lang="ja-JP" altLang="en-US"/>
                    </a:p>
                  </a:txBody>
                  <a:tcPr/>
                </a:tc>
              </a:tr>
              <a:tr h="370840">
                <a:tc>
                  <a:txBody>
                    <a:bodyPr/>
                    <a:lstStyle/>
                    <a:p>
                      <a:pPr algn="ctr"/>
                      <a:r>
                        <a:rPr kumimoji="1" lang="ja-JP" altLang="en-US" sz="1400" dirty="0" smtClean="0"/>
                        <a:t>接種体制の構築</a:t>
                      </a:r>
                      <a:endParaRPr kumimoji="1" lang="ja-JP" altLang="en-US" sz="1400" dirty="0"/>
                    </a:p>
                  </a:txBody>
                  <a:tcPr marL="36000" marR="36000" marT="36000" marB="36000" anchor="ctr"/>
                </a:tc>
                <a:tc>
                  <a:txBody>
                    <a:bodyPr/>
                    <a:lstStyle/>
                    <a:p>
                      <a:pPr algn="ctr"/>
                      <a:r>
                        <a:rPr kumimoji="1" lang="ja-JP" altLang="en-US" sz="1400" dirty="0" smtClean="0"/>
                        <a:t>企業内診療所</a:t>
                      </a:r>
                      <a:endParaRPr kumimoji="1" lang="en-US" altLang="ja-JP" sz="1400" dirty="0" smtClean="0"/>
                    </a:p>
                    <a:p>
                      <a:pPr algn="ctr"/>
                      <a:r>
                        <a:rPr kumimoji="1" lang="ja-JP" altLang="en-US" sz="1400" dirty="0" smtClean="0"/>
                        <a:t>若しくは医療機関</a:t>
                      </a:r>
                      <a:endParaRPr kumimoji="1" lang="ja-JP" altLang="en-US" sz="1400" dirty="0"/>
                    </a:p>
                  </a:txBody>
                  <a:tcPr marL="36000" marR="36000" marT="36000" marB="36000" anchor="ctr"/>
                </a:tc>
                <a:tc gridSpan="2">
                  <a:txBody>
                    <a:bodyPr/>
                    <a:lstStyle/>
                    <a:p>
                      <a:pPr algn="ctr"/>
                      <a:r>
                        <a:rPr kumimoji="1" lang="ja-JP" altLang="en-US" sz="1400" dirty="0" smtClean="0"/>
                        <a:t>原則として学校、保健センター等公的施設で接種</a:t>
                      </a:r>
                      <a:endParaRPr kumimoji="1" lang="en-US" altLang="ja-JP" sz="1400" dirty="0" smtClean="0"/>
                    </a:p>
                    <a:p>
                      <a:pPr algn="ctr"/>
                      <a:r>
                        <a:rPr kumimoji="1" lang="ja-JP" altLang="en-US" sz="1400" dirty="0" smtClean="0"/>
                        <a:t>医療従事者、入院中の患者等は、医療機関で実施</a:t>
                      </a:r>
                      <a:endParaRPr kumimoji="1" lang="ja-JP" altLang="en-US" sz="1400" dirty="0"/>
                    </a:p>
                  </a:txBody>
                  <a:tcPr marL="36000" marR="36000" marT="36000" marB="36000" anchor="ctr"/>
                </a:tc>
                <a:tc hMerge="1">
                  <a:txBody>
                    <a:bodyPr/>
                    <a:lstStyle/>
                    <a:p>
                      <a:endParaRPr kumimoji="1" lang="ja-JP" altLang="en-US"/>
                    </a:p>
                  </a:txBody>
                  <a:tcPr/>
                </a:tc>
              </a:tr>
              <a:tr h="370840">
                <a:tc>
                  <a:txBody>
                    <a:bodyPr/>
                    <a:lstStyle/>
                    <a:p>
                      <a:pPr algn="ctr"/>
                      <a:r>
                        <a:rPr kumimoji="1" lang="ja-JP" altLang="en-US" sz="1400" dirty="0" smtClean="0"/>
                        <a:t>予約</a:t>
                      </a:r>
                      <a:endParaRPr kumimoji="1" lang="ja-JP" altLang="en-US" sz="1400" dirty="0"/>
                    </a:p>
                  </a:txBody>
                  <a:tcPr marL="36000" marR="36000" marT="36000" marB="36000" anchor="ctr"/>
                </a:tc>
                <a:tc>
                  <a:txBody>
                    <a:bodyPr/>
                    <a:lstStyle/>
                    <a:p>
                      <a:pPr algn="ctr"/>
                      <a:r>
                        <a:rPr kumimoji="1" lang="ja-JP" altLang="en-US" sz="1400" dirty="0" smtClean="0"/>
                        <a:t>－</a:t>
                      </a:r>
                      <a:endParaRPr kumimoji="1" lang="ja-JP" altLang="en-US" sz="1400" dirty="0"/>
                    </a:p>
                  </a:txBody>
                  <a:tcPr marL="36000" marR="36000" marT="36000" marB="36000" anchor="ctr"/>
                </a:tc>
                <a:tc gridSpan="2">
                  <a:txBody>
                    <a:bodyPr/>
                    <a:lstStyle/>
                    <a:p>
                      <a:pPr algn="ctr"/>
                      <a:r>
                        <a:rPr kumimoji="1" lang="ja-JP" altLang="en-US" sz="1400" dirty="0" smtClean="0"/>
                        <a:t>原則として市町村で一元化して予約</a:t>
                      </a:r>
                      <a:endParaRPr kumimoji="1" lang="ja-JP" altLang="en-US" sz="1400" dirty="0"/>
                    </a:p>
                  </a:txBody>
                  <a:tcPr marL="36000" marR="36000" marT="36000" marB="36000" anchor="ctr"/>
                </a:tc>
                <a:tc hMerge="1">
                  <a:txBody>
                    <a:bodyPr/>
                    <a:lstStyle/>
                    <a:p>
                      <a:endParaRPr kumimoji="1" lang="ja-JP" altLang="en-US"/>
                    </a:p>
                  </a:txBody>
                  <a:tcPr/>
                </a:tc>
              </a:tr>
              <a:tr h="370840">
                <a:tc>
                  <a:txBody>
                    <a:bodyPr/>
                    <a:lstStyle/>
                    <a:p>
                      <a:pPr algn="ctr"/>
                      <a:r>
                        <a:rPr kumimoji="1" lang="ja-JP" altLang="en-US" sz="1400" dirty="0" smtClean="0"/>
                        <a:t>供給体制</a:t>
                      </a:r>
                      <a:endParaRPr kumimoji="1" lang="ja-JP" altLang="en-US" sz="1400" dirty="0"/>
                    </a:p>
                  </a:txBody>
                  <a:tcPr marL="36000" marR="36000" marT="36000" marB="36000" anchor="ctr"/>
                </a:tc>
                <a:tc gridSpan="3">
                  <a:txBody>
                    <a:bodyPr/>
                    <a:lstStyle/>
                    <a:p>
                      <a:pPr algn="ctr"/>
                      <a:r>
                        <a:rPr kumimoji="1" lang="ja-JP" altLang="en-US" sz="1400" dirty="0" smtClean="0"/>
                        <a:t>政府が用意したワクチンの流通を都道府県ごとに管理</a:t>
                      </a:r>
                      <a:endParaRPr kumimoji="1" lang="en-US" altLang="ja-JP" sz="1400" dirty="0" smtClean="0"/>
                    </a:p>
                    <a:p>
                      <a:pPr algn="ctr"/>
                      <a:r>
                        <a:rPr kumimoji="1" lang="ja-JP" altLang="en-US" sz="1400" dirty="0" smtClean="0"/>
                        <a:t>原則</a:t>
                      </a:r>
                      <a:r>
                        <a:rPr kumimoji="1" lang="en-US" altLang="ja-JP" sz="1400" dirty="0" smtClean="0"/>
                        <a:t>10ml</a:t>
                      </a:r>
                      <a:r>
                        <a:rPr kumimoji="1" lang="ja-JP" altLang="en-US" sz="1400" dirty="0" smtClean="0"/>
                        <a:t>バイアルによる供給（一部</a:t>
                      </a:r>
                      <a:r>
                        <a:rPr kumimoji="1" lang="en-US" altLang="ja-JP" sz="1400" dirty="0" smtClean="0"/>
                        <a:t>1ml</a:t>
                      </a:r>
                      <a:r>
                        <a:rPr kumimoji="1" lang="ja-JP" altLang="en-US" sz="1400" dirty="0" smtClean="0"/>
                        <a:t>バイアルあり）</a:t>
                      </a:r>
                      <a:endParaRPr kumimoji="1" lang="ja-JP" altLang="en-US" sz="1400" dirty="0"/>
                    </a:p>
                  </a:txBody>
                  <a:tcPr marL="36000" marR="36000" marT="36000" marB="36000" anchor="ctr"/>
                </a:tc>
                <a:tc hMerge="1">
                  <a:txBody>
                    <a:bodyPr/>
                    <a:lstStyle/>
                    <a:p>
                      <a:endParaRPr kumimoji="1" lang="ja-JP" altLang="en-US" sz="1400" dirty="0"/>
                    </a:p>
                  </a:txBody>
                  <a:tcPr/>
                </a:tc>
                <a:tc hMerge="1">
                  <a:txBody>
                    <a:bodyPr/>
                    <a:lstStyle/>
                    <a:p>
                      <a:endParaRPr kumimoji="1" lang="ja-JP" altLang="en-US"/>
                    </a:p>
                  </a:txBody>
                  <a:tcPr/>
                </a:tc>
              </a:tr>
            </a:tbl>
          </a:graphicData>
        </a:graphic>
      </p:graphicFrame>
    </p:spTree>
    <p:extLst>
      <p:ext uri="{BB962C8B-B14F-4D97-AF65-F5344CB8AC3E}">
        <p14:creationId xmlns:p14="http://schemas.microsoft.com/office/powerpoint/2010/main" xmlns="" val="4121607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lumMod val="60000"/>
            <a:lumOff val="40000"/>
          </a:schemeClr>
        </a:solidFill>
        <a:effectLst/>
      </a:spPr>
      <a:bodyPr rtlCol="0" anchor="ctr"/>
      <a:lstStyle>
        <a:defPPr algn="ctr">
          <a:defRPr sz="24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rgbClr val="92D050"/>
        </a:solidFill>
        <a:ln w="19050">
          <a:solidFill>
            <a:srgbClr val="FFC000"/>
          </a:solidFill>
        </a:ln>
      </a:spPr>
      <a:bodyPr wrap="none" rtlCol="0" anchor="ctr" anchorCtr="0">
        <a:noAutofit/>
      </a:bodyPr>
      <a:lstStyle>
        <a:defPPr algn="ctr">
          <a:defRPr b="1" dirty="0" smtClean="0"/>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1423</TotalTime>
  <Words>1071</Words>
  <Application>Microsoft Office PowerPoint</Application>
  <PresentationFormat>画面に合わせる (4:3)</PresentationFormat>
  <Paragraphs>164</Paragraphs>
  <Slides>6</Slides>
  <Notes>2</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スライド 1</vt:lpstr>
      <vt:lpstr>スライド 2</vt:lpstr>
      <vt:lpstr>スライド 3</vt:lpstr>
      <vt:lpstr>スライド 4</vt:lpstr>
      <vt:lpstr>スライド 5</vt:lpstr>
      <vt:lpstr>スライド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ioas_user</dc:creator>
  <cp:lastModifiedBy>ioas_user</cp:lastModifiedBy>
  <cp:revision>142</cp:revision>
  <dcterms:created xsi:type="dcterms:W3CDTF">2013-06-28T07:35:23Z</dcterms:created>
  <dcterms:modified xsi:type="dcterms:W3CDTF">2013-12-25T07:19:05Z</dcterms:modified>
</cp:coreProperties>
</file>