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62" r:id="rId3"/>
    <p:sldId id="267" r:id="rId4"/>
    <p:sldId id="266" r:id="rId5"/>
    <p:sldId id="268"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4F81BD"/>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787" cy="496967"/>
          </a:xfrm>
          <a:prstGeom prst="rect">
            <a:avLst/>
          </a:prstGeom>
        </p:spPr>
        <p:txBody>
          <a:bodyPr vert="horz" lIns="90846" tIns="45423" rIns="90846" bIns="45423"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0" y="0"/>
            <a:ext cx="2949787" cy="496967"/>
          </a:xfrm>
          <a:prstGeom prst="rect">
            <a:avLst/>
          </a:prstGeom>
        </p:spPr>
        <p:txBody>
          <a:bodyPr vert="horz" lIns="90846" tIns="45423" rIns="90846" bIns="45423" rtlCol="0"/>
          <a:lstStyle>
            <a:lvl1pPr algn="r">
              <a:defRPr sz="1200"/>
            </a:lvl1pPr>
          </a:lstStyle>
          <a:p>
            <a:fld id="{CBC108D0-DF15-4E6D-8E61-FA105055C325}" type="datetimeFigureOut">
              <a:rPr kumimoji="1" lang="ja-JP" altLang="en-US" smtClean="0"/>
              <a:pPr/>
              <a:t>2013/12/25</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0846" tIns="45423" rIns="90846" bIns="45423"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0846" tIns="45423" rIns="90846" bIns="4542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647"/>
            <a:ext cx="2949787" cy="496967"/>
          </a:xfrm>
          <a:prstGeom prst="rect">
            <a:avLst/>
          </a:prstGeom>
        </p:spPr>
        <p:txBody>
          <a:bodyPr vert="horz" lIns="90846" tIns="45423" rIns="90846" bIns="454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0" y="9440647"/>
            <a:ext cx="2949787" cy="496967"/>
          </a:xfrm>
          <a:prstGeom prst="rect">
            <a:avLst/>
          </a:prstGeom>
        </p:spPr>
        <p:txBody>
          <a:bodyPr vert="horz" lIns="90846" tIns="45423" rIns="90846" bIns="45423" rtlCol="0" anchor="b"/>
          <a:lstStyle>
            <a:lvl1pPr algn="r">
              <a:defRPr sz="1200"/>
            </a:lvl1pPr>
          </a:lstStyle>
          <a:p>
            <a:fld id="{FD8E2FFD-98D4-48A0-8A22-52FADA0FCFC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1</a:t>
            </a:fld>
            <a:endParaRPr kumimoji="1" lang="ja-JP" altLang="en-US" dirty="0"/>
          </a:p>
        </p:txBody>
      </p:sp>
    </p:spTree>
    <p:extLst>
      <p:ext uri="{BB962C8B-B14F-4D97-AF65-F5344CB8AC3E}">
        <p14:creationId xmlns:p14="http://schemas.microsoft.com/office/powerpoint/2010/main" xmlns="" val="304448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4E8B7-A7D7-4510-999A-50821066220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320140" y="6147196"/>
            <a:ext cx="1647469" cy="5232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0" y="-887413"/>
            <a:ext cx="2143125" cy="21431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テキスト ボックス 38"/>
          <p:cNvSpPr txBox="1"/>
          <p:nvPr/>
        </p:nvSpPr>
        <p:spPr>
          <a:xfrm>
            <a:off x="0" y="627997"/>
            <a:ext cx="9167115" cy="646331"/>
          </a:xfrm>
          <a:prstGeom prst="rect">
            <a:avLst/>
          </a:prstGeom>
          <a:solidFill>
            <a:schemeClr val="accent1">
              <a:lumMod val="75000"/>
            </a:schemeClr>
          </a:solidFill>
        </p:spPr>
        <p:txBody>
          <a:bodyPr wrap="square" rtlCol="0">
            <a:spAutoFit/>
          </a:bodyPr>
          <a:lstStyle/>
          <a:p>
            <a:pPr algn="ctr"/>
            <a:r>
              <a:rPr lang="ja-JP" altLang="en-US" sz="3600" dirty="0" smtClean="0">
                <a:solidFill>
                  <a:schemeClr val="bg1"/>
                </a:solidFill>
                <a:latin typeface="ＭＳ ゴシック" pitchFamily="49" charset="-128"/>
                <a:ea typeface="ＭＳ ゴシック" pitchFamily="49" charset="-128"/>
              </a:rPr>
              <a:t>特定</a:t>
            </a:r>
            <a:r>
              <a:rPr lang="ja-JP" altLang="en-US" sz="3600" dirty="0" smtClean="0">
                <a:solidFill>
                  <a:schemeClr val="bg1"/>
                </a:solidFill>
                <a:latin typeface="ＭＳ ゴシック" pitchFamily="49" charset="-128"/>
                <a:ea typeface="ＭＳ ゴシック" pitchFamily="49" charset="-128"/>
              </a:rPr>
              <a:t>接種に関する登録申請について</a:t>
            </a:r>
            <a:endParaRPr lang="ja-JP" altLang="en-US" sz="3600" dirty="0" smtClean="0">
              <a:solidFill>
                <a:schemeClr val="bg1"/>
              </a:solidFill>
              <a:latin typeface="ＭＳ ゴシック" pitchFamily="49" charset="-128"/>
              <a:ea typeface="ＭＳ ゴシック" pitchFamily="49" charset="-128"/>
            </a:endParaRPr>
          </a:p>
        </p:txBody>
      </p:sp>
      <p:sp>
        <p:nvSpPr>
          <p:cNvPr id="23" name="テキスト ボックス 22"/>
          <p:cNvSpPr txBox="1"/>
          <p:nvPr/>
        </p:nvSpPr>
        <p:spPr>
          <a:xfrm>
            <a:off x="-15867" y="1412776"/>
            <a:ext cx="9144000" cy="523220"/>
          </a:xfrm>
          <a:prstGeom prst="rect">
            <a:avLst/>
          </a:prstGeom>
          <a:noFill/>
        </p:spPr>
        <p:txBody>
          <a:bodyPr wrap="square" rtlCol="0">
            <a:spAutoFit/>
          </a:bodyPr>
          <a:lstStyle/>
          <a:p>
            <a:pPr algn="ctr"/>
            <a:r>
              <a:rPr lang="ja-JP" altLang="en-US" sz="2800" dirty="0" smtClean="0">
                <a:solidFill>
                  <a:srgbClr val="0070C0"/>
                </a:solidFill>
                <a:latin typeface="ＭＳ ゴシック" pitchFamily="49" charset="-128"/>
                <a:ea typeface="ＭＳ ゴシック" pitchFamily="49" charset="-128"/>
              </a:rPr>
              <a:t>平成</a:t>
            </a:r>
            <a:r>
              <a:rPr lang="en-US" altLang="ja-JP" sz="2800" dirty="0" smtClean="0">
                <a:solidFill>
                  <a:srgbClr val="0070C0"/>
                </a:solidFill>
                <a:latin typeface="ＭＳ ゴシック" pitchFamily="49" charset="-128"/>
                <a:ea typeface="ＭＳ ゴシック" pitchFamily="49" charset="-128"/>
              </a:rPr>
              <a:t>26</a:t>
            </a:r>
            <a:r>
              <a:rPr lang="ja-JP" altLang="en-US" sz="2800" dirty="0" smtClean="0">
                <a:solidFill>
                  <a:srgbClr val="0070C0"/>
                </a:solidFill>
                <a:latin typeface="ＭＳ ゴシック" pitchFamily="49" charset="-128"/>
                <a:ea typeface="ＭＳ ゴシック" pitchFamily="49" charset="-128"/>
              </a:rPr>
              <a:t>年</a:t>
            </a:r>
            <a:r>
              <a:rPr lang="en-US" altLang="ja-JP" sz="2800" dirty="0" smtClean="0">
                <a:solidFill>
                  <a:srgbClr val="0070C0"/>
                </a:solidFill>
                <a:latin typeface="ＭＳ ゴシック" pitchFamily="49" charset="-128"/>
                <a:ea typeface="ＭＳ ゴシック" pitchFamily="49" charset="-128"/>
              </a:rPr>
              <a:t>1</a:t>
            </a:r>
            <a:r>
              <a:rPr lang="ja-JP" altLang="en-US" sz="2800" dirty="0" smtClean="0">
                <a:solidFill>
                  <a:srgbClr val="0070C0"/>
                </a:solidFill>
                <a:latin typeface="ＭＳ ゴシック" pitchFamily="49" charset="-128"/>
                <a:ea typeface="ＭＳ ゴシック" pitchFamily="49" charset="-128"/>
              </a:rPr>
              <a:t>月　高知県</a:t>
            </a:r>
            <a:r>
              <a:rPr lang="ja-JP" altLang="en-US" sz="2800" dirty="0" smtClean="0">
                <a:solidFill>
                  <a:srgbClr val="0070C0"/>
                </a:solidFill>
                <a:latin typeface="ＭＳ ゴシック" pitchFamily="49" charset="-128"/>
                <a:ea typeface="ＭＳ ゴシック" pitchFamily="49" charset="-128"/>
              </a:rPr>
              <a:t>健康対策課</a:t>
            </a:r>
          </a:p>
        </p:txBody>
      </p:sp>
      <p:sp>
        <p:nvSpPr>
          <p:cNvPr id="7" name="テキスト ボックス 6"/>
          <p:cNvSpPr txBox="1"/>
          <p:nvPr/>
        </p:nvSpPr>
        <p:spPr>
          <a:xfrm>
            <a:off x="-15867" y="116632"/>
            <a:ext cx="9144000" cy="415498"/>
          </a:xfrm>
          <a:prstGeom prst="rect">
            <a:avLst/>
          </a:prstGeom>
          <a:noFill/>
        </p:spPr>
        <p:txBody>
          <a:bodyPr wrap="square" rtlCol="0">
            <a:spAutoFit/>
          </a:bodyPr>
          <a:lstStyle/>
          <a:p>
            <a:pPr algn="ctr"/>
            <a:r>
              <a:rPr lang="ja-JP" altLang="en-US" sz="2100" dirty="0" smtClean="0">
                <a:solidFill>
                  <a:srgbClr val="0070C0"/>
                </a:solidFill>
                <a:latin typeface="ＭＳ ゴシック" pitchFamily="49" charset="-128"/>
                <a:ea typeface="ＭＳ ゴシック" pitchFamily="49" charset="-128"/>
              </a:rPr>
              <a:t>新型インフルエンザ等対策　医療機関説明会資料</a:t>
            </a:r>
          </a:p>
        </p:txBody>
      </p:sp>
      <p:sp>
        <p:nvSpPr>
          <p:cNvPr id="8" name="正方形/長方形 7"/>
          <p:cNvSpPr/>
          <p:nvPr/>
        </p:nvSpPr>
        <p:spPr>
          <a:xfrm>
            <a:off x="8089249" y="12040"/>
            <a:ext cx="1038884" cy="419159"/>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資料３</a:t>
            </a:r>
            <a:endParaRPr kumimoji="1" lang="ja-JP" altLang="en-US" dirty="0">
              <a:solidFill>
                <a:schemeClr val="tx1"/>
              </a:solidFill>
            </a:endParaRPr>
          </a:p>
        </p:txBody>
      </p:sp>
      <p:sp>
        <p:nvSpPr>
          <p:cNvPr id="9" name="正方形/長方形 8"/>
          <p:cNvSpPr/>
          <p:nvPr/>
        </p:nvSpPr>
        <p:spPr>
          <a:xfrm>
            <a:off x="112570" y="2214149"/>
            <a:ext cx="8949385" cy="1046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ja-JP" altLang="en-US" sz="1600" dirty="0" smtClean="0">
                <a:solidFill>
                  <a:schemeClr val="tx1"/>
                </a:solidFill>
                <a:latin typeface="+mn-ea"/>
              </a:rPr>
              <a:t>○登録は、基本的に</a:t>
            </a:r>
            <a:r>
              <a:rPr lang="en-US" altLang="ja-JP" sz="1600" dirty="0" smtClean="0">
                <a:solidFill>
                  <a:schemeClr val="tx1"/>
                </a:solidFill>
                <a:latin typeface="+mn-ea"/>
              </a:rPr>
              <a:t>Excel</a:t>
            </a:r>
            <a:r>
              <a:rPr lang="ja-JP" altLang="en-US" sz="1600" dirty="0" smtClean="0">
                <a:solidFill>
                  <a:schemeClr val="tx1"/>
                </a:solidFill>
                <a:latin typeface="+mn-ea"/>
              </a:rPr>
              <a:t>ファイルの登録申請書を使用し</a:t>
            </a:r>
            <a:r>
              <a:rPr lang="ja-JP" altLang="en-US" sz="1600" dirty="0" smtClean="0">
                <a:solidFill>
                  <a:schemeClr val="tx1"/>
                </a:solidFill>
                <a:latin typeface="+mn-ea"/>
              </a:rPr>
              <a:t>、電子メールで</a:t>
            </a:r>
            <a:r>
              <a:rPr lang="ja-JP" altLang="en-US" sz="1600" dirty="0" smtClean="0">
                <a:solidFill>
                  <a:schemeClr val="tx1"/>
                </a:solidFill>
                <a:latin typeface="+mn-ea"/>
              </a:rPr>
              <a:t>提出していただきます。</a:t>
            </a:r>
            <a:endParaRPr lang="en-US" altLang="ja-JP" sz="1600" dirty="0" smtClean="0">
              <a:solidFill>
                <a:schemeClr val="tx1"/>
              </a:solidFill>
              <a:latin typeface="+mn-ea"/>
            </a:endParaRPr>
          </a:p>
          <a:p>
            <a:pPr marL="174625" indent="-174625"/>
            <a:r>
              <a:rPr lang="ja-JP" altLang="en-US" sz="1600" dirty="0" smtClean="0">
                <a:solidFill>
                  <a:schemeClr val="tx1"/>
                </a:solidFill>
                <a:latin typeface="+mn-ea"/>
              </a:rPr>
              <a:t>　　（やむを得ない理由のある場合は、紙で受け付けます）</a:t>
            </a:r>
            <a:endParaRPr lang="en-US" altLang="ja-JP" sz="1600" dirty="0" smtClean="0">
              <a:solidFill>
                <a:schemeClr val="tx1"/>
              </a:solidFill>
              <a:latin typeface="+mn-ea"/>
            </a:endParaRPr>
          </a:p>
          <a:p>
            <a:pPr marL="174625" indent="-174625"/>
            <a:r>
              <a:rPr lang="ja-JP" altLang="en-US" sz="1600" dirty="0" smtClean="0">
                <a:solidFill>
                  <a:schemeClr val="tx1"/>
                </a:solidFill>
                <a:latin typeface="+mn-ea"/>
              </a:rPr>
              <a:t>○登録事項の変更は、平成</a:t>
            </a:r>
            <a:r>
              <a:rPr lang="en-US" altLang="ja-JP" sz="1600" dirty="0" smtClean="0">
                <a:solidFill>
                  <a:schemeClr val="tx1"/>
                </a:solidFill>
                <a:latin typeface="+mn-ea"/>
              </a:rPr>
              <a:t>26</a:t>
            </a:r>
            <a:r>
              <a:rPr lang="ja-JP" altLang="en-US" sz="1600" dirty="0" smtClean="0">
                <a:solidFill>
                  <a:schemeClr val="tx1"/>
                </a:solidFill>
                <a:latin typeface="+mn-ea"/>
              </a:rPr>
              <a:t>年度以降に国が作成する</a:t>
            </a:r>
            <a:r>
              <a:rPr lang="en-US" altLang="ja-JP" sz="1600" dirty="0" smtClean="0">
                <a:solidFill>
                  <a:schemeClr val="tx1"/>
                </a:solidFill>
                <a:latin typeface="+mn-ea"/>
              </a:rPr>
              <a:t>Web</a:t>
            </a:r>
            <a:r>
              <a:rPr lang="ja-JP" altLang="en-US" sz="1600" dirty="0" smtClean="0">
                <a:solidFill>
                  <a:schemeClr val="tx1"/>
                </a:solidFill>
                <a:latin typeface="+mn-ea"/>
              </a:rPr>
              <a:t>システムにより行うこととなりますので、出来る限り、平成</a:t>
            </a:r>
            <a:r>
              <a:rPr lang="en-US" altLang="ja-JP" sz="1600" dirty="0" smtClean="0">
                <a:solidFill>
                  <a:schemeClr val="tx1"/>
                </a:solidFill>
                <a:latin typeface="+mn-ea"/>
              </a:rPr>
              <a:t>26</a:t>
            </a:r>
            <a:r>
              <a:rPr lang="ja-JP" altLang="en-US" sz="1600" dirty="0" smtClean="0">
                <a:solidFill>
                  <a:schemeClr val="tx1"/>
                </a:solidFill>
                <a:latin typeface="+mn-ea"/>
              </a:rPr>
              <a:t>年中に変更のないものを登録してください（職員数など）。</a:t>
            </a:r>
            <a:endParaRPr kumimoji="1" lang="ja-JP" altLang="en-US" sz="1600" dirty="0">
              <a:solidFill>
                <a:schemeClr val="tx1"/>
              </a:solidFill>
            </a:endParaRPr>
          </a:p>
        </p:txBody>
      </p:sp>
      <p:sp>
        <p:nvSpPr>
          <p:cNvPr id="10" name="テキスト ボックス 9"/>
          <p:cNvSpPr txBox="1"/>
          <p:nvPr/>
        </p:nvSpPr>
        <p:spPr>
          <a:xfrm>
            <a:off x="35496" y="3366277"/>
            <a:ext cx="1579278"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●登録の方法</a:t>
            </a:r>
            <a:endParaRPr kumimoji="1" lang="en-US" altLang="ja-JP" b="1" dirty="0" smtClean="0"/>
          </a:p>
        </p:txBody>
      </p:sp>
      <p:sp>
        <p:nvSpPr>
          <p:cNvPr id="11" name="テキスト ボックス 10"/>
          <p:cNvSpPr txBox="1"/>
          <p:nvPr/>
        </p:nvSpPr>
        <p:spPr>
          <a:xfrm>
            <a:off x="179512" y="3735610"/>
            <a:ext cx="8784976" cy="3077766"/>
          </a:xfrm>
          <a:prstGeom prst="rect">
            <a:avLst/>
          </a:prstGeom>
          <a:noFill/>
          <a:ln>
            <a:solidFill>
              <a:srgbClr val="00B050"/>
            </a:solidFill>
          </a:ln>
        </p:spPr>
        <p:txBody>
          <a:bodyPr wrap="square" rtlCol="0">
            <a:spAutoFit/>
          </a:bodyPr>
          <a:lstStyle/>
          <a:p>
            <a:pPr marL="1436688" indent="-1436688"/>
            <a:r>
              <a:rPr kumimoji="1" lang="ja-JP" altLang="en-US" sz="1600" dirty="0" smtClean="0">
                <a:latin typeface="+mn-ea"/>
              </a:rPr>
              <a:t>１．登録申請書：　高知県</a:t>
            </a:r>
            <a:r>
              <a:rPr lang="ja-JP" altLang="en-US" sz="1600" dirty="0" smtClean="0">
                <a:latin typeface="+mn-ea"/>
              </a:rPr>
              <a:t>健康対策課ホームページから登録申請書（</a:t>
            </a:r>
            <a:r>
              <a:rPr lang="en-US" altLang="ja-JP" sz="1600" dirty="0" smtClean="0">
                <a:latin typeface="+mn-ea"/>
              </a:rPr>
              <a:t>Excel</a:t>
            </a:r>
            <a:r>
              <a:rPr lang="ja-JP" altLang="en-US" sz="1600" dirty="0" smtClean="0">
                <a:latin typeface="+mn-ea"/>
              </a:rPr>
              <a:t>ファイル）をダウンロードしてください。（ダウンロード</a:t>
            </a:r>
            <a:r>
              <a:rPr lang="ja-JP" altLang="en-US" sz="1600" dirty="0" smtClean="0">
                <a:latin typeface="+mn-ea"/>
              </a:rPr>
              <a:t>や電子メールでの</a:t>
            </a:r>
            <a:r>
              <a:rPr lang="ja-JP" altLang="en-US" sz="1600" dirty="0" smtClean="0">
                <a:latin typeface="+mn-ea"/>
              </a:rPr>
              <a:t>提出が出来ない場合は、紙での配布を行いますので健康対策課まで連絡をしてください）</a:t>
            </a:r>
            <a:endParaRPr lang="en-US" altLang="ja-JP" sz="1600" dirty="0" smtClean="0">
              <a:latin typeface="+mn-ea"/>
            </a:endParaRPr>
          </a:p>
          <a:p>
            <a:pPr marL="1436688" indent="-1436688"/>
            <a:r>
              <a:rPr lang="ja-JP" altLang="en-US" sz="1600" dirty="0" smtClean="0">
                <a:latin typeface="+mn-ea"/>
              </a:rPr>
              <a:t>　　　　　　　　　　　　　健康対策課</a:t>
            </a:r>
            <a:r>
              <a:rPr lang="en-US" altLang="ja-JP" sz="1600" dirty="0" smtClean="0">
                <a:latin typeface="+mn-ea"/>
              </a:rPr>
              <a:t>HP</a:t>
            </a:r>
            <a:r>
              <a:rPr lang="ja-JP" altLang="en-US" sz="1600" dirty="0" smtClean="0">
                <a:latin typeface="+mn-ea"/>
              </a:rPr>
              <a:t>　　</a:t>
            </a:r>
            <a:r>
              <a:rPr lang="en-US" altLang="ja-JP" sz="1600" dirty="0" smtClean="0">
                <a:latin typeface="+mn-ea"/>
              </a:rPr>
              <a:t> http://</a:t>
            </a:r>
            <a:r>
              <a:rPr lang="en-US" altLang="ja-JP" sz="1600" dirty="0" smtClean="0">
                <a:latin typeface="+mn-ea"/>
              </a:rPr>
              <a:t>www.pref.kochi.lg.jp/soshiki/130401/tokuteiseshu.html</a:t>
            </a:r>
          </a:p>
          <a:p>
            <a:pPr marL="1436688" indent="-1436688"/>
            <a:endParaRPr lang="en-US" altLang="ja-JP" sz="600" dirty="0" smtClean="0">
              <a:latin typeface="+mn-ea"/>
            </a:endParaRPr>
          </a:p>
          <a:p>
            <a:pPr marL="1436688" indent="-1436688"/>
            <a:r>
              <a:rPr lang="ja-JP" altLang="en-US" sz="1600" dirty="0" smtClean="0">
                <a:latin typeface="+mn-ea"/>
              </a:rPr>
              <a:t>２．申請書作成：　登録申請書（</a:t>
            </a:r>
            <a:r>
              <a:rPr lang="en-US" altLang="ja-JP" sz="1600" dirty="0" smtClean="0">
                <a:latin typeface="+mn-ea"/>
              </a:rPr>
              <a:t>Excel</a:t>
            </a:r>
            <a:r>
              <a:rPr lang="ja-JP" altLang="en-US" sz="1600" dirty="0" smtClean="0">
                <a:latin typeface="+mn-ea"/>
              </a:rPr>
              <a:t>ファイル）に必要事項を入力し、ファイル名を変更します。</a:t>
            </a:r>
            <a:endParaRPr lang="en-US" altLang="ja-JP" sz="1600" dirty="0" smtClean="0">
              <a:latin typeface="+mn-ea"/>
            </a:endParaRPr>
          </a:p>
          <a:p>
            <a:pPr marL="2235200" indent="-2235200"/>
            <a:r>
              <a:rPr lang="ja-JP" altLang="en-US" sz="1600" dirty="0" smtClean="0">
                <a:latin typeface="+mn-ea"/>
              </a:rPr>
              <a:t>　</a:t>
            </a:r>
            <a:r>
              <a:rPr lang="ja-JP" altLang="en-US" sz="1600" dirty="0" smtClean="0">
                <a:latin typeface="+mn-ea"/>
              </a:rPr>
              <a:t>　　　　　　　　　　ファイル名：事業者名の略称、事業所の略称及び申請月日とします。途中でスペースを空けないでください。</a:t>
            </a:r>
            <a:endParaRPr lang="en-US" altLang="ja-JP" sz="1600" dirty="0" smtClean="0">
              <a:latin typeface="+mn-ea"/>
            </a:endParaRPr>
          </a:p>
          <a:p>
            <a:pPr marL="2235200" indent="-2235200"/>
            <a:r>
              <a:rPr lang="ja-JP" altLang="en-US" sz="1600" dirty="0" smtClean="0">
                <a:latin typeface="+mn-ea"/>
              </a:rPr>
              <a:t>　</a:t>
            </a:r>
            <a:r>
              <a:rPr lang="ja-JP" altLang="en-US" sz="1600" dirty="0" smtClean="0">
                <a:latin typeface="+mn-ea"/>
              </a:rPr>
              <a:t>　　　　　　　　　　　　　　（例）　県庁会高知県庁病院</a:t>
            </a:r>
            <a:r>
              <a:rPr lang="en-US" altLang="ja-JP" sz="1600" dirty="0" smtClean="0">
                <a:latin typeface="+mn-ea"/>
              </a:rPr>
              <a:t>20140203</a:t>
            </a:r>
            <a:endParaRPr lang="en-US" altLang="ja-JP" sz="1600" dirty="0" smtClean="0">
              <a:latin typeface="+mn-ea"/>
            </a:endParaRPr>
          </a:p>
          <a:p>
            <a:pPr marL="1436688" indent="-1436688"/>
            <a:endParaRPr kumimoji="1" lang="en-US" altLang="ja-JP" sz="600" dirty="0" smtClean="0">
              <a:latin typeface="+mn-ea"/>
            </a:endParaRPr>
          </a:p>
          <a:p>
            <a:pPr marL="1436688" indent="-1436688"/>
            <a:r>
              <a:rPr kumimoji="1" lang="ja-JP" altLang="en-US" sz="1600" dirty="0" smtClean="0">
                <a:latin typeface="+mn-ea"/>
              </a:rPr>
              <a:t>３．</a:t>
            </a:r>
            <a:r>
              <a:rPr kumimoji="1" lang="ja-JP" altLang="en-US" sz="1600" dirty="0" smtClean="0">
                <a:latin typeface="+mn-ea"/>
              </a:rPr>
              <a:t>提出方法　：　下記の連絡先</a:t>
            </a:r>
            <a:r>
              <a:rPr kumimoji="1" lang="ja-JP" altLang="en-US" sz="1600" dirty="0" smtClean="0">
                <a:latin typeface="+mn-ea"/>
              </a:rPr>
              <a:t>に電子メールで</a:t>
            </a:r>
            <a:r>
              <a:rPr kumimoji="1" lang="ja-JP" altLang="en-US" sz="1600" dirty="0" smtClean="0">
                <a:latin typeface="+mn-ea"/>
              </a:rPr>
              <a:t>提出してください。（紙の場合は</a:t>
            </a:r>
            <a:r>
              <a:rPr kumimoji="1" lang="ja-JP" altLang="en-US" sz="1600" dirty="0" smtClean="0">
                <a:latin typeface="+mn-ea"/>
              </a:rPr>
              <a:t>、ファクス等で送ることを福祉保健所等にあらかじめ連絡してください）</a:t>
            </a:r>
            <a:endParaRPr lang="en-US" altLang="ja-JP" sz="1600" dirty="0" smtClean="0">
              <a:latin typeface="+mn-ea"/>
            </a:endParaRPr>
          </a:p>
          <a:p>
            <a:pPr marL="1436688" indent="-1436688"/>
            <a:endParaRPr lang="en-US" altLang="ja-JP" sz="600" dirty="0" smtClean="0">
              <a:latin typeface="+mn-ea"/>
            </a:endParaRPr>
          </a:p>
          <a:p>
            <a:pPr marL="1436688" indent="-1436688"/>
            <a:r>
              <a:rPr lang="ja-JP" altLang="en-US" sz="1600" dirty="0" smtClean="0">
                <a:latin typeface="+mn-ea"/>
              </a:rPr>
              <a:t>４</a:t>
            </a:r>
            <a:r>
              <a:rPr kumimoji="1" lang="ja-JP" altLang="en-US" sz="1600" dirty="0" smtClean="0">
                <a:latin typeface="+mn-ea"/>
              </a:rPr>
              <a:t>．</a:t>
            </a:r>
            <a:r>
              <a:rPr kumimoji="1" lang="ja-JP" altLang="en-US" sz="1600" dirty="0" smtClean="0">
                <a:latin typeface="+mn-ea"/>
              </a:rPr>
              <a:t>提出期日　：　</a:t>
            </a:r>
            <a:r>
              <a:rPr kumimoji="1" lang="ja-JP" altLang="en-US" sz="1600" b="1" u="sng" dirty="0" smtClean="0">
                <a:latin typeface="+mn-ea"/>
              </a:rPr>
              <a:t>平成２６年３月１０日（月）　必着</a:t>
            </a:r>
            <a:r>
              <a:rPr kumimoji="1" lang="ja-JP" altLang="en-US" sz="1600" dirty="0" smtClean="0">
                <a:latin typeface="+mn-ea"/>
              </a:rPr>
              <a:t>　</a:t>
            </a:r>
            <a:endParaRPr kumimoji="1" lang="en-US" altLang="ja-JP" sz="1600" dirty="0" smtClean="0">
              <a:latin typeface="+mn-ea"/>
            </a:endParaRPr>
          </a:p>
        </p:txBody>
      </p:sp>
    </p:spTree>
    <p:extLst>
      <p:ext uri="{BB962C8B-B14F-4D97-AF65-F5344CB8AC3E}">
        <p14:creationId xmlns:p14="http://schemas.microsoft.com/office/powerpoint/2010/main" xmlns="" val="2177137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72"/>
          <p:cNvGraphicFramePr>
            <a:graphicFrameLocks noGrp="1"/>
          </p:cNvGraphicFramePr>
          <p:nvPr>
            <p:ph idx="1"/>
            <p:extLst>
              <p:ext uri="{D42A27DB-BD31-4B8C-83A1-F6EECF244321}">
                <p14:modId xmlns:p14="http://schemas.microsoft.com/office/powerpoint/2010/main" xmlns="" val="197608928"/>
              </p:ext>
            </p:extLst>
          </p:nvPr>
        </p:nvGraphicFramePr>
        <p:xfrm>
          <a:off x="683568" y="1278052"/>
          <a:ext cx="8064895" cy="4485684"/>
        </p:xfrm>
        <a:graphic>
          <a:graphicData uri="http://schemas.openxmlformats.org/drawingml/2006/table">
            <a:tbl>
              <a:tblPr/>
              <a:tblGrid>
                <a:gridCol w="2448272"/>
                <a:gridCol w="1872208"/>
                <a:gridCol w="2520280"/>
                <a:gridCol w="1224135"/>
              </a:tblGrid>
              <a:tr h="292896">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事業所の住所地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提出先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電子メールアドレス</a:t>
                      </a:r>
                      <a:endParaRPr kumimoji="1" lang="ja-JP" altLang="en-US" sz="1600" b="1" i="0" u="none" strike="noStrike" cap="none" normalizeH="0" baseline="0" dirty="0" smtClean="0">
                        <a:ln>
                          <a:noFill/>
                        </a:ln>
                        <a:solidFill>
                          <a:schemeClr val="bg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ファクス</a:t>
                      </a:r>
                      <a:endParaRPr kumimoji="1" lang="ja-JP" altLang="en-US" sz="1600" b="1" i="0" u="none" strike="noStrike" cap="none" normalizeH="0" baseline="0" dirty="0" smtClean="0">
                        <a:ln>
                          <a:noFill/>
                        </a:ln>
                        <a:solidFill>
                          <a:schemeClr val="bg1"/>
                        </a:solidFill>
                        <a:effectLst/>
                        <a:latin typeface="+mn-ea"/>
                        <a:ea typeface="+mn-ea"/>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38330">
                <a:tc>
                  <a:txBody>
                    <a:bodyPr/>
                    <a:lstStyle/>
                    <a:p>
                      <a:r>
                        <a:rPr kumimoji="1" lang="ja-JP" altLang="en-US" sz="1600" kern="1200" baseline="0" dirty="0" smtClean="0">
                          <a:solidFill>
                            <a:schemeClr val="tx1"/>
                          </a:solidFill>
                          <a:latin typeface="+mn-ea"/>
                          <a:ea typeface="+mn-ea"/>
                          <a:cs typeface="+mn-cs"/>
                        </a:rPr>
                        <a:t>室戸市、安芸市、東洋町、奈半利町</a:t>
                      </a:r>
                      <a:r>
                        <a:rPr kumimoji="1" lang="ja-JP" altLang="en-US" sz="1600" kern="1200" baseline="0" dirty="0" smtClean="0">
                          <a:solidFill>
                            <a:schemeClr val="tx1"/>
                          </a:solidFill>
                          <a:latin typeface="+mn-ea"/>
                          <a:ea typeface="+mn-ea"/>
                          <a:cs typeface="+mn-cs"/>
                        </a:rPr>
                        <a:t>、田野町</a:t>
                      </a:r>
                      <a:r>
                        <a:rPr kumimoji="1" lang="ja-JP" altLang="en-US" sz="1600" kern="1200" baseline="0" dirty="0" smtClean="0">
                          <a:solidFill>
                            <a:schemeClr val="tx1"/>
                          </a:solidFill>
                          <a:latin typeface="+mn-ea"/>
                          <a:ea typeface="+mn-ea"/>
                          <a:cs typeface="+mn-cs"/>
                        </a:rPr>
                        <a:t>、安田町、北川村、馬路村</a:t>
                      </a:r>
                      <a:r>
                        <a:rPr kumimoji="1" lang="ja-JP" altLang="en-US" sz="1600" kern="1200" baseline="0" dirty="0" smtClean="0">
                          <a:solidFill>
                            <a:schemeClr val="tx1"/>
                          </a:solidFill>
                          <a:latin typeface="+mn-ea"/>
                          <a:ea typeface="+mn-ea"/>
                          <a:cs typeface="+mn-cs"/>
                        </a:rPr>
                        <a:t>、芸西村</a:t>
                      </a:r>
                      <a:endParaRPr kumimoji="1" lang="ja-JP" altLang="en-US" sz="16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600" kern="1200" baseline="0" dirty="0" smtClean="0">
                          <a:solidFill>
                            <a:schemeClr val="tx1"/>
                          </a:solidFill>
                          <a:latin typeface="+mn-ea"/>
                          <a:ea typeface="+mn-ea"/>
                          <a:cs typeface="+mn-cs"/>
                        </a:rPr>
                        <a:t>安芸福祉保健所</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400" kern="1200" baseline="0" dirty="0" smtClean="0">
                          <a:solidFill>
                            <a:schemeClr val="tx1"/>
                          </a:solidFill>
                          <a:latin typeface="+mn-ea"/>
                          <a:ea typeface="+mn-ea"/>
                          <a:cs typeface="+mn-cs"/>
                        </a:rPr>
                        <a:t>　</a:t>
                      </a:r>
                      <a:r>
                        <a:rPr kumimoji="1" lang="en-US" altLang="ja-JP" sz="1400" kern="1200" baseline="0" smtClean="0">
                          <a:solidFill>
                            <a:schemeClr val="tx1"/>
                          </a:solidFill>
                          <a:latin typeface="+mn-ea"/>
                          <a:ea typeface="+mn-ea"/>
                          <a:cs typeface="+mn-cs"/>
                        </a:rPr>
                        <a:t>130111@ken.pref.kochi.lg.jp</a:t>
                      </a:r>
                      <a:endParaRPr kumimoji="1" lang="ja-JP" altLang="en-US" sz="14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en-US" altLang="ja-JP" sz="1400" kern="1200" baseline="0" dirty="0" smtClean="0">
                          <a:solidFill>
                            <a:schemeClr val="tx1"/>
                          </a:solidFill>
                          <a:latin typeface="+mn-ea"/>
                          <a:ea typeface="+mn-ea"/>
                          <a:cs typeface="+mn-cs"/>
                        </a:rPr>
                        <a:t>0887-34-3170</a:t>
                      </a:r>
                      <a:endParaRPr kumimoji="1" lang="ja-JP" altLang="en-US" sz="14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21746">
                <a:tc>
                  <a:txBody>
                    <a:bodyPr/>
                    <a:lstStyle/>
                    <a:p>
                      <a:r>
                        <a:rPr kumimoji="1" lang="ja-JP" altLang="en-US" sz="1600" b="0" i="0" u="none" strike="noStrike" cap="none" normalizeH="0" baseline="0" dirty="0" smtClean="0">
                          <a:ln>
                            <a:noFill/>
                          </a:ln>
                          <a:solidFill>
                            <a:schemeClr val="tx1"/>
                          </a:solidFill>
                          <a:effectLst/>
                          <a:latin typeface="+mn-ea"/>
                          <a:ea typeface="+mn-ea"/>
                        </a:rPr>
                        <a:t>南国市、香南市、香美市、本山町</a:t>
                      </a:r>
                      <a:r>
                        <a:rPr kumimoji="1" lang="ja-JP" altLang="en-US" sz="1600" b="0" i="0" u="none" strike="noStrike" cap="none" normalizeH="0" baseline="0" dirty="0" smtClean="0">
                          <a:ln>
                            <a:noFill/>
                          </a:ln>
                          <a:solidFill>
                            <a:schemeClr val="tx1"/>
                          </a:solidFill>
                          <a:effectLst/>
                          <a:latin typeface="+mn-ea"/>
                          <a:ea typeface="+mn-ea"/>
                        </a:rPr>
                        <a:t>、大豊町</a:t>
                      </a:r>
                      <a:r>
                        <a:rPr kumimoji="1" lang="ja-JP" altLang="en-US" sz="1600" b="0" i="0" u="none" strike="noStrike" cap="none" normalizeH="0" baseline="0" dirty="0" smtClean="0">
                          <a:ln>
                            <a:noFill/>
                          </a:ln>
                          <a:solidFill>
                            <a:schemeClr val="tx1"/>
                          </a:solidFill>
                          <a:effectLst/>
                          <a:latin typeface="+mn-ea"/>
                          <a:ea typeface="+mn-ea"/>
                        </a:rPr>
                        <a:t>、土佐町、大川村</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n-ea"/>
                          <a:ea typeface="+mn-ea"/>
                        </a:rPr>
                        <a:t>中央東福祉保健所</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mn-ea"/>
                          <a:ea typeface="+mn-ea"/>
                        </a:rPr>
                        <a:t>　</a:t>
                      </a:r>
                      <a:r>
                        <a:rPr kumimoji="1" lang="en-US" altLang="ja-JP" sz="1400" b="0" i="0" u="none" strike="noStrike" cap="none" normalizeH="0" baseline="0" smtClean="0">
                          <a:ln>
                            <a:noFill/>
                          </a:ln>
                          <a:solidFill>
                            <a:schemeClr val="tx1"/>
                          </a:solidFill>
                          <a:effectLst/>
                          <a:latin typeface="+mn-ea"/>
                          <a:ea typeface="+mn-ea"/>
                        </a:rPr>
                        <a:t>130112@ken.pref.kochi.lg.jp</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en-US" altLang="ja-JP" sz="1400" b="0" i="0" u="none" strike="noStrike" cap="none" normalizeH="0" baseline="0" dirty="0" smtClean="0">
                          <a:ln>
                            <a:noFill/>
                          </a:ln>
                          <a:solidFill>
                            <a:schemeClr val="tx1"/>
                          </a:solidFill>
                          <a:effectLst/>
                          <a:latin typeface="+mn-ea"/>
                          <a:ea typeface="+mn-ea"/>
                        </a:rPr>
                        <a:t>0887-52-4561</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2018">
                <a:tc>
                  <a:txBody>
                    <a:bodyPr/>
                    <a:lstStyle/>
                    <a:p>
                      <a:r>
                        <a:rPr kumimoji="1" lang="ja-JP" altLang="en-US" sz="1600" b="0" i="0" u="none" strike="noStrike" cap="none" normalizeH="0" baseline="0" dirty="0" smtClean="0">
                          <a:ln>
                            <a:noFill/>
                          </a:ln>
                          <a:solidFill>
                            <a:schemeClr val="tx1"/>
                          </a:solidFill>
                          <a:effectLst/>
                          <a:latin typeface="+mn-ea"/>
                          <a:ea typeface="+mn-ea"/>
                        </a:rPr>
                        <a:t>土佐市、いの町、仁淀川町、佐川町</a:t>
                      </a:r>
                      <a:r>
                        <a:rPr kumimoji="1" lang="ja-JP" altLang="en-US" sz="1600" b="0" i="0" u="none" strike="noStrike" cap="none" normalizeH="0" baseline="0" dirty="0" smtClean="0">
                          <a:ln>
                            <a:noFill/>
                          </a:ln>
                          <a:solidFill>
                            <a:schemeClr val="tx1"/>
                          </a:solidFill>
                          <a:effectLst/>
                          <a:latin typeface="+mn-ea"/>
                          <a:ea typeface="+mn-ea"/>
                        </a:rPr>
                        <a:t>、越知町</a:t>
                      </a:r>
                      <a:r>
                        <a:rPr kumimoji="1" lang="ja-JP" altLang="en-US" sz="1600" b="0" i="0" u="none" strike="noStrike" cap="none" normalizeH="0" baseline="0" dirty="0" smtClean="0">
                          <a:ln>
                            <a:noFill/>
                          </a:ln>
                          <a:solidFill>
                            <a:schemeClr val="tx1"/>
                          </a:solidFill>
                          <a:effectLst/>
                          <a:latin typeface="+mn-ea"/>
                          <a:ea typeface="+mn-ea"/>
                        </a:rPr>
                        <a:t>、日高村</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600" b="0" i="0" u="none" strike="noStrike" cap="none" normalizeH="0" baseline="0" dirty="0" smtClean="0">
                          <a:ln>
                            <a:noFill/>
                          </a:ln>
                          <a:solidFill>
                            <a:schemeClr val="tx1"/>
                          </a:solidFill>
                          <a:effectLst/>
                          <a:latin typeface="+mn-ea"/>
                          <a:ea typeface="+mn-ea"/>
                        </a:rPr>
                        <a:t>中央西福祉保健所</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400" b="0" i="0" u="none" strike="noStrike" cap="none" normalizeH="0" baseline="0" dirty="0" smtClean="0">
                          <a:ln>
                            <a:noFill/>
                          </a:ln>
                          <a:solidFill>
                            <a:schemeClr val="tx1"/>
                          </a:solidFill>
                          <a:effectLst/>
                          <a:latin typeface="+mn-ea"/>
                          <a:ea typeface="+mn-ea"/>
                        </a:rPr>
                        <a:t>　</a:t>
                      </a:r>
                      <a:r>
                        <a:rPr kumimoji="1" lang="en-US" altLang="ja-JP" sz="1400" b="0" i="0" u="none" strike="noStrike" cap="none" normalizeH="0" baseline="0" smtClean="0">
                          <a:ln>
                            <a:noFill/>
                          </a:ln>
                          <a:solidFill>
                            <a:schemeClr val="tx1"/>
                          </a:solidFill>
                          <a:effectLst/>
                          <a:latin typeface="+mn-ea"/>
                          <a:ea typeface="+mn-ea"/>
                        </a:rPr>
                        <a:t>130115@ken.pref.kochi.lg.jp</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en-US" altLang="ja-JP" sz="1400" b="0" i="0" u="none" strike="noStrike" cap="none" normalizeH="0" baseline="0" dirty="0" smtClean="0">
                          <a:ln>
                            <a:noFill/>
                          </a:ln>
                          <a:solidFill>
                            <a:schemeClr val="tx1"/>
                          </a:solidFill>
                          <a:effectLst/>
                          <a:latin typeface="+mn-ea"/>
                          <a:ea typeface="+mn-ea"/>
                        </a:rPr>
                        <a:t>0889-22-9031</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10322">
                <a:tc>
                  <a:txBody>
                    <a:bodyPr/>
                    <a:lstStyle/>
                    <a:p>
                      <a:r>
                        <a:rPr kumimoji="1" lang="ja-JP" altLang="en-US" sz="1600" b="0" i="0" u="none" strike="noStrike" cap="none" normalizeH="0" baseline="0" dirty="0" smtClean="0">
                          <a:ln>
                            <a:noFill/>
                          </a:ln>
                          <a:solidFill>
                            <a:schemeClr val="tx1"/>
                          </a:solidFill>
                          <a:effectLst/>
                          <a:latin typeface="+mn-ea"/>
                          <a:ea typeface="+mn-ea"/>
                        </a:rPr>
                        <a:t>須崎市、中土佐町、梼原町、津野町</a:t>
                      </a:r>
                      <a:r>
                        <a:rPr kumimoji="1" lang="ja-JP" altLang="en-US" sz="1600" b="0" i="0" u="none" strike="noStrike" cap="none" normalizeH="0" baseline="0" dirty="0" smtClean="0">
                          <a:ln>
                            <a:noFill/>
                          </a:ln>
                          <a:solidFill>
                            <a:schemeClr val="tx1"/>
                          </a:solidFill>
                          <a:effectLst/>
                          <a:latin typeface="+mn-ea"/>
                          <a:ea typeface="+mn-ea"/>
                        </a:rPr>
                        <a:t>、四万十町</a:t>
                      </a:r>
                      <a:endParaRPr kumimoji="1" lang="ja-JP" altLang="en-US" sz="16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n-ea"/>
                          <a:ea typeface="+mn-ea"/>
                        </a:rPr>
                        <a:t>須崎福祉保健所</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mn-ea"/>
                          <a:ea typeface="+mn-ea"/>
                        </a:rPr>
                        <a:t>　</a:t>
                      </a:r>
                      <a:r>
                        <a:rPr kumimoji="1" lang="en-US" altLang="ja-JP" sz="1400" b="0" i="0" u="none" strike="noStrike" cap="none" normalizeH="0" baseline="0" dirty="0" smtClean="0">
                          <a:ln>
                            <a:noFill/>
                          </a:ln>
                          <a:solidFill>
                            <a:schemeClr val="tx1"/>
                          </a:solidFill>
                          <a:effectLst/>
                          <a:latin typeface="+mn-ea"/>
                          <a:ea typeface="+mn-ea"/>
                        </a:rPr>
                        <a:t>130116@ken.pref.kochi.lg.jp</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en-US" altLang="ja-JP" sz="1400" b="0" i="0" u="none" strike="noStrike" cap="none" normalizeH="0" baseline="0" dirty="0" smtClean="0">
                          <a:ln>
                            <a:noFill/>
                          </a:ln>
                          <a:solidFill>
                            <a:schemeClr val="tx1"/>
                          </a:solidFill>
                          <a:effectLst/>
                          <a:latin typeface="+mn-ea"/>
                          <a:ea typeface="+mn-ea"/>
                        </a:rPr>
                        <a:t>0889-42-8924</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2602">
                <a:tc>
                  <a:txBody>
                    <a:bodyPr/>
                    <a:lstStyle/>
                    <a:p>
                      <a:r>
                        <a:rPr kumimoji="1" lang="ja-JP" altLang="en-US" sz="1600" b="0" i="0" u="none" strike="noStrike" cap="none" normalizeH="0" baseline="0" dirty="0" smtClean="0">
                          <a:ln>
                            <a:noFill/>
                          </a:ln>
                          <a:solidFill>
                            <a:schemeClr val="tx1"/>
                          </a:solidFill>
                          <a:effectLst/>
                          <a:latin typeface="+mn-ea"/>
                          <a:ea typeface="+mn-ea"/>
                        </a:rPr>
                        <a:t>宿毛市、土佐清水市</a:t>
                      </a:r>
                      <a:r>
                        <a:rPr kumimoji="1" lang="ja-JP" altLang="en-US" sz="1600" b="0" i="0" u="none" strike="noStrike" cap="none" normalizeH="0" baseline="0" dirty="0" smtClean="0">
                          <a:ln>
                            <a:noFill/>
                          </a:ln>
                          <a:solidFill>
                            <a:schemeClr val="tx1"/>
                          </a:solidFill>
                          <a:effectLst/>
                          <a:latin typeface="+mn-ea"/>
                          <a:ea typeface="+mn-ea"/>
                        </a:rPr>
                        <a:t>、</a:t>
                      </a:r>
                      <a:endParaRPr kumimoji="1" lang="en-US" altLang="ja-JP" sz="1600" b="0" i="0" u="none" strike="noStrike" cap="none" normalizeH="0" baseline="0" dirty="0" smtClean="0">
                        <a:ln>
                          <a:noFill/>
                        </a:ln>
                        <a:solidFill>
                          <a:schemeClr val="tx1"/>
                        </a:solidFill>
                        <a:effectLst/>
                        <a:latin typeface="+mn-ea"/>
                        <a:ea typeface="+mn-ea"/>
                      </a:endParaRPr>
                    </a:p>
                    <a:p>
                      <a:r>
                        <a:rPr kumimoji="1" lang="ja-JP" altLang="en-US" sz="1600" b="0" i="0" u="none" strike="noStrike" cap="none" normalizeH="0" baseline="0" dirty="0" smtClean="0">
                          <a:ln>
                            <a:noFill/>
                          </a:ln>
                          <a:solidFill>
                            <a:schemeClr val="tx1"/>
                          </a:solidFill>
                          <a:effectLst/>
                          <a:latin typeface="+mn-ea"/>
                          <a:ea typeface="+mn-ea"/>
                        </a:rPr>
                        <a:t>四万十市</a:t>
                      </a:r>
                      <a:r>
                        <a:rPr kumimoji="1" lang="ja-JP" altLang="en-US" sz="1600" b="0" i="0" u="none" strike="noStrike" cap="none" normalizeH="0" baseline="0" dirty="0" smtClean="0">
                          <a:ln>
                            <a:noFill/>
                          </a:ln>
                          <a:solidFill>
                            <a:schemeClr val="tx1"/>
                          </a:solidFill>
                          <a:effectLst/>
                          <a:latin typeface="+mn-ea"/>
                          <a:ea typeface="+mn-ea"/>
                        </a:rPr>
                        <a:t>、大月町、三原村、黒潮町</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n-ea"/>
                          <a:ea typeface="+mn-ea"/>
                        </a:rPr>
                        <a:t>幡多福祉保健所</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0" i="0" u="none" strike="noStrike" cap="none" normalizeH="0" baseline="0" dirty="0" smtClean="0">
                          <a:ln>
                            <a:noFill/>
                          </a:ln>
                          <a:solidFill>
                            <a:schemeClr val="tx1"/>
                          </a:solidFill>
                          <a:effectLst/>
                          <a:latin typeface="+mn-ea"/>
                          <a:ea typeface="+mn-ea"/>
                        </a:rPr>
                        <a:t>　</a:t>
                      </a:r>
                      <a:r>
                        <a:rPr kumimoji="1" lang="en-US" altLang="ja-JP" sz="1400" b="0" i="0" u="none" strike="noStrike" cap="none" normalizeH="0" baseline="0" dirty="0" smtClean="0">
                          <a:ln>
                            <a:noFill/>
                          </a:ln>
                          <a:solidFill>
                            <a:schemeClr val="tx1"/>
                          </a:solidFill>
                          <a:effectLst/>
                          <a:latin typeface="+mn-ea"/>
                          <a:ea typeface="+mn-ea"/>
                        </a:rPr>
                        <a:t>130118@ken.pref.kochi.lg.jp</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1" lang="en-US" altLang="ja-JP" sz="1400" b="0" i="0" u="none" strike="noStrike" cap="none" normalizeH="0" baseline="0" dirty="0" smtClean="0">
                          <a:ln>
                            <a:noFill/>
                          </a:ln>
                          <a:solidFill>
                            <a:schemeClr val="tx1"/>
                          </a:solidFill>
                          <a:effectLst/>
                          <a:latin typeface="+mn-ea"/>
                          <a:ea typeface="+mn-ea"/>
                        </a:rPr>
                        <a:t>0880-35-5980</a:t>
                      </a:r>
                      <a:endParaRPr kumimoji="1" lang="ja-JP" altLang="en-US" sz="14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20484">
                <a:tc>
                  <a:txBody>
                    <a:bodyPr/>
                    <a:lstStyle/>
                    <a:p>
                      <a:r>
                        <a:rPr kumimoji="1" lang="ja-JP" altLang="en-US" sz="1600" b="0" i="0" u="none" strike="noStrike" cap="none" normalizeH="0" baseline="0" dirty="0" smtClean="0">
                          <a:ln>
                            <a:noFill/>
                          </a:ln>
                          <a:solidFill>
                            <a:schemeClr val="tx1"/>
                          </a:solidFill>
                          <a:effectLst/>
                          <a:latin typeface="+mn-ea"/>
                          <a:ea typeface="+mn-ea"/>
                        </a:rPr>
                        <a:t>高知市</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600" b="0" i="0" u="none" strike="noStrike" cap="none" normalizeH="0" baseline="0" dirty="0" smtClean="0">
                          <a:ln>
                            <a:noFill/>
                          </a:ln>
                          <a:solidFill>
                            <a:schemeClr val="tx1"/>
                          </a:solidFill>
                          <a:effectLst/>
                          <a:latin typeface="+mn-ea"/>
                          <a:ea typeface="+mn-ea"/>
                        </a:rPr>
                        <a:t>高知県健康対策課</a:t>
                      </a:r>
                      <a:endParaRPr kumimoji="1" lang="en-US" altLang="ja-JP" sz="1600" b="0" i="0" u="none" strike="noStrike" cap="none" normalizeH="0" baseline="0" dirty="0" smtClean="0">
                        <a:ln>
                          <a:noFill/>
                        </a:ln>
                        <a:solidFill>
                          <a:schemeClr val="tx1"/>
                        </a:solidFill>
                        <a:effectLst/>
                        <a:latin typeface="+mn-ea"/>
                        <a:ea typeface="+mn-ea"/>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ja-JP" altLang="en-US" sz="1400" b="0" i="0" u="none" strike="noStrike" cap="none" normalizeH="0" baseline="0" dirty="0" smtClean="0">
                          <a:ln>
                            <a:noFill/>
                          </a:ln>
                          <a:solidFill>
                            <a:schemeClr val="tx1"/>
                          </a:solidFill>
                          <a:effectLst/>
                          <a:latin typeface="+mn-ea"/>
                          <a:ea typeface="+mn-ea"/>
                        </a:rPr>
                        <a:t>　</a:t>
                      </a:r>
                      <a:r>
                        <a:rPr kumimoji="1" lang="en-US" altLang="ja-JP" sz="1400" b="0" i="0" u="none" strike="noStrike" cap="none" normalizeH="0" baseline="0" dirty="0" smtClean="0">
                          <a:ln>
                            <a:noFill/>
                          </a:ln>
                          <a:solidFill>
                            <a:schemeClr val="tx1"/>
                          </a:solidFill>
                          <a:effectLst/>
                          <a:latin typeface="+mn-ea"/>
                          <a:ea typeface="+mn-ea"/>
                        </a:rPr>
                        <a:t>kansensyou@ken.pref.kochi.lg.jp</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kumimoji="1" lang="en-US" altLang="ja-JP" sz="1400" b="0" i="0" u="none" strike="noStrike" cap="none" normalizeH="0" baseline="0" dirty="0" smtClean="0">
                          <a:ln>
                            <a:noFill/>
                          </a:ln>
                          <a:solidFill>
                            <a:schemeClr val="tx1"/>
                          </a:solidFill>
                          <a:effectLst/>
                          <a:latin typeface="+mn-ea"/>
                          <a:ea typeface="+mn-ea"/>
                        </a:rPr>
                        <a:t>088-873-9941</a:t>
                      </a: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特定接種（医療分野）の登録申請について</a:t>
            </a:r>
            <a:endParaRPr kumimoji="1" lang="ja-JP" altLang="en-US" sz="2400" b="1" dirty="0">
              <a:solidFill>
                <a:schemeClr val="tx1"/>
              </a:solidFill>
            </a:endParaRPr>
          </a:p>
        </p:txBody>
      </p:sp>
      <p:sp>
        <p:nvSpPr>
          <p:cNvPr id="5" name="テキスト ボックス 4"/>
          <p:cNvSpPr txBox="1"/>
          <p:nvPr/>
        </p:nvSpPr>
        <p:spPr>
          <a:xfrm>
            <a:off x="35496" y="764704"/>
            <a:ext cx="1114408" cy="369332"/>
          </a:xfrm>
          <a:prstGeom prst="rect">
            <a:avLst/>
          </a:prstGeom>
          <a:solidFill>
            <a:srgbClr val="FFFF00"/>
          </a:solidFill>
          <a:ln>
            <a:solidFill>
              <a:srgbClr val="00B050"/>
            </a:solidFill>
          </a:ln>
        </p:spPr>
        <p:txBody>
          <a:bodyPr wrap="none" rtlCol="0">
            <a:spAutoFit/>
          </a:bodyPr>
          <a:lstStyle/>
          <a:p>
            <a:r>
              <a:rPr kumimoji="1" lang="ja-JP" altLang="en-US" b="1" dirty="0" smtClean="0"/>
              <a:t>●提出先</a:t>
            </a:r>
            <a:endParaRPr kumimoji="1" lang="en-US" altLang="ja-JP" b="1" dirty="0" smtClean="0"/>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特定接種（医療分野）の登録申請について</a:t>
            </a:r>
            <a:endParaRPr lang="ja-JP" altLang="en-US" sz="2400" b="1" dirty="0">
              <a:solidFill>
                <a:schemeClr val="tx1"/>
              </a:solidFill>
            </a:endParaRPr>
          </a:p>
        </p:txBody>
      </p:sp>
      <p:sp>
        <p:nvSpPr>
          <p:cNvPr id="5" name="テキスト ボックス 4"/>
          <p:cNvSpPr txBox="1"/>
          <p:nvPr/>
        </p:nvSpPr>
        <p:spPr>
          <a:xfrm>
            <a:off x="35496" y="620688"/>
            <a:ext cx="2741456"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●登録申請書の記載事項</a:t>
            </a:r>
            <a:endParaRPr kumimoji="1" lang="en-US" altLang="ja-JP" b="1" dirty="0" smtClean="0"/>
          </a:p>
        </p:txBody>
      </p:sp>
      <p:sp>
        <p:nvSpPr>
          <p:cNvPr id="6" name="テキスト ボックス 5"/>
          <p:cNvSpPr txBox="1"/>
          <p:nvPr/>
        </p:nvSpPr>
        <p:spPr>
          <a:xfrm>
            <a:off x="179512" y="990021"/>
            <a:ext cx="6120680" cy="1862048"/>
          </a:xfrm>
          <a:prstGeom prst="rect">
            <a:avLst/>
          </a:prstGeom>
          <a:noFill/>
          <a:ln>
            <a:solidFill>
              <a:srgbClr val="00B050"/>
            </a:solidFill>
          </a:ln>
        </p:spPr>
        <p:txBody>
          <a:bodyPr wrap="square" bIns="0" rtlCol="0">
            <a:spAutoFit/>
          </a:bodyPr>
          <a:lstStyle/>
          <a:p>
            <a:pPr marL="1436688" indent="-1436688"/>
            <a:r>
              <a:rPr lang="en-US" altLang="ja-JP" sz="1600" dirty="0" smtClean="0"/>
              <a:t>【</a:t>
            </a:r>
            <a:r>
              <a:rPr lang="ja-JP" altLang="en-US" sz="1600" dirty="0" smtClean="0"/>
              <a:t>必須項目</a:t>
            </a:r>
            <a:r>
              <a:rPr lang="en-US" altLang="ja-JP" sz="1600" dirty="0" smtClean="0"/>
              <a:t>】</a:t>
            </a:r>
          </a:p>
          <a:p>
            <a:pPr marL="711200" indent="-711200"/>
            <a:r>
              <a:rPr lang="ja-JP" altLang="en-US" sz="1600" b="1" u="sng" dirty="0" smtClean="0"/>
              <a:t>申請者情報</a:t>
            </a:r>
            <a:r>
              <a:rPr lang="ja-JP" altLang="en-US" sz="1600" b="1" dirty="0" smtClean="0"/>
              <a:t>：　</a:t>
            </a:r>
            <a:r>
              <a:rPr lang="ja-JP" altLang="en-US" sz="1400" dirty="0" smtClean="0"/>
              <a:t>事業者名、代表者の氏名、郵便番号、所在地、電話番号、</a:t>
            </a:r>
            <a:r>
              <a:rPr lang="en-US" altLang="ja-JP" sz="1400" dirty="0" smtClean="0"/>
              <a:t>FAX </a:t>
            </a:r>
            <a:r>
              <a:rPr lang="ja-JP" altLang="en-US" sz="1400" dirty="0" smtClean="0"/>
              <a:t>番号、</a:t>
            </a:r>
            <a:r>
              <a:rPr lang="en-US" altLang="ja-JP" sz="1400" dirty="0" smtClean="0"/>
              <a:t>E-mail </a:t>
            </a:r>
            <a:r>
              <a:rPr lang="ja-JP" altLang="en-US" sz="1400" dirty="0" smtClean="0"/>
              <a:t>アドレス</a:t>
            </a:r>
          </a:p>
          <a:p>
            <a:pPr marL="711200" indent="-711200"/>
            <a:r>
              <a:rPr lang="ja-JP" altLang="en-US" sz="1600" b="1" u="sng" dirty="0" smtClean="0"/>
              <a:t>事業所情報</a:t>
            </a:r>
            <a:r>
              <a:rPr lang="ja-JP" altLang="en-US" sz="1600" b="1" dirty="0" smtClean="0"/>
              <a:t>：　</a:t>
            </a:r>
            <a:r>
              <a:rPr lang="ja-JP" altLang="en-US" sz="1400" dirty="0" smtClean="0"/>
              <a:t>設立区分、施設区分、歯科診療所が所属する郡市区歯科医師会名（歯科診療所のみ記載）、事業所名、郵便番号、所在地、電話番号、</a:t>
            </a:r>
            <a:r>
              <a:rPr lang="en-US" altLang="ja-JP" sz="1400" dirty="0" smtClean="0"/>
              <a:t>FAX </a:t>
            </a:r>
            <a:r>
              <a:rPr lang="ja-JP" altLang="en-US" sz="1400" dirty="0" smtClean="0"/>
              <a:t>番号、</a:t>
            </a:r>
            <a:r>
              <a:rPr lang="en-US" altLang="ja-JP" sz="1400" dirty="0" smtClean="0"/>
              <a:t>E-mail </a:t>
            </a:r>
            <a:r>
              <a:rPr lang="ja-JP" altLang="en-US" sz="1400" dirty="0" smtClean="0"/>
              <a:t>アドレス、事業の種類、業務継続計画（診療継続計画）を作成していること、登録対象業務の従業者数（申請事業者・外部事業者の従業者数別）</a:t>
            </a:r>
            <a:endParaRPr kumimoji="1" lang="en-US" altLang="ja-JP" sz="1400" dirty="0" smtClean="0"/>
          </a:p>
        </p:txBody>
      </p:sp>
      <p:sp>
        <p:nvSpPr>
          <p:cNvPr id="11" name="テキスト ボックス 10"/>
          <p:cNvSpPr txBox="1"/>
          <p:nvPr/>
        </p:nvSpPr>
        <p:spPr>
          <a:xfrm>
            <a:off x="6516216" y="990021"/>
            <a:ext cx="2448272" cy="1862048"/>
          </a:xfrm>
          <a:prstGeom prst="rect">
            <a:avLst/>
          </a:prstGeom>
          <a:noFill/>
          <a:ln>
            <a:solidFill>
              <a:srgbClr val="00B050"/>
            </a:solidFill>
          </a:ln>
        </p:spPr>
        <p:txBody>
          <a:bodyPr wrap="square" bIns="0" rtlCol="0">
            <a:spAutoFit/>
          </a:bodyPr>
          <a:lstStyle/>
          <a:p>
            <a:pPr marL="87313" indent="-87313"/>
            <a:r>
              <a:rPr lang="en-US" altLang="ja-JP" sz="1600" dirty="0" smtClean="0"/>
              <a:t>《</a:t>
            </a:r>
            <a:r>
              <a:rPr lang="ja-JP" altLang="en-US" sz="1600" dirty="0" smtClean="0"/>
              <a:t>薬局、助産所、訪問看護ｽﾃｰｼｮﾝのみ</a:t>
            </a:r>
            <a:r>
              <a:rPr lang="en-US" altLang="ja-JP" sz="1600" dirty="0" smtClean="0"/>
              <a:t>》</a:t>
            </a:r>
          </a:p>
          <a:p>
            <a:pPr marL="87313" indent="-87313"/>
            <a:endParaRPr lang="en-US" altLang="ja-JP" sz="1400" dirty="0" smtClean="0"/>
          </a:p>
          <a:p>
            <a:pPr marL="1436688" indent="-1436688"/>
            <a:r>
              <a:rPr lang="ja-JP" altLang="en-US" sz="1600" b="1" u="sng" dirty="0" smtClean="0"/>
              <a:t>接種実施医療機関情報</a:t>
            </a:r>
          </a:p>
          <a:p>
            <a:pPr marL="174625" indent="-174625"/>
            <a:r>
              <a:rPr lang="ja-JP" altLang="en-US" sz="1400" dirty="0" smtClean="0"/>
              <a:t>・　医療機関名、郵便番号、所在地、電話番号、</a:t>
            </a:r>
            <a:r>
              <a:rPr lang="en-US" altLang="ja-JP" sz="1400" dirty="0" smtClean="0"/>
              <a:t>FAX </a:t>
            </a:r>
            <a:r>
              <a:rPr lang="ja-JP" altLang="en-US" sz="1400" dirty="0" smtClean="0"/>
              <a:t>番号、</a:t>
            </a:r>
            <a:r>
              <a:rPr lang="en-US" altLang="ja-JP" sz="1400" dirty="0" smtClean="0"/>
              <a:t>E-mail </a:t>
            </a:r>
            <a:r>
              <a:rPr lang="ja-JP" altLang="en-US" sz="1400" dirty="0" smtClean="0"/>
              <a:t>アドレス</a:t>
            </a:r>
            <a:endParaRPr lang="en-US" altLang="ja-JP" sz="1400" dirty="0" smtClean="0"/>
          </a:p>
          <a:p>
            <a:pPr marL="174625" indent="-174625"/>
            <a:endParaRPr lang="en-US" altLang="ja-JP" sz="1400" dirty="0" smtClean="0"/>
          </a:p>
        </p:txBody>
      </p:sp>
      <p:sp>
        <p:nvSpPr>
          <p:cNvPr id="12" name="テキスト ボックス 11"/>
          <p:cNvSpPr txBox="1"/>
          <p:nvPr/>
        </p:nvSpPr>
        <p:spPr>
          <a:xfrm>
            <a:off x="35496" y="2924944"/>
            <a:ext cx="3802644" cy="369332"/>
          </a:xfrm>
          <a:prstGeom prst="rect">
            <a:avLst/>
          </a:prstGeom>
          <a:solidFill>
            <a:srgbClr val="FFFF00"/>
          </a:solidFill>
          <a:ln>
            <a:solidFill>
              <a:srgbClr val="00B050"/>
            </a:solidFill>
          </a:ln>
        </p:spPr>
        <p:txBody>
          <a:bodyPr wrap="square" rtlCol="0">
            <a:spAutoFit/>
          </a:bodyPr>
          <a:lstStyle/>
          <a:p>
            <a:r>
              <a:rPr kumimoji="1" lang="ja-JP" altLang="en-US" b="1" dirty="0" smtClean="0"/>
              <a:t>●登録事項に関する基本的な考え方</a:t>
            </a:r>
            <a:endParaRPr kumimoji="1" lang="en-US" altLang="ja-JP" b="1" dirty="0" smtClean="0"/>
          </a:p>
        </p:txBody>
      </p:sp>
      <p:sp>
        <p:nvSpPr>
          <p:cNvPr id="14" name="テキスト ボックス 13"/>
          <p:cNvSpPr txBox="1"/>
          <p:nvPr/>
        </p:nvSpPr>
        <p:spPr>
          <a:xfrm>
            <a:off x="179512" y="3304729"/>
            <a:ext cx="8784976" cy="3493264"/>
          </a:xfrm>
          <a:prstGeom prst="rect">
            <a:avLst/>
          </a:prstGeom>
          <a:noFill/>
          <a:ln>
            <a:solidFill>
              <a:srgbClr val="00B050"/>
            </a:solidFill>
          </a:ln>
        </p:spPr>
        <p:txBody>
          <a:bodyPr wrap="square" bIns="0" rtlCol="0">
            <a:spAutoFit/>
          </a:bodyPr>
          <a:lstStyle/>
          <a:p>
            <a:pPr marL="174625" indent="-174625"/>
            <a:r>
              <a:rPr lang="ja-JP" altLang="en-US" sz="1600" b="1" u="sng" dirty="0" smtClean="0"/>
              <a:t>（業務継続計画）</a:t>
            </a:r>
            <a:endParaRPr lang="en-US" altLang="ja-JP" sz="1600" b="1" u="sng" dirty="0" smtClean="0"/>
          </a:p>
          <a:p>
            <a:pPr marL="363538" indent="-174625"/>
            <a:r>
              <a:rPr lang="ja-JP" altLang="en-US" sz="1400" dirty="0" smtClean="0"/>
              <a:t>・　登録を受けようとする事業者は、業務継続計画（診療継続計画）を作成し、主たる事務所又は事業所に備え付けなければなりません。</a:t>
            </a:r>
            <a:endParaRPr lang="en-US" altLang="ja-JP" sz="1400" dirty="0" smtClean="0"/>
          </a:p>
          <a:p>
            <a:pPr marL="363538" indent="-174625"/>
            <a:r>
              <a:rPr lang="ja-JP" altLang="en-US" sz="1400" dirty="0" smtClean="0"/>
              <a:t>・　業務継続計画に記載すべき事項等は、国の雛形を参考にしてください。</a:t>
            </a:r>
            <a:endParaRPr lang="en-US" altLang="ja-JP" sz="1400" dirty="0" smtClean="0"/>
          </a:p>
          <a:p>
            <a:pPr marL="174625" indent="-174625"/>
            <a:endParaRPr lang="en-US" altLang="ja-JP" sz="200" b="1" u="sng" dirty="0" smtClean="0"/>
          </a:p>
          <a:p>
            <a:pPr marL="174625" indent="-174625"/>
            <a:r>
              <a:rPr lang="ja-JP" altLang="en-US" sz="1600" b="1" u="sng" dirty="0" smtClean="0"/>
              <a:t>（接種実施医療機関）</a:t>
            </a:r>
            <a:endParaRPr lang="en-US" altLang="ja-JP" sz="1600" b="1" u="sng" dirty="0" smtClean="0"/>
          </a:p>
          <a:p>
            <a:pPr marL="363538" indent="-174625"/>
            <a:r>
              <a:rPr lang="ja-JP" altLang="en-US" sz="1400" dirty="0" smtClean="0"/>
              <a:t>・　病院及び診療所が、自施設で特定接種を実施する場合は本事項は記載する必要はありません。</a:t>
            </a:r>
            <a:endParaRPr lang="en-US" altLang="ja-JP" sz="1400" dirty="0" smtClean="0"/>
          </a:p>
          <a:p>
            <a:pPr marL="363538" indent="-174625"/>
            <a:r>
              <a:rPr lang="ja-JP" altLang="en-US" sz="1400" dirty="0" smtClean="0"/>
              <a:t>・　薬局、訪問看護ステーション、助産所等は、地域医師会等の協力を得て、接種実施医療機関と特定接種の実施に関して連携体制を構築するとともに当該医療機関と覚書を作成し、取り交わしておくことが必要です。なお、「特定接種の接種体制に関する覚書」の様式（別添３）を示しますので、適宜活用してください。</a:t>
            </a:r>
            <a:endParaRPr lang="en-US" altLang="ja-JP" sz="1400" dirty="0" smtClean="0"/>
          </a:p>
          <a:p>
            <a:pPr marL="174625" indent="-174625"/>
            <a:endParaRPr lang="en-US" altLang="ja-JP" sz="200" b="1" u="sng" dirty="0" smtClean="0"/>
          </a:p>
          <a:p>
            <a:pPr marL="174625" indent="-174625"/>
            <a:r>
              <a:rPr lang="ja-JP" altLang="en-US" sz="1600" b="1" u="sng" dirty="0" smtClean="0"/>
              <a:t>（登録対象の従事者数）</a:t>
            </a:r>
            <a:endParaRPr lang="en-US" altLang="ja-JP" sz="1600" b="1" u="sng" dirty="0" smtClean="0"/>
          </a:p>
          <a:p>
            <a:pPr marL="363538" indent="-174625"/>
            <a:r>
              <a:rPr lang="ja-JP" altLang="en-US" sz="1400" dirty="0" smtClean="0"/>
              <a:t>・　登録する従業者数については、常勤換算したものとします。</a:t>
            </a:r>
            <a:endParaRPr lang="en-US" altLang="ja-JP" sz="1400" dirty="0" smtClean="0"/>
          </a:p>
          <a:p>
            <a:pPr marL="174625" indent="-174625"/>
            <a:endParaRPr lang="en-US" altLang="ja-JP" sz="200" b="1" u="sng" dirty="0" smtClean="0"/>
          </a:p>
          <a:p>
            <a:pPr marL="174625" indent="-174625"/>
            <a:r>
              <a:rPr lang="ja-JP" altLang="en-US" sz="1600" b="1" u="sng" dirty="0" smtClean="0"/>
              <a:t>（外部事業者）</a:t>
            </a:r>
            <a:endParaRPr lang="en-US" altLang="ja-JP" sz="1600" b="1" u="sng" dirty="0" smtClean="0"/>
          </a:p>
          <a:p>
            <a:pPr marL="363538" indent="-174625"/>
            <a:r>
              <a:rPr lang="ja-JP" altLang="en-US" sz="1400" dirty="0" smtClean="0"/>
              <a:t>・　登録事業者の登録対象業務を受託している外部事業者の職員（登録事業者に常駐して当該業務を行う等不可分一体となっている場合に限る。）は、登録事業者が登録する従業者数に含むものとする。なお、外部事業者の職員には、委託や請負のほか、登録事業者の登録対象業務を担う派遣労働者も含むものとする。</a:t>
            </a:r>
            <a:endParaRPr lang="en-US" altLang="ja-JP" sz="1400" dirty="0" smtClean="0"/>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登録にあたっての留意事項等について</a:t>
            </a:r>
            <a:endParaRPr kumimoji="1" lang="ja-JP" altLang="en-US" sz="2400" b="1" dirty="0">
              <a:solidFill>
                <a:schemeClr val="tx1"/>
              </a:solidFill>
            </a:endParaRPr>
          </a:p>
        </p:txBody>
      </p:sp>
      <p:sp>
        <p:nvSpPr>
          <p:cNvPr id="5" name="テキスト ボックス 4"/>
          <p:cNvSpPr txBox="1"/>
          <p:nvPr/>
        </p:nvSpPr>
        <p:spPr>
          <a:xfrm>
            <a:off x="35496" y="827420"/>
            <a:ext cx="2964273"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●登録完了の連絡及び公表</a:t>
            </a:r>
            <a:endParaRPr kumimoji="1" lang="en-US" altLang="ja-JP" b="1" dirty="0" smtClean="0"/>
          </a:p>
        </p:txBody>
      </p:sp>
      <p:sp>
        <p:nvSpPr>
          <p:cNvPr id="6" name="テキスト ボックス 5"/>
          <p:cNvSpPr txBox="1"/>
          <p:nvPr/>
        </p:nvSpPr>
        <p:spPr>
          <a:xfrm>
            <a:off x="179512" y="1196752"/>
            <a:ext cx="8784976" cy="830997"/>
          </a:xfrm>
          <a:prstGeom prst="rect">
            <a:avLst/>
          </a:prstGeom>
          <a:noFill/>
          <a:ln>
            <a:solidFill>
              <a:srgbClr val="00B050"/>
            </a:solidFill>
          </a:ln>
        </p:spPr>
        <p:txBody>
          <a:bodyPr wrap="square" rtlCol="0">
            <a:spAutoFit/>
          </a:bodyPr>
          <a:lstStyle/>
          <a:p>
            <a:pPr marL="1436688" indent="-1436688"/>
            <a:r>
              <a:rPr lang="ja-JP" altLang="en-US" sz="1600" dirty="0" smtClean="0"/>
              <a:t>・　登録された場合には、下記の内容が厚生労働省ホームページにおいて公表されます。</a:t>
            </a:r>
            <a:endParaRPr lang="en-US" altLang="ja-JP" sz="1600" dirty="0" smtClean="0"/>
          </a:p>
          <a:p>
            <a:pPr marL="1436688" indent="-1436688"/>
            <a:r>
              <a:rPr lang="ja-JP" altLang="en-US" sz="1600" dirty="0" smtClean="0"/>
              <a:t>　　また、公表をもって登録完了の連絡とします。</a:t>
            </a:r>
            <a:endParaRPr lang="en-US" altLang="ja-JP" sz="1600" dirty="0" smtClean="0"/>
          </a:p>
          <a:p>
            <a:pPr marL="1436688" indent="-1436688"/>
            <a:r>
              <a:rPr kumimoji="1" lang="ja-JP" altLang="en-US" sz="1600" dirty="0" smtClean="0"/>
              <a:t>　　　公表内容：　事業者名、事業の種類、事業所名、所在地、登録年月日、登録番号</a:t>
            </a:r>
            <a:endParaRPr kumimoji="1" lang="en-US" altLang="ja-JP" sz="1600" dirty="0" smtClean="0"/>
          </a:p>
        </p:txBody>
      </p:sp>
      <p:sp>
        <p:nvSpPr>
          <p:cNvPr id="8" name="テキスト ボックス 7"/>
          <p:cNvSpPr txBox="1"/>
          <p:nvPr/>
        </p:nvSpPr>
        <p:spPr>
          <a:xfrm>
            <a:off x="35496" y="2195572"/>
            <a:ext cx="2964273"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●登録の有効期間及び更新</a:t>
            </a:r>
            <a:endParaRPr kumimoji="1" lang="en-US" altLang="ja-JP" b="1" dirty="0" smtClean="0"/>
          </a:p>
        </p:txBody>
      </p:sp>
      <p:sp>
        <p:nvSpPr>
          <p:cNvPr id="11" name="テキスト ボックス 10"/>
          <p:cNvSpPr txBox="1"/>
          <p:nvPr/>
        </p:nvSpPr>
        <p:spPr>
          <a:xfrm>
            <a:off x="179512" y="2575357"/>
            <a:ext cx="8784976" cy="1323439"/>
          </a:xfrm>
          <a:prstGeom prst="rect">
            <a:avLst/>
          </a:prstGeom>
          <a:noFill/>
          <a:ln>
            <a:solidFill>
              <a:srgbClr val="00B050"/>
            </a:solidFill>
          </a:ln>
        </p:spPr>
        <p:txBody>
          <a:bodyPr wrap="square" rtlCol="0">
            <a:spAutoFit/>
          </a:bodyPr>
          <a:lstStyle/>
          <a:p>
            <a:pPr marL="1436688" indent="-1436688"/>
            <a:r>
              <a:rPr lang="ja-JP" altLang="en-US" sz="1600" dirty="0" smtClean="0"/>
              <a:t>・　登録の有効期間は５年。</a:t>
            </a:r>
            <a:endParaRPr lang="en-US" altLang="ja-JP" sz="1600" dirty="0" smtClean="0"/>
          </a:p>
          <a:p>
            <a:pPr marL="1436688" indent="-1436688"/>
            <a:r>
              <a:rPr lang="ja-JP" altLang="en-US" sz="1600" dirty="0" smtClean="0"/>
              <a:t>・　有効期間満了の後も引き続き登録を希望する事業者は、登録の更新を受けることが出来ます。</a:t>
            </a:r>
            <a:endParaRPr lang="en-US" altLang="ja-JP" sz="1600" dirty="0" smtClean="0"/>
          </a:p>
          <a:p>
            <a:pPr marL="174625" indent="-174625"/>
            <a:r>
              <a:rPr lang="ja-JP" altLang="en-US" sz="1600" dirty="0" smtClean="0"/>
              <a:t>・　更新は、有効期間満了日の</a:t>
            </a:r>
            <a:r>
              <a:rPr lang="en-US" altLang="ja-JP" sz="1600" dirty="0" smtClean="0"/>
              <a:t>90</a:t>
            </a:r>
            <a:r>
              <a:rPr lang="ja-JP" altLang="en-US" sz="1600" dirty="0" smtClean="0"/>
              <a:t>日前から</a:t>
            </a:r>
            <a:r>
              <a:rPr lang="en-US" altLang="ja-JP" sz="1600" dirty="0" smtClean="0"/>
              <a:t>30</a:t>
            </a:r>
            <a:r>
              <a:rPr lang="ja-JP" altLang="en-US" sz="1600" dirty="0" smtClean="0"/>
              <a:t>日前までの間に、平成</a:t>
            </a:r>
            <a:r>
              <a:rPr lang="en-US" altLang="ja-JP" sz="1600" dirty="0" smtClean="0"/>
              <a:t>26</a:t>
            </a:r>
            <a:r>
              <a:rPr lang="ja-JP" altLang="en-US" sz="1600" dirty="0" smtClean="0"/>
              <a:t>年度中に稼動予定の</a:t>
            </a:r>
            <a:r>
              <a:rPr lang="en-US" altLang="ja-JP" sz="1600" dirty="0" smtClean="0"/>
              <a:t>Web</a:t>
            </a:r>
            <a:r>
              <a:rPr lang="ja-JP" altLang="en-US" sz="1600" dirty="0" smtClean="0"/>
              <a:t>システムにより行う予定です。</a:t>
            </a:r>
            <a:endParaRPr lang="en-US" altLang="ja-JP" sz="1600" dirty="0" smtClean="0"/>
          </a:p>
          <a:p>
            <a:pPr marL="174625" indent="-174625"/>
            <a:r>
              <a:rPr lang="ja-JP" altLang="en-US" sz="1600" dirty="0" smtClean="0"/>
              <a:t>　　　（有効期間満了の</a:t>
            </a:r>
            <a:r>
              <a:rPr lang="en-US" altLang="ja-JP" sz="1600" dirty="0" smtClean="0"/>
              <a:t>90</a:t>
            </a:r>
            <a:r>
              <a:rPr lang="ja-JP" altLang="en-US" sz="1600" dirty="0" smtClean="0"/>
              <a:t>日前に、</a:t>
            </a:r>
            <a:r>
              <a:rPr lang="en-US" altLang="ja-JP" sz="1600" dirty="0" smtClean="0"/>
              <a:t>E-mail</a:t>
            </a:r>
            <a:r>
              <a:rPr lang="ja-JP" altLang="en-US" sz="1600" dirty="0" smtClean="0"/>
              <a:t>で更新案内が通知される予定です）</a:t>
            </a:r>
            <a:endParaRPr lang="en-US" altLang="ja-JP" sz="1600" dirty="0" smtClean="0"/>
          </a:p>
        </p:txBody>
      </p:sp>
      <p:sp>
        <p:nvSpPr>
          <p:cNvPr id="12" name="テキスト ボックス 11"/>
          <p:cNvSpPr txBox="1"/>
          <p:nvPr/>
        </p:nvSpPr>
        <p:spPr>
          <a:xfrm>
            <a:off x="35496" y="4067780"/>
            <a:ext cx="3196709"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●登録の変更及び廃業の届出</a:t>
            </a:r>
            <a:endParaRPr kumimoji="1" lang="en-US" altLang="ja-JP" b="1" dirty="0" smtClean="0"/>
          </a:p>
        </p:txBody>
      </p:sp>
      <p:sp>
        <p:nvSpPr>
          <p:cNvPr id="14" name="テキスト ボックス 13"/>
          <p:cNvSpPr txBox="1"/>
          <p:nvPr/>
        </p:nvSpPr>
        <p:spPr>
          <a:xfrm>
            <a:off x="179512" y="4447565"/>
            <a:ext cx="8784976" cy="584775"/>
          </a:xfrm>
          <a:prstGeom prst="rect">
            <a:avLst/>
          </a:prstGeom>
          <a:noFill/>
          <a:ln>
            <a:solidFill>
              <a:srgbClr val="00B050"/>
            </a:solidFill>
          </a:ln>
        </p:spPr>
        <p:txBody>
          <a:bodyPr wrap="square" rtlCol="0">
            <a:spAutoFit/>
          </a:bodyPr>
          <a:lstStyle/>
          <a:p>
            <a:pPr marL="174625" indent="-174625"/>
            <a:r>
              <a:rPr lang="ja-JP" altLang="en-US" sz="1600" dirty="0" smtClean="0"/>
              <a:t>・　登録事項の変更及び廃業等があった場合の届出は、平成</a:t>
            </a:r>
            <a:r>
              <a:rPr lang="en-US" altLang="ja-JP" sz="1600" dirty="0" smtClean="0"/>
              <a:t>26</a:t>
            </a:r>
            <a:r>
              <a:rPr lang="ja-JP" altLang="en-US" sz="1600" dirty="0" smtClean="0"/>
              <a:t>年度中に稼動予定の</a:t>
            </a:r>
            <a:r>
              <a:rPr lang="en-US" altLang="ja-JP" sz="1600" dirty="0" smtClean="0"/>
              <a:t>Web</a:t>
            </a:r>
            <a:r>
              <a:rPr lang="ja-JP" altLang="en-US" sz="1600" dirty="0" smtClean="0"/>
              <a:t>システムにより行う予定です。</a:t>
            </a:r>
            <a:endParaRPr lang="en-US" altLang="ja-JP" sz="1600" dirty="0" smtClean="0"/>
          </a:p>
        </p:txBody>
      </p:sp>
      <p:sp>
        <p:nvSpPr>
          <p:cNvPr id="15" name="テキスト ボックス 14"/>
          <p:cNvSpPr txBox="1"/>
          <p:nvPr/>
        </p:nvSpPr>
        <p:spPr>
          <a:xfrm>
            <a:off x="35496" y="5219908"/>
            <a:ext cx="1811714" cy="369332"/>
          </a:xfrm>
          <a:prstGeom prst="rect">
            <a:avLst/>
          </a:prstGeom>
          <a:solidFill>
            <a:srgbClr val="FFFF00"/>
          </a:solidFill>
          <a:ln>
            <a:solidFill>
              <a:srgbClr val="00B050"/>
            </a:solidFill>
          </a:ln>
        </p:spPr>
        <p:txBody>
          <a:bodyPr wrap="none" rtlCol="0">
            <a:spAutoFit/>
          </a:bodyPr>
          <a:lstStyle/>
          <a:p>
            <a:r>
              <a:rPr kumimoji="1" lang="ja-JP" altLang="en-US" b="1" dirty="0" smtClean="0"/>
              <a:t>●登録の留意点</a:t>
            </a:r>
            <a:endParaRPr kumimoji="1" lang="en-US" altLang="ja-JP" b="1" dirty="0" smtClean="0"/>
          </a:p>
        </p:txBody>
      </p:sp>
      <p:sp>
        <p:nvSpPr>
          <p:cNvPr id="16" name="テキスト ボックス 15"/>
          <p:cNvSpPr txBox="1"/>
          <p:nvPr/>
        </p:nvSpPr>
        <p:spPr>
          <a:xfrm>
            <a:off x="179512" y="5589240"/>
            <a:ext cx="8784976" cy="1077218"/>
          </a:xfrm>
          <a:prstGeom prst="rect">
            <a:avLst/>
          </a:prstGeom>
          <a:noFill/>
          <a:ln>
            <a:solidFill>
              <a:srgbClr val="00B050"/>
            </a:solidFill>
          </a:ln>
        </p:spPr>
        <p:txBody>
          <a:bodyPr wrap="square" rtlCol="0">
            <a:spAutoFit/>
          </a:bodyPr>
          <a:lstStyle/>
          <a:p>
            <a:pPr marL="174625" indent="-174625"/>
            <a:r>
              <a:rPr lang="ja-JP" altLang="en-US" sz="1600" b="1" dirty="0" smtClean="0"/>
              <a:t>・　新型インフルエンザ等の発生後、特定接種を実施した場合は、厚生労働省において、実施した事業所名等が公表されます。</a:t>
            </a:r>
            <a:endParaRPr lang="en-US" altLang="ja-JP" sz="1600" b="1" dirty="0" smtClean="0"/>
          </a:p>
          <a:p>
            <a:pPr marL="174625" indent="-174625"/>
            <a:r>
              <a:rPr lang="ja-JP" altLang="en-US" sz="1600" b="1" dirty="0" smtClean="0"/>
              <a:t>・　また、県内感染期（まん延状態）となり、外来診療の県内医療体制を受入可能な全医療機関とした場合に、高知県より、事業所名を公表いたします。</a:t>
            </a:r>
            <a:endParaRPr lang="en-US" altLang="ja-JP" sz="1600" b="1" dirty="0" smtClean="0"/>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72"/>
          <p:cNvGraphicFramePr>
            <a:graphicFrameLocks noGrp="1"/>
          </p:cNvGraphicFramePr>
          <p:nvPr>
            <p:ph idx="1"/>
            <p:extLst>
              <p:ext uri="{D42A27DB-BD31-4B8C-83A1-F6EECF244321}">
                <p14:modId xmlns:p14="http://schemas.microsoft.com/office/powerpoint/2010/main" xmlns="" val="197608928"/>
              </p:ext>
            </p:extLst>
          </p:nvPr>
        </p:nvGraphicFramePr>
        <p:xfrm>
          <a:off x="35496" y="692696"/>
          <a:ext cx="9036497" cy="6093513"/>
        </p:xfrm>
        <a:graphic>
          <a:graphicData uri="http://schemas.openxmlformats.org/drawingml/2006/table">
            <a:tbl>
              <a:tblPr/>
              <a:tblGrid>
                <a:gridCol w="1944216"/>
                <a:gridCol w="2160240"/>
                <a:gridCol w="2160240"/>
                <a:gridCol w="2771801"/>
              </a:tblGrid>
              <a:tr h="352233">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厚生労働省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福祉保健所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600" b="1" i="0" u="none" strike="noStrike" cap="none" normalizeH="0" baseline="0" dirty="0" smtClean="0">
                          <a:ln>
                            <a:noFill/>
                          </a:ln>
                          <a:solidFill>
                            <a:schemeClr val="bg1"/>
                          </a:solidFill>
                          <a:effectLst/>
                          <a:latin typeface="+mn-ea"/>
                          <a:ea typeface="+mn-ea"/>
                        </a:rPr>
                        <a:t>事業所</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17223">
                <a:tc>
                  <a:txBody>
                    <a:bodyPr/>
                    <a:lstStyle/>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p>
                      <a:endParaRPr kumimoji="1" lang="en-US" altLang="ja-JP" sz="12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sz="14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sz="14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kumimoji="1" lang="ja-JP" altLang="en-US" sz="1400" kern="1200" baseline="0" dirty="0" smtClean="0">
                        <a:solidFill>
                          <a:schemeClr val="tx1"/>
                        </a:solidFill>
                        <a:latin typeface="+mn-ea"/>
                        <a:ea typeface="+mn-ea"/>
                        <a:cs typeface="+mn-cs"/>
                      </a:endParaRPr>
                    </a:p>
                  </a:txBody>
                  <a:tcPr marL="36000" marR="36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特定接種（医療分野）登録申請の基本的な流れ（イメージ）</a:t>
            </a:r>
            <a:endParaRPr kumimoji="1" lang="ja-JP" altLang="en-US" sz="2400" b="1" dirty="0">
              <a:solidFill>
                <a:schemeClr val="tx1"/>
              </a:solidFill>
            </a:endParaRPr>
          </a:p>
        </p:txBody>
      </p:sp>
      <p:sp>
        <p:nvSpPr>
          <p:cNvPr id="7" name="角丸四角形 6"/>
          <p:cNvSpPr/>
          <p:nvPr/>
        </p:nvSpPr>
        <p:spPr>
          <a:xfrm>
            <a:off x="323528" y="1268760"/>
            <a:ext cx="1368152"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rPr>
              <a:t>申請書の配布</a:t>
            </a:r>
            <a:endParaRPr kumimoji="1" lang="en-US" altLang="ja-JP" sz="1400" b="1" dirty="0" smtClean="0">
              <a:solidFill>
                <a:schemeClr val="tx1"/>
              </a:solidFill>
            </a:endParaRPr>
          </a:p>
          <a:p>
            <a:pPr algn="ctr"/>
            <a:r>
              <a:rPr lang="ja-JP" altLang="en-US" sz="1400" b="1" dirty="0" smtClean="0">
                <a:solidFill>
                  <a:schemeClr val="tx1"/>
                </a:solidFill>
              </a:rPr>
              <a:t>（</a:t>
            </a:r>
            <a:r>
              <a:rPr lang="en-US" altLang="ja-JP" sz="1400" b="1" dirty="0" smtClean="0">
                <a:solidFill>
                  <a:schemeClr val="tx1"/>
                </a:solidFill>
              </a:rPr>
              <a:t>Excel</a:t>
            </a:r>
            <a:r>
              <a:rPr lang="ja-JP" altLang="en-US" sz="1400" b="1" dirty="0" smtClean="0">
                <a:solidFill>
                  <a:schemeClr val="tx1"/>
                </a:solidFill>
              </a:rPr>
              <a:t>シート）</a:t>
            </a:r>
            <a:endParaRPr kumimoji="1" lang="ja-JP" altLang="en-US" sz="1400" b="1" dirty="0" smtClean="0">
              <a:solidFill>
                <a:schemeClr val="tx1"/>
              </a:solidFill>
            </a:endParaRPr>
          </a:p>
        </p:txBody>
      </p:sp>
      <p:sp>
        <p:nvSpPr>
          <p:cNvPr id="8" name="角丸四角形 7"/>
          <p:cNvSpPr/>
          <p:nvPr/>
        </p:nvSpPr>
        <p:spPr>
          <a:xfrm>
            <a:off x="2339752" y="1268760"/>
            <a:ext cx="1512168"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rPr>
              <a:t>申請書の配布</a:t>
            </a:r>
            <a:endParaRPr kumimoji="1" lang="en-US" altLang="ja-JP" sz="1400" b="1" dirty="0" smtClean="0">
              <a:solidFill>
                <a:schemeClr val="tx1"/>
              </a:solidFill>
            </a:endParaRPr>
          </a:p>
          <a:p>
            <a:pPr algn="ctr"/>
            <a:r>
              <a:rPr lang="ja-JP" altLang="en-US" sz="1400" b="1" dirty="0" smtClean="0">
                <a:solidFill>
                  <a:schemeClr val="tx1"/>
                </a:solidFill>
              </a:rPr>
              <a:t>（</a:t>
            </a:r>
            <a:r>
              <a:rPr lang="en-US" altLang="ja-JP" sz="1400" b="1" dirty="0" smtClean="0">
                <a:solidFill>
                  <a:schemeClr val="tx1"/>
                </a:solidFill>
              </a:rPr>
              <a:t>Excel</a:t>
            </a:r>
            <a:r>
              <a:rPr lang="ja-JP" altLang="en-US" sz="1400" b="1" dirty="0" smtClean="0">
                <a:solidFill>
                  <a:schemeClr val="tx1"/>
                </a:solidFill>
              </a:rPr>
              <a:t>シート）</a:t>
            </a:r>
            <a:endParaRPr kumimoji="1" lang="ja-JP" altLang="en-US" sz="1400" b="1" dirty="0" smtClean="0">
              <a:solidFill>
                <a:schemeClr val="tx1"/>
              </a:solidFill>
            </a:endParaRPr>
          </a:p>
        </p:txBody>
      </p:sp>
      <p:sp>
        <p:nvSpPr>
          <p:cNvPr id="11" name="角丸四角形 10"/>
          <p:cNvSpPr/>
          <p:nvPr/>
        </p:nvSpPr>
        <p:spPr>
          <a:xfrm>
            <a:off x="6660232" y="1268760"/>
            <a:ext cx="2160240" cy="576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rPr>
              <a:t>申請書の配布</a:t>
            </a:r>
            <a:endParaRPr kumimoji="1" lang="en-US" altLang="ja-JP" sz="1400" b="1" dirty="0" smtClean="0">
              <a:solidFill>
                <a:schemeClr val="tx1"/>
              </a:solidFill>
            </a:endParaRPr>
          </a:p>
          <a:p>
            <a:pPr algn="ctr"/>
            <a:r>
              <a:rPr lang="ja-JP" altLang="en-US" sz="1400" b="1" dirty="0" smtClean="0">
                <a:solidFill>
                  <a:schemeClr val="tx1"/>
                </a:solidFill>
              </a:rPr>
              <a:t>（</a:t>
            </a:r>
            <a:r>
              <a:rPr lang="en-US" altLang="ja-JP" sz="1400" b="1" dirty="0" smtClean="0">
                <a:solidFill>
                  <a:schemeClr val="tx1"/>
                </a:solidFill>
              </a:rPr>
              <a:t>Excel</a:t>
            </a:r>
            <a:r>
              <a:rPr lang="ja-JP" altLang="en-US" sz="1400" b="1" dirty="0" smtClean="0">
                <a:solidFill>
                  <a:schemeClr val="tx1"/>
                </a:solidFill>
              </a:rPr>
              <a:t>シート）</a:t>
            </a:r>
            <a:endParaRPr kumimoji="1" lang="ja-JP" altLang="en-US" sz="1400" b="1" dirty="0" smtClean="0">
              <a:solidFill>
                <a:schemeClr val="tx1"/>
              </a:solidFill>
            </a:endParaRPr>
          </a:p>
        </p:txBody>
      </p:sp>
      <p:sp>
        <p:nvSpPr>
          <p:cNvPr id="12" name="角丸四角形 11"/>
          <p:cNvSpPr/>
          <p:nvPr/>
        </p:nvSpPr>
        <p:spPr>
          <a:xfrm>
            <a:off x="6660232" y="3212976"/>
            <a:ext cx="2160240" cy="72008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solidFill>
                  <a:schemeClr val="tx1"/>
                </a:solidFill>
              </a:rPr>
              <a:t>申請書の送付</a:t>
            </a:r>
            <a:endParaRPr kumimoji="1" lang="en-US" altLang="ja-JP" sz="1400" b="1" dirty="0" smtClean="0">
              <a:solidFill>
                <a:schemeClr val="tx1"/>
              </a:solidFill>
            </a:endParaRPr>
          </a:p>
          <a:p>
            <a:pPr algn="ctr"/>
            <a:r>
              <a:rPr lang="ja-JP" altLang="en-US" sz="1400" b="1" dirty="0" smtClean="0">
                <a:solidFill>
                  <a:schemeClr val="tx1"/>
                </a:solidFill>
              </a:rPr>
              <a:t>（</a:t>
            </a:r>
            <a:r>
              <a:rPr lang="en-US" altLang="ja-JP" sz="1400" b="1" dirty="0" smtClean="0">
                <a:solidFill>
                  <a:schemeClr val="tx1"/>
                </a:solidFill>
              </a:rPr>
              <a:t>Excel</a:t>
            </a:r>
            <a:r>
              <a:rPr lang="ja-JP" altLang="en-US" sz="1400" b="1" dirty="0" smtClean="0">
                <a:solidFill>
                  <a:schemeClr val="tx1"/>
                </a:solidFill>
              </a:rPr>
              <a:t>シート）</a:t>
            </a:r>
            <a:endParaRPr kumimoji="1" lang="ja-JP" altLang="en-US" sz="1400" b="1" dirty="0" smtClean="0">
              <a:solidFill>
                <a:schemeClr val="tx1"/>
              </a:solidFill>
            </a:endParaRPr>
          </a:p>
        </p:txBody>
      </p:sp>
      <p:sp>
        <p:nvSpPr>
          <p:cNvPr id="14" name="角丸四角形 13"/>
          <p:cNvSpPr/>
          <p:nvPr/>
        </p:nvSpPr>
        <p:spPr>
          <a:xfrm>
            <a:off x="4499992" y="3212976"/>
            <a:ext cx="1512168" cy="7200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申請書から</a:t>
            </a:r>
            <a:endParaRPr kumimoji="1" lang="en-US" altLang="ja-JP" sz="1400" b="1" dirty="0" smtClean="0">
              <a:solidFill>
                <a:schemeClr val="tx1"/>
              </a:solidFill>
            </a:endParaRPr>
          </a:p>
          <a:p>
            <a:pPr algn="ctr"/>
            <a:r>
              <a:rPr lang="ja-JP" altLang="en-US" sz="1400" b="1" dirty="0" smtClean="0">
                <a:solidFill>
                  <a:schemeClr val="tx1"/>
                </a:solidFill>
              </a:rPr>
              <a:t>一覧表作成</a:t>
            </a:r>
            <a:endParaRPr kumimoji="1" lang="en-US" altLang="ja-JP" sz="1400" b="1" dirty="0" smtClean="0">
              <a:solidFill>
                <a:schemeClr val="tx1"/>
              </a:solidFill>
            </a:endParaRPr>
          </a:p>
          <a:p>
            <a:pPr algn="ctr"/>
            <a:r>
              <a:rPr lang="ja-JP" altLang="en-US" sz="1400" b="1" dirty="0" smtClean="0">
                <a:solidFill>
                  <a:schemeClr val="tx1"/>
                </a:solidFill>
              </a:rPr>
              <a:t>（保健所単位）</a:t>
            </a:r>
            <a:endParaRPr kumimoji="1" lang="ja-JP" altLang="en-US" sz="1400" b="1" dirty="0" smtClean="0">
              <a:solidFill>
                <a:schemeClr val="tx1"/>
              </a:solidFill>
            </a:endParaRPr>
          </a:p>
        </p:txBody>
      </p:sp>
      <p:sp>
        <p:nvSpPr>
          <p:cNvPr id="15" name="角丸四角形 14"/>
          <p:cNvSpPr/>
          <p:nvPr/>
        </p:nvSpPr>
        <p:spPr>
          <a:xfrm>
            <a:off x="4499992" y="4581128"/>
            <a:ext cx="1512168"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一覧表（保健所単位）の送付</a:t>
            </a:r>
          </a:p>
        </p:txBody>
      </p:sp>
      <p:sp>
        <p:nvSpPr>
          <p:cNvPr id="16" name="角丸四角形 15"/>
          <p:cNvSpPr/>
          <p:nvPr/>
        </p:nvSpPr>
        <p:spPr>
          <a:xfrm>
            <a:off x="2339752" y="4581128"/>
            <a:ext cx="1512168"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一覧表の集計</a:t>
            </a:r>
            <a:endParaRPr kumimoji="1" lang="en-US" altLang="ja-JP" sz="1400" b="1" dirty="0" smtClean="0">
              <a:solidFill>
                <a:schemeClr val="tx1"/>
              </a:solidFill>
            </a:endParaRPr>
          </a:p>
          <a:p>
            <a:pPr algn="ctr"/>
            <a:r>
              <a:rPr lang="ja-JP" altLang="en-US" sz="1400" b="1" dirty="0" smtClean="0">
                <a:solidFill>
                  <a:schemeClr val="tx1"/>
                </a:solidFill>
              </a:rPr>
              <a:t>（県単位）</a:t>
            </a:r>
            <a:endParaRPr kumimoji="1" lang="ja-JP" altLang="en-US" sz="1400" b="1" dirty="0" smtClean="0">
              <a:solidFill>
                <a:schemeClr val="tx1"/>
              </a:solidFill>
            </a:endParaRPr>
          </a:p>
        </p:txBody>
      </p:sp>
      <p:sp>
        <p:nvSpPr>
          <p:cNvPr id="17" name="角丸四角形 16"/>
          <p:cNvSpPr/>
          <p:nvPr/>
        </p:nvSpPr>
        <p:spPr>
          <a:xfrm>
            <a:off x="2339752" y="5445224"/>
            <a:ext cx="1512168"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一覧表（県単位）の送付</a:t>
            </a:r>
          </a:p>
        </p:txBody>
      </p:sp>
      <p:sp>
        <p:nvSpPr>
          <p:cNvPr id="18" name="角丸四角形 17"/>
          <p:cNvSpPr/>
          <p:nvPr/>
        </p:nvSpPr>
        <p:spPr>
          <a:xfrm>
            <a:off x="323528" y="5445224"/>
            <a:ext cx="1368152" cy="50405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b="1" dirty="0" smtClean="0">
                <a:solidFill>
                  <a:schemeClr val="tx1"/>
                </a:solidFill>
              </a:rPr>
              <a:t>一覧表の集計</a:t>
            </a:r>
            <a:endParaRPr kumimoji="1" lang="en-US" altLang="ja-JP" sz="1400" b="1" dirty="0" smtClean="0">
              <a:solidFill>
                <a:schemeClr val="tx1"/>
              </a:solidFill>
            </a:endParaRPr>
          </a:p>
          <a:p>
            <a:pPr algn="ctr"/>
            <a:r>
              <a:rPr lang="ja-JP" altLang="en-US" sz="1400" b="1" dirty="0" smtClean="0">
                <a:solidFill>
                  <a:schemeClr val="tx1"/>
                </a:solidFill>
              </a:rPr>
              <a:t>（登録）</a:t>
            </a:r>
            <a:endParaRPr kumimoji="1" lang="ja-JP" altLang="en-US" sz="1400" b="1" dirty="0" smtClean="0">
              <a:solidFill>
                <a:schemeClr val="tx1"/>
              </a:solidFill>
            </a:endParaRPr>
          </a:p>
        </p:txBody>
      </p:sp>
      <p:sp>
        <p:nvSpPr>
          <p:cNvPr id="19" name="角丸四角形 18"/>
          <p:cNvSpPr/>
          <p:nvPr/>
        </p:nvSpPr>
        <p:spPr>
          <a:xfrm>
            <a:off x="323528" y="6309320"/>
            <a:ext cx="1368152" cy="36004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b="1" dirty="0" smtClean="0">
                <a:solidFill>
                  <a:schemeClr val="bg1"/>
                </a:solidFill>
              </a:rPr>
              <a:t>公表</a:t>
            </a:r>
            <a:r>
              <a:rPr lang="ja-JP" altLang="en-US" sz="1400" b="1" dirty="0" smtClean="0">
                <a:solidFill>
                  <a:schemeClr val="bg1"/>
                </a:solidFill>
              </a:rPr>
              <a:t>（登録）</a:t>
            </a:r>
            <a:endParaRPr kumimoji="1" lang="ja-JP" altLang="en-US" sz="1400" b="1" dirty="0" smtClean="0">
              <a:solidFill>
                <a:schemeClr val="bg1"/>
              </a:solidFill>
            </a:endParaRPr>
          </a:p>
        </p:txBody>
      </p:sp>
      <p:sp>
        <p:nvSpPr>
          <p:cNvPr id="20" name="右矢印 19"/>
          <p:cNvSpPr/>
          <p:nvPr/>
        </p:nvSpPr>
        <p:spPr>
          <a:xfrm>
            <a:off x="1793392" y="1412776"/>
            <a:ext cx="474352" cy="2880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21" name="右矢印 20"/>
          <p:cNvSpPr/>
          <p:nvPr/>
        </p:nvSpPr>
        <p:spPr>
          <a:xfrm>
            <a:off x="3995936" y="1412776"/>
            <a:ext cx="2592288" cy="2880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22" name="右矢印 21"/>
          <p:cNvSpPr/>
          <p:nvPr/>
        </p:nvSpPr>
        <p:spPr>
          <a:xfrm rot="5400000">
            <a:off x="6338766" y="2382314"/>
            <a:ext cx="1152128" cy="36518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3" name="右矢印 22"/>
          <p:cNvSpPr/>
          <p:nvPr/>
        </p:nvSpPr>
        <p:spPr>
          <a:xfrm rot="10800000">
            <a:off x="6084168" y="3429000"/>
            <a:ext cx="474352" cy="2880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4" name="右矢印 23"/>
          <p:cNvSpPr/>
          <p:nvPr/>
        </p:nvSpPr>
        <p:spPr>
          <a:xfrm rot="5400000">
            <a:off x="4499992" y="4149080"/>
            <a:ext cx="504056" cy="216024"/>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5" name="右矢印 24"/>
          <p:cNvSpPr/>
          <p:nvPr/>
        </p:nvSpPr>
        <p:spPr>
          <a:xfrm rot="10800000">
            <a:off x="3923929" y="4725143"/>
            <a:ext cx="474352" cy="2880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6" name="右矢印 25"/>
          <p:cNvSpPr/>
          <p:nvPr/>
        </p:nvSpPr>
        <p:spPr>
          <a:xfrm rot="5400000">
            <a:off x="3002676" y="5139770"/>
            <a:ext cx="186320" cy="36518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7" name="右矢印 26"/>
          <p:cNvSpPr/>
          <p:nvPr/>
        </p:nvSpPr>
        <p:spPr>
          <a:xfrm rot="10800000">
            <a:off x="1763688" y="5589240"/>
            <a:ext cx="474352" cy="2880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8" name="右矢印 27"/>
          <p:cNvSpPr/>
          <p:nvPr/>
        </p:nvSpPr>
        <p:spPr>
          <a:xfrm rot="5400000">
            <a:off x="902162" y="5944140"/>
            <a:ext cx="210884" cy="365180"/>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2400" b="1" dirty="0" smtClean="0">
              <a:solidFill>
                <a:schemeClr val="tx1"/>
              </a:solidFill>
            </a:endParaRPr>
          </a:p>
        </p:txBody>
      </p:sp>
      <p:sp>
        <p:nvSpPr>
          <p:cNvPr id="29" name="テキスト ボックス 28"/>
          <p:cNvSpPr txBox="1"/>
          <p:nvPr/>
        </p:nvSpPr>
        <p:spPr>
          <a:xfrm>
            <a:off x="7128792" y="2060848"/>
            <a:ext cx="1835696" cy="1008112"/>
          </a:xfrm>
          <a:prstGeom prst="rect">
            <a:avLst/>
          </a:prstGeom>
          <a:noFill/>
          <a:ln w="19050">
            <a:solidFill>
              <a:srgbClr val="FFC000"/>
            </a:solidFill>
          </a:ln>
        </p:spPr>
        <p:txBody>
          <a:bodyPr wrap="square" lIns="36000" tIns="36000" rIns="36000" bIns="36000" rtlCol="0" anchor="ctr" anchorCtr="0">
            <a:noAutofit/>
          </a:bodyPr>
          <a:lstStyle/>
          <a:p>
            <a:pPr marL="87313" indent="-87313"/>
            <a:r>
              <a:rPr kumimoji="1" lang="ja-JP" altLang="en-US" sz="1400" dirty="0" smtClean="0"/>
              <a:t>・</a:t>
            </a:r>
            <a:r>
              <a:rPr kumimoji="1" lang="ja-JP" altLang="en-US" sz="1400" u="sng" dirty="0" smtClean="0"/>
              <a:t>業務継続計画の作成</a:t>
            </a:r>
            <a:endParaRPr kumimoji="1" lang="en-US" altLang="ja-JP" sz="1400" u="sng" dirty="0" smtClean="0"/>
          </a:p>
          <a:p>
            <a:pPr marL="87313" indent="-87313"/>
            <a:endParaRPr kumimoji="1" lang="en-US" altLang="ja-JP" sz="400" u="sng" dirty="0" smtClean="0"/>
          </a:p>
          <a:p>
            <a:pPr marL="87313" indent="-87313"/>
            <a:r>
              <a:rPr lang="ja-JP" altLang="en-US" sz="1400" dirty="0" smtClean="0"/>
              <a:t>・</a:t>
            </a:r>
            <a:r>
              <a:rPr lang="ja-JP" altLang="en-US" sz="1400" u="sng" dirty="0" smtClean="0"/>
              <a:t>接種実施医療機関との覚書</a:t>
            </a:r>
            <a:r>
              <a:rPr lang="ja-JP" altLang="en-US" sz="1200" dirty="0" smtClean="0"/>
              <a:t>（薬局、助産所、訪問看護ｽﾃｰｼｮﾝのみ）</a:t>
            </a:r>
            <a:endParaRPr kumimoji="1" lang="ja-JP" altLang="en-US" sz="1200" dirty="0" smtClean="0"/>
          </a:p>
        </p:txBody>
      </p:sp>
      <p:sp>
        <p:nvSpPr>
          <p:cNvPr id="30" name="テキスト ボックス 29"/>
          <p:cNvSpPr txBox="1"/>
          <p:nvPr/>
        </p:nvSpPr>
        <p:spPr>
          <a:xfrm>
            <a:off x="251520" y="980728"/>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①</a:t>
            </a:r>
          </a:p>
        </p:txBody>
      </p:sp>
      <p:sp>
        <p:nvSpPr>
          <p:cNvPr id="31" name="テキスト ボックス 30"/>
          <p:cNvSpPr txBox="1"/>
          <p:nvPr/>
        </p:nvSpPr>
        <p:spPr>
          <a:xfrm>
            <a:off x="2267744" y="980728"/>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②</a:t>
            </a:r>
          </a:p>
        </p:txBody>
      </p:sp>
      <p:sp>
        <p:nvSpPr>
          <p:cNvPr id="32" name="テキスト ボックス 31"/>
          <p:cNvSpPr txBox="1"/>
          <p:nvPr/>
        </p:nvSpPr>
        <p:spPr>
          <a:xfrm>
            <a:off x="6588224" y="980728"/>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③</a:t>
            </a:r>
          </a:p>
        </p:txBody>
      </p:sp>
      <p:sp>
        <p:nvSpPr>
          <p:cNvPr id="33" name="テキスト ボックス 32"/>
          <p:cNvSpPr txBox="1"/>
          <p:nvPr/>
        </p:nvSpPr>
        <p:spPr>
          <a:xfrm>
            <a:off x="7092280" y="1772816"/>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④</a:t>
            </a:r>
          </a:p>
        </p:txBody>
      </p:sp>
      <p:sp>
        <p:nvSpPr>
          <p:cNvPr id="34" name="テキスト ボックス 33"/>
          <p:cNvSpPr txBox="1"/>
          <p:nvPr/>
        </p:nvSpPr>
        <p:spPr>
          <a:xfrm>
            <a:off x="6516216" y="2996952"/>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⑤</a:t>
            </a:r>
          </a:p>
        </p:txBody>
      </p:sp>
      <p:sp>
        <p:nvSpPr>
          <p:cNvPr id="35" name="テキスト ボックス 34"/>
          <p:cNvSpPr txBox="1"/>
          <p:nvPr/>
        </p:nvSpPr>
        <p:spPr>
          <a:xfrm>
            <a:off x="4427984" y="2924944"/>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⑥</a:t>
            </a:r>
          </a:p>
        </p:txBody>
      </p:sp>
      <p:sp>
        <p:nvSpPr>
          <p:cNvPr id="36" name="テキスト ボックス 35"/>
          <p:cNvSpPr txBox="1"/>
          <p:nvPr/>
        </p:nvSpPr>
        <p:spPr>
          <a:xfrm>
            <a:off x="4427984" y="4293096"/>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⑦</a:t>
            </a:r>
          </a:p>
        </p:txBody>
      </p:sp>
      <p:sp>
        <p:nvSpPr>
          <p:cNvPr id="37" name="テキスト ボックス 36"/>
          <p:cNvSpPr txBox="1"/>
          <p:nvPr/>
        </p:nvSpPr>
        <p:spPr>
          <a:xfrm>
            <a:off x="2267744" y="4293096"/>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⑧</a:t>
            </a:r>
          </a:p>
        </p:txBody>
      </p:sp>
      <p:sp>
        <p:nvSpPr>
          <p:cNvPr id="38" name="テキスト ボックス 37"/>
          <p:cNvSpPr txBox="1"/>
          <p:nvPr/>
        </p:nvSpPr>
        <p:spPr>
          <a:xfrm>
            <a:off x="2267744" y="5157192"/>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⑨</a:t>
            </a:r>
          </a:p>
        </p:txBody>
      </p:sp>
      <p:sp>
        <p:nvSpPr>
          <p:cNvPr id="39" name="テキスト ボックス 38"/>
          <p:cNvSpPr txBox="1"/>
          <p:nvPr/>
        </p:nvSpPr>
        <p:spPr>
          <a:xfrm>
            <a:off x="251520" y="5157192"/>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⑩</a:t>
            </a:r>
          </a:p>
        </p:txBody>
      </p:sp>
      <p:sp>
        <p:nvSpPr>
          <p:cNvPr id="40" name="テキスト ボックス 39"/>
          <p:cNvSpPr txBox="1"/>
          <p:nvPr/>
        </p:nvSpPr>
        <p:spPr>
          <a:xfrm>
            <a:off x="251520" y="6021288"/>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⑪</a:t>
            </a:r>
          </a:p>
        </p:txBody>
      </p:sp>
      <p:sp>
        <p:nvSpPr>
          <p:cNvPr id="41" name="角丸四角形 40"/>
          <p:cNvSpPr/>
          <p:nvPr/>
        </p:nvSpPr>
        <p:spPr>
          <a:xfrm>
            <a:off x="2339752" y="6237312"/>
            <a:ext cx="1512168" cy="504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solidFill>
                  <a:schemeClr val="tx1"/>
                </a:solidFill>
              </a:rPr>
              <a:t>緊急連絡名簿の作成</a:t>
            </a:r>
          </a:p>
        </p:txBody>
      </p:sp>
      <p:sp>
        <p:nvSpPr>
          <p:cNvPr id="42" name="右矢印 41"/>
          <p:cNvSpPr/>
          <p:nvPr/>
        </p:nvSpPr>
        <p:spPr>
          <a:xfrm rot="5400000">
            <a:off x="3037395" y="5998851"/>
            <a:ext cx="114312" cy="218594"/>
          </a:xfrm>
          <a:prstGeom prs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43" name="角丸四角形 42"/>
          <p:cNvSpPr/>
          <p:nvPr/>
        </p:nvSpPr>
        <p:spPr>
          <a:xfrm>
            <a:off x="4499992" y="6165304"/>
            <a:ext cx="1512168" cy="5760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solidFill>
                  <a:schemeClr val="tx1"/>
                </a:solidFill>
              </a:rPr>
              <a:t>緊急連絡名簿</a:t>
            </a:r>
          </a:p>
        </p:txBody>
      </p:sp>
      <p:sp>
        <p:nvSpPr>
          <p:cNvPr id="44" name="左右矢印 43"/>
          <p:cNvSpPr/>
          <p:nvPr/>
        </p:nvSpPr>
        <p:spPr>
          <a:xfrm rot="10800000">
            <a:off x="3923929" y="6381327"/>
            <a:ext cx="474352" cy="216023"/>
          </a:xfrm>
          <a:prstGeom prst="leftRight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45" name="テキスト ボックス 44"/>
          <p:cNvSpPr txBox="1"/>
          <p:nvPr/>
        </p:nvSpPr>
        <p:spPr>
          <a:xfrm>
            <a:off x="2267744" y="5949280"/>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⑫</a:t>
            </a:r>
          </a:p>
        </p:txBody>
      </p:sp>
      <p:sp>
        <p:nvSpPr>
          <p:cNvPr id="46" name="テキスト ボックス 45"/>
          <p:cNvSpPr txBox="1"/>
          <p:nvPr/>
        </p:nvSpPr>
        <p:spPr>
          <a:xfrm>
            <a:off x="3923928" y="6093296"/>
            <a:ext cx="504056" cy="360040"/>
          </a:xfrm>
          <a:prstGeom prst="rect">
            <a:avLst/>
          </a:prstGeom>
          <a:noFill/>
          <a:ln w="19050">
            <a:noFill/>
          </a:ln>
        </p:spPr>
        <p:txBody>
          <a:bodyPr wrap="square" lIns="36000" tIns="36000" rIns="36000" bIns="36000" rtlCol="0" anchor="ctr" anchorCtr="0">
            <a:noAutofit/>
          </a:bodyPr>
          <a:lstStyle/>
          <a:p>
            <a:pPr marL="87313" indent="-87313"/>
            <a:r>
              <a:rPr lang="ja-JP" altLang="en-US" sz="1400" b="1" dirty="0" smtClean="0"/>
              <a:t>共有</a:t>
            </a:r>
            <a:endParaRPr kumimoji="1" lang="ja-JP" altLang="en-US" sz="1400" b="1" dirty="0" smtClean="0"/>
          </a:p>
        </p:txBody>
      </p:sp>
      <p:sp>
        <p:nvSpPr>
          <p:cNvPr id="47" name="テキスト ボックス 46"/>
          <p:cNvSpPr txBox="1"/>
          <p:nvPr/>
        </p:nvSpPr>
        <p:spPr>
          <a:xfrm>
            <a:off x="4427984" y="5877272"/>
            <a:ext cx="360040" cy="360040"/>
          </a:xfrm>
          <a:prstGeom prst="rect">
            <a:avLst/>
          </a:prstGeom>
          <a:noFill/>
          <a:ln w="19050">
            <a:noFill/>
          </a:ln>
        </p:spPr>
        <p:txBody>
          <a:bodyPr wrap="square" lIns="36000" tIns="36000" rIns="36000" bIns="36000" rtlCol="0" anchor="ctr" anchorCtr="0">
            <a:noAutofit/>
          </a:bodyPr>
          <a:lstStyle/>
          <a:p>
            <a:pPr marL="87313" indent="-87313"/>
            <a:r>
              <a:rPr kumimoji="1" lang="ja-JP" altLang="en-US" sz="1400" b="1" dirty="0" smtClean="0"/>
              <a:t>⑬</a:t>
            </a:r>
          </a:p>
        </p:txBody>
      </p:sp>
      <p:sp>
        <p:nvSpPr>
          <p:cNvPr id="48" name="テキスト ボックス 47"/>
          <p:cNvSpPr txBox="1"/>
          <p:nvPr/>
        </p:nvSpPr>
        <p:spPr>
          <a:xfrm>
            <a:off x="6804248" y="3861048"/>
            <a:ext cx="1835696" cy="936104"/>
          </a:xfrm>
          <a:prstGeom prst="rect">
            <a:avLst/>
          </a:prstGeom>
          <a:noFill/>
          <a:ln w="19050">
            <a:noFill/>
          </a:ln>
        </p:spPr>
        <p:txBody>
          <a:bodyPr wrap="square" lIns="36000" tIns="36000" rIns="36000" bIns="36000" rtlCol="0" anchor="ctr" anchorCtr="0">
            <a:noAutofit/>
          </a:bodyPr>
          <a:lstStyle/>
          <a:p>
            <a:pPr marL="87313" indent="-87313"/>
            <a:r>
              <a:rPr kumimoji="1" lang="ja-JP" altLang="en-US" sz="1200" dirty="0" smtClean="0"/>
              <a:t>（ダウンロード又は</a:t>
            </a:r>
            <a:r>
              <a:rPr kumimoji="1" lang="en-US" altLang="ja-JP" sz="1200" dirty="0" smtClean="0"/>
              <a:t>E-mail</a:t>
            </a:r>
            <a:r>
              <a:rPr kumimoji="1" lang="ja-JP" altLang="en-US" sz="1200" dirty="0" err="1" smtClean="0"/>
              <a:t>での提</a:t>
            </a:r>
            <a:r>
              <a:rPr kumimoji="1" lang="ja-JP" altLang="en-US" sz="1200" dirty="0" smtClean="0"/>
              <a:t>出が出来ない場合は、紙で</a:t>
            </a:r>
            <a:r>
              <a:rPr kumimoji="1" lang="en-US" altLang="ja-JP" sz="1200" dirty="0" smtClean="0"/>
              <a:t>FAX</a:t>
            </a:r>
            <a:r>
              <a:rPr kumimoji="1" lang="ja-JP" altLang="en-US" sz="1200" dirty="0" smtClean="0"/>
              <a:t>）</a:t>
            </a:r>
          </a:p>
        </p:txBody>
      </p:sp>
      <p:sp>
        <p:nvSpPr>
          <p:cNvPr id="49" name="テキスト ボックス 48"/>
          <p:cNvSpPr txBox="1"/>
          <p:nvPr/>
        </p:nvSpPr>
        <p:spPr>
          <a:xfrm>
            <a:off x="2195736" y="1916832"/>
            <a:ext cx="1835696" cy="792088"/>
          </a:xfrm>
          <a:prstGeom prst="rect">
            <a:avLst/>
          </a:prstGeom>
          <a:noFill/>
          <a:ln w="19050">
            <a:noFill/>
          </a:ln>
        </p:spPr>
        <p:txBody>
          <a:bodyPr wrap="square" lIns="36000" tIns="36000" rIns="36000" bIns="36000" rtlCol="0" anchor="ctr" anchorCtr="0">
            <a:noAutofit/>
          </a:bodyPr>
          <a:lstStyle/>
          <a:p>
            <a:pPr marL="87313" indent="-87313"/>
            <a:r>
              <a:rPr kumimoji="1" lang="ja-JP" altLang="en-US" sz="1200" dirty="0" smtClean="0"/>
              <a:t>（ホームページで、申請書類、記載に関する手引きを公表）</a:t>
            </a:r>
          </a:p>
        </p:txBody>
      </p:sp>
      <p:sp>
        <p:nvSpPr>
          <p:cNvPr id="50" name="テキスト ボックス 49"/>
          <p:cNvSpPr txBox="1"/>
          <p:nvPr/>
        </p:nvSpPr>
        <p:spPr>
          <a:xfrm>
            <a:off x="4932040" y="4005064"/>
            <a:ext cx="1296144" cy="576064"/>
          </a:xfrm>
          <a:prstGeom prst="rect">
            <a:avLst/>
          </a:prstGeom>
          <a:noFill/>
          <a:ln w="19050">
            <a:noFill/>
          </a:ln>
        </p:spPr>
        <p:txBody>
          <a:bodyPr wrap="square" lIns="36000" tIns="36000" rIns="36000" bIns="36000" rtlCol="0" anchor="ctr" anchorCtr="0">
            <a:noAutofit/>
          </a:bodyPr>
          <a:lstStyle/>
          <a:p>
            <a:pPr marL="87313" indent="-87313"/>
            <a:r>
              <a:rPr kumimoji="1" lang="ja-JP" altLang="en-US" sz="1200" dirty="0" smtClean="0"/>
              <a:t>（紙での報告分は、福祉保健所で</a:t>
            </a:r>
            <a:r>
              <a:rPr kumimoji="1" lang="en-US" altLang="ja-JP" sz="1200" dirty="0" smtClean="0"/>
              <a:t>Excel</a:t>
            </a:r>
            <a:r>
              <a:rPr kumimoji="1" lang="ja-JP" altLang="en-US" sz="1200" dirty="0" smtClean="0"/>
              <a:t>に入力）</a:t>
            </a:r>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effectLst/>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92D050"/>
        </a:solidFill>
        <a:ln w="19050">
          <a:solidFill>
            <a:srgbClr val="FFC000"/>
          </a:solidFill>
        </a:ln>
      </a:spPr>
      <a:bodyPr wrap="none" rtlCol="0" anchor="ctr" anchorCtr="0">
        <a:noAutofit/>
      </a:bodyPr>
      <a:lstStyle>
        <a:defPPr algn="ctr">
          <a:defRPr b="1"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440</Words>
  <Application>Microsoft Office PowerPoint</Application>
  <PresentationFormat>画面に合わせる (4:3)</PresentationFormat>
  <Paragraphs>162</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スライド 1</vt:lpstr>
      <vt:lpstr>スライド 2</vt:lpstr>
      <vt:lpstr>スライド 3</vt:lpstr>
      <vt:lpstr>スライド 4</vt:lpstr>
      <vt:lpstr>スライド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ioas_user</dc:creator>
  <cp:lastModifiedBy>ioas_user</cp:lastModifiedBy>
  <cp:revision>143</cp:revision>
  <dcterms:created xsi:type="dcterms:W3CDTF">2013-06-28T07:35:23Z</dcterms:created>
  <dcterms:modified xsi:type="dcterms:W3CDTF">2013-12-25T07:38:12Z</dcterms:modified>
</cp:coreProperties>
</file>