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2" r:id="rId6"/>
    <p:sldId id="263" r:id="rId7"/>
    <p:sldId id="273" r:id="rId8"/>
    <p:sldId id="261" r:id="rId9"/>
    <p:sldId id="264" r:id="rId10"/>
    <p:sldId id="265" r:id="rId11"/>
    <p:sldId id="266" r:id="rId12"/>
    <p:sldId id="267" r:id="rId13"/>
    <p:sldId id="268" r:id="rId14"/>
    <p:sldId id="269" r:id="rId15"/>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77" autoAdjust="0"/>
  </p:normalViewPr>
  <p:slideViewPr>
    <p:cSldViewPr>
      <p:cViewPr varScale="1">
        <p:scale>
          <a:sx n="80" d="100"/>
          <a:sy n="80" d="100"/>
        </p:scale>
        <p:origin x="8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dk1"/>
                </a:solidFill>
                <a:latin typeface="+mn-lt"/>
                <a:ea typeface="+mn-ea"/>
                <a:cs typeface="+mn-cs"/>
              </a:defRPr>
            </a:pPr>
            <a:r>
              <a:rPr lang="ja-JP" sz="1600"/>
              <a:t>年間出生数の推移</a:t>
            </a:r>
          </a:p>
        </c:rich>
      </c:tx>
      <c:layout>
        <c:manualLayout>
          <c:xMode val="edge"/>
          <c:yMode val="edge"/>
          <c:x val="0.34282633420822395"/>
          <c:y val="1.3888888888888888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Sheet1!$B$17:$J$17</c:f>
              <c:strCache>
                <c:ptCount val="9"/>
                <c:pt idx="0">
                  <c:v>H27年度</c:v>
                </c:pt>
                <c:pt idx="1">
                  <c:v>H28年度</c:v>
                </c:pt>
                <c:pt idx="2">
                  <c:v>Ｈ29年度</c:v>
                </c:pt>
                <c:pt idx="3">
                  <c:v>H30年度</c:v>
                </c:pt>
                <c:pt idx="4">
                  <c:v>Ｒ1年度</c:v>
                </c:pt>
                <c:pt idx="5">
                  <c:v>Ｒ2年度</c:v>
                </c:pt>
                <c:pt idx="6">
                  <c:v>Ｒ3年度</c:v>
                </c:pt>
                <c:pt idx="7">
                  <c:v>Ｒ4年度</c:v>
                </c:pt>
                <c:pt idx="8">
                  <c:v>Ｒ5年度</c:v>
                </c:pt>
              </c:strCache>
            </c:strRef>
          </c:cat>
          <c:val>
            <c:numRef>
              <c:f>Sheet1!$B$18:$J$18</c:f>
              <c:numCache>
                <c:formatCode>General</c:formatCode>
                <c:ptCount val="9"/>
                <c:pt idx="0">
                  <c:v>56</c:v>
                </c:pt>
                <c:pt idx="1">
                  <c:v>60</c:v>
                </c:pt>
                <c:pt idx="2">
                  <c:v>56</c:v>
                </c:pt>
                <c:pt idx="3">
                  <c:v>43</c:v>
                </c:pt>
                <c:pt idx="4">
                  <c:v>34</c:v>
                </c:pt>
                <c:pt idx="5">
                  <c:v>32</c:v>
                </c:pt>
                <c:pt idx="6">
                  <c:v>39</c:v>
                </c:pt>
                <c:pt idx="7">
                  <c:v>26</c:v>
                </c:pt>
                <c:pt idx="8">
                  <c:v>27</c:v>
                </c:pt>
              </c:numCache>
            </c:numRef>
          </c:val>
          <c:extLst>
            <c:ext xmlns:c16="http://schemas.microsoft.com/office/drawing/2014/chart" uri="{C3380CC4-5D6E-409C-BE32-E72D297353CC}">
              <c16:uniqueId val="{00000000-FDF7-4A68-92B4-D23E46728118}"/>
            </c:ext>
          </c:extLst>
        </c:ser>
        <c:dLbls>
          <c:showLegendKey val="0"/>
          <c:showVal val="0"/>
          <c:showCatName val="0"/>
          <c:showSerName val="0"/>
          <c:showPercent val="0"/>
          <c:showBubbleSize val="0"/>
        </c:dLbls>
        <c:gapWidth val="219"/>
        <c:overlap val="-27"/>
        <c:axId val="92521600"/>
        <c:axId val="92523136"/>
      </c:barChart>
      <c:catAx>
        <c:axId val="9252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92523136"/>
        <c:crosses val="autoZero"/>
        <c:auto val="1"/>
        <c:lblAlgn val="ctr"/>
        <c:lblOffset val="100"/>
        <c:noMultiLvlLbl val="0"/>
      </c:catAx>
      <c:valAx>
        <c:axId val="92523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9252160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6332"/>
          </a:xfrm>
          <a:prstGeom prst="rect">
            <a:avLst/>
          </a:prstGeom>
        </p:spPr>
        <p:txBody>
          <a:bodyPr vert="horz" lIns="91430" tIns="45715" rIns="91430" bIns="45715" rtlCol="0"/>
          <a:lstStyle>
            <a:lvl1pPr algn="r">
              <a:defRPr sz="1200"/>
            </a:lvl1pPr>
          </a:lstStyle>
          <a:p>
            <a:fld id="{684AC380-1754-470B-8018-2D0E77F851F2}" type="datetimeFigureOut">
              <a:rPr kumimoji="1" lang="ja-JP" altLang="en-US" smtClean="0"/>
              <a:t>2024/10/17</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3"/>
            <a:ext cx="2945659" cy="496332"/>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3"/>
            <a:ext cx="2945659" cy="496332"/>
          </a:xfrm>
          <a:prstGeom prst="rect">
            <a:avLst/>
          </a:prstGeom>
        </p:spPr>
        <p:txBody>
          <a:bodyPr vert="horz" lIns="91430" tIns="45715" rIns="91430" bIns="45715" rtlCol="0" anchor="b"/>
          <a:lstStyle>
            <a:lvl1pPr algn="r">
              <a:defRPr sz="1200"/>
            </a:lvl1pPr>
          </a:lstStyle>
          <a:p>
            <a:fld id="{15F3CE11-B08C-4685-A7C4-AE2648FFA6EC}" type="slidenum">
              <a:rPr kumimoji="1" lang="ja-JP" altLang="en-US" smtClean="0"/>
              <a:t>‹#›</a:t>
            </a:fld>
            <a:endParaRPr kumimoji="1" lang="ja-JP" altLang="en-US"/>
          </a:p>
        </p:txBody>
      </p:sp>
    </p:spTree>
    <p:extLst>
      <p:ext uri="{BB962C8B-B14F-4D97-AF65-F5344CB8AC3E}">
        <p14:creationId xmlns:p14="http://schemas.microsoft.com/office/powerpoint/2010/main" val="14414421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B5FF10E-0E0D-4AD0-9D36-98F7E5525A60}" type="slidenum">
              <a:rPr kumimoji="1" lang="ja-JP" altLang="en-US" smtClean="0"/>
              <a:t>2</a:t>
            </a:fld>
            <a:endParaRPr kumimoji="1" lang="ja-JP" altLang="en-US"/>
          </a:p>
        </p:txBody>
      </p:sp>
    </p:spTree>
    <p:extLst>
      <p:ext uri="{BB962C8B-B14F-4D97-AF65-F5344CB8AC3E}">
        <p14:creationId xmlns:p14="http://schemas.microsoft.com/office/powerpoint/2010/main" val="258553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私が渭南病院でさせてもらっている仕事です。</a:t>
            </a:r>
            <a:endParaRPr kumimoji="1" lang="en-US" altLang="ja-JP" dirty="0"/>
          </a:p>
          <a:p>
            <a:r>
              <a:rPr kumimoji="1" lang="ja-JP" altLang="en-US" dirty="0"/>
              <a:t>助産師として看護師として母子に関わらせてもらっています。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937390BB-10FE-4925-A912-27363C8FE709}" type="slidenum">
              <a:rPr kumimoji="1" lang="ja-JP" altLang="en-US" smtClean="0"/>
              <a:t>3</a:t>
            </a:fld>
            <a:endParaRPr kumimoji="1" lang="ja-JP" altLang="en-US"/>
          </a:p>
        </p:txBody>
      </p:sp>
    </p:spTree>
    <p:extLst>
      <p:ext uri="{BB962C8B-B14F-4D97-AF65-F5344CB8AC3E}">
        <p14:creationId xmlns:p14="http://schemas.microsoft.com/office/powerpoint/2010/main" val="291904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B5FF10E-0E0D-4AD0-9D36-98F7E5525A60}" type="slidenum">
              <a:rPr kumimoji="1" lang="ja-JP" altLang="en-US" smtClean="0"/>
              <a:t>4</a:t>
            </a:fld>
            <a:endParaRPr kumimoji="1" lang="ja-JP" altLang="en-US"/>
          </a:p>
        </p:txBody>
      </p:sp>
    </p:spTree>
    <p:extLst>
      <p:ext uri="{BB962C8B-B14F-4D97-AF65-F5344CB8AC3E}">
        <p14:creationId xmlns:p14="http://schemas.microsoft.com/office/powerpoint/2010/main" val="1547010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　委託事業と同じく　大切な　子育て支援の場として</a:t>
            </a:r>
            <a:endParaRPr kumimoji="1" lang="en-US" altLang="ja-JP" dirty="0"/>
          </a:p>
          <a:p>
            <a:r>
              <a:rPr kumimoji="1" lang="ja-JP" altLang="en-US" dirty="0"/>
              <a:t>小児科外来　と　助産師外来があります。</a:t>
            </a:r>
            <a:endParaRPr kumimoji="1" lang="en-US" altLang="ja-JP" dirty="0"/>
          </a:p>
          <a:p>
            <a:endParaRPr kumimoji="1" lang="en-US" altLang="ja-JP" dirty="0"/>
          </a:p>
          <a:p>
            <a:r>
              <a:rPr kumimoji="1" lang="ja-JP" altLang="en-US" dirty="0"/>
              <a:t>委託事業では関われる期間が　妊婦訪問からの</a:t>
            </a:r>
            <a:r>
              <a:rPr kumimoji="1" lang="en-US" altLang="ja-JP" dirty="0"/>
              <a:t>1</a:t>
            </a:r>
            <a:r>
              <a:rPr kumimoji="1" lang="ja-JP" altLang="en-US" dirty="0"/>
              <a:t>年半、　</a:t>
            </a:r>
            <a:endParaRPr kumimoji="1" lang="en-US" altLang="ja-JP" dirty="0"/>
          </a:p>
          <a:p>
            <a:r>
              <a:rPr kumimoji="1" lang="ja-JP" altLang="en-US" dirty="0"/>
              <a:t>ほとんどが　その期間のうち</a:t>
            </a:r>
            <a:r>
              <a:rPr kumimoji="1" lang="en-US" altLang="ja-JP" dirty="0"/>
              <a:t>2</a:t>
            </a:r>
            <a:r>
              <a:rPr kumimoji="1" lang="ja-JP" altLang="en-US" dirty="0"/>
              <a:t>～</a:t>
            </a:r>
            <a:r>
              <a:rPr kumimoji="1" lang="en-US" altLang="ja-JP" dirty="0"/>
              <a:t>3</a:t>
            </a:r>
            <a:r>
              <a:rPr kumimoji="1" lang="ja-JP" altLang="en-US" dirty="0"/>
              <a:t>回　会うだけです。</a:t>
            </a:r>
            <a:endParaRPr kumimoji="1" lang="en-US" altLang="ja-JP" dirty="0"/>
          </a:p>
          <a:p>
            <a:r>
              <a:rPr kumimoji="1" lang="ja-JP" altLang="en-US" dirty="0"/>
              <a:t>でも、子育て期は　まだまだ続きます。</a:t>
            </a:r>
            <a:endParaRPr kumimoji="1" lang="en-US" altLang="ja-JP" dirty="0"/>
          </a:p>
          <a:p>
            <a:endParaRPr kumimoji="1" lang="en-US" altLang="ja-JP" dirty="0"/>
          </a:p>
          <a:p>
            <a:r>
              <a:rPr kumimoji="1" lang="ja-JP" altLang="en-US" dirty="0"/>
              <a:t>子どもの成長・発達に伴って　母親の悩み　お困りは変化していきます。</a:t>
            </a:r>
            <a:endParaRPr kumimoji="1" lang="en-US" altLang="ja-JP" dirty="0"/>
          </a:p>
          <a:p>
            <a:r>
              <a:rPr kumimoji="1" lang="ja-JP" altLang="en-US" dirty="0"/>
              <a:t>また、　お母さん自身の　体や　家族のライフステージも　変わっていきます。</a:t>
            </a:r>
            <a:endParaRPr kumimoji="1" lang="en-US" altLang="ja-JP" dirty="0"/>
          </a:p>
          <a:p>
            <a:r>
              <a:rPr kumimoji="1" lang="ja-JP" altLang="en-US" dirty="0"/>
              <a:t>小児科外来にいることで、　母子両方と関係性を築き、　</a:t>
            </a:r>
            <a:endParaRPr kumimoji="1" lang="en-US" altLang="ja-JP" dirty="0"/>
          </a:p>
          <a:p>
            <a:r>
              <a:rPr kumimoji="1" lang="ja-JP" altLang="en-US" dirty="0"/>
              <a:t>どちらの支援もしていきやすいと　感じています。</a:t>
            </a:r>
            <a:endParaRPr kumimoji="1" lang="en-US" altLang="ja-JP" dirty="0"/>
          </a:p>
          <a:p>
            <a:r>
              <a:rPr kumimoji="1" lang="ja-JP" altLang="en-US" dirty="0"/>
              <a:t>また、病院は　おじいちゃんおばあちゃんとも　顔を合わすことができ、</a:t>
            </a:r>
            <a:endParaRPr kumimoji="1" lang="en-US" altLang="ja-JP" dirty="0"/>
          </a:p>
          <a:p>
            <a:r>
              <a:rPr kumimoji="1" lang="ja-JP" altLang="en-US" dirty="0"/>
              <a:t>家族とも関わりながら　母子を見守っていけると感じています。</a:t>
            </a:r>
            <a:endParaRPr kumimoji="1" lang="en-US" altLang="ja-JP" dirty="0"/>
          </a:p>
          <a:p>
            <a:endParaRPr kumimoji="1" lang="en-US" altLang="ja-JP" dirty="0"/>
          </a:p>
          <a:p>
            <a:r>
              <a:rPr kumimoji="1" lang="ja-JP" altLang="en-US" dirty="0"/>
              <a:t>委託事業や外来業務　など　あらゆる場を活用しながら、</a:t>
            </a:r>
            <a:endParaRPr kumimoji="1" lang="en-US" altLang="ja-JP" dirty="0"/>
          </a:p>
          <a:p>
            <a:r>
              <a:rPr kumimoji="1" lang="ja-JP" altLang="en-US" dirty="0"/>
              <a:t>妊娠期から関係性を構築し、　長い子育て期を寄り添い</a:t>
            </a:r>
            <a:endParaRPr kumimoji="1" lang="en-US" altLang="ja-JP" dirty="0"/>
          </a:p>
          <a:p>
            <a:r>
              <a:rPr kumimoji="1" lang="ja-JP" altLang="en-US" dirty="0"/>
              <a:t>支援していきたいと　考えています。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5F3CE11-B08C-4685-A7C4-AE2648FFA6EC}" type="slidenum">
              <a:rPr kumimoji="1" lang="ja-JP" altLang="en-US" smtClean="0"/>
              <a:t>7</a:t>
            </a:fld>
            <a:endParaRPr kumimoji="1" lang="ja-JP" altLang="en-US"/>
          </a:p>
        </p:txBody>
      </p:sp>
    </p:spTree>
    <p:extLst>
      <p:ext uri="{BB962C8B-B14F-4D97-AF65-F5344CB8AC3E}">
        <p14:creationId xmlns:p14="http://schemas.microsoft.com/office/powerpoint/2010/main" val="327221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B5FF10E-0E0D-4AD0-9D36-98F7E5525A60}" type="slidenum">
              <a:rPr kumimoji="1" lang="ja-JP" altLang="en-US" smtClean="0"/>
              <a:t>8</a:t>
            </a:fld>
            <a:endParaRPr kumimoji="1" lang="ja-JP" altLang="en-US"/>
          </a:p>
        </p:txBody>
      </p:sp>
    </p:spTree>
    <p:extLst>
      <p:ext uri="{BB962C8B-B14F-4D97-AF65-F5344CB8AC3E}">
        <p14:creationId xmlns:p14="http://schemas.microsoft.com/office/powerpoint/2010/main" val="1547010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6AC72FC-6FA2-49CF-B066-E1E5D58C3970}" type="datetimeFigureOut">
              <a:rPr kumimoji="1" lang="ja-JP" altLang="en-US" smtClean="0"/>
              <a:t>2024/10/17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029E32-0858-4B5D-9905-06651246C25B}" type="slidenum">
              <a:rPr kumimoji="1" lang="ja-JP" altLang="en-US" smtClean="0"/>
              <a:t>‹#›</a:t>
            </a:fld>
            <a:endParaRPr kumimoji="1" lang="ja-JP" altLang="en-US"/>
          </a:p>
        </p:txBody>
      </p:sp>
    </p:spTree>
    <p:extLst>
      <p:ext uri="{BB962C8B-B14F-4D97-AF65-F5344CB8AC3E}">
        <p14:creationId xmlns:p14="http://schemas.microsoft.com/office/powerpoint/2010/main" val="277820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6AC72FC-6FA2-49CF-B066-E1E5D58C3970}" type="datetimeFigureOut">
              <a:rPr kumimoji="1" lang="ja-JP" altLang="en-US" smtClean="0"/>
              <a:t>2024/10/17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029E32-0858-4B5D-9905-06651246C25B}" type="slidenum">
              <a:rPr kumimoji="1" lang="ja-JP" altLang="en-US" smtClean="0"/>
              <a:t>‹#›</a:t>
            </a:fld>
            <a:endParaRPr kumimoji="1" lang="ja-JP" altLang="en-US"/>
          </a:p>
        </p:txBody>
      </p:sp>
    </p:spTree>
    <p:extLst>
      <p:ext uri="{BB962C8B-B14F-4D97-AF65-F5344CB8AC3E}">
        <p14:creationId xmlns:p14="http://schemas.microsoft.com/office/powerpoint/2010/main" val="24932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6AC72FC-6FA2-49CF-B066-E1E5D58C3970}" type="datetimeFigureOut">
              <a:rPr kumimoji="1" lang="ja-JP" altLang="en-US" smtClean="0"/>
              <a:t>2024/10/17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029E32-0858-4B5D-9905-06651246C25B}" type="slidenum">
              <a:rPr kumimoji="1" lang="ja-JP" altLang="en-US" smtClean="0"/>
              <a:t>‹#›</a:t>
            </a:fld>
            <a:endParaRPr kumimoji="1" lang="ja-JP" altLang="en-US"/>
          </a:p>
        </p:txBody>
      </p:sp>
    </p:spTree>
    <p:extLst>
      <p:ext uri="{BB962C8B-B14F-4D97-AF65-F5344CB8AC3E}">
        <p14:creationId xmlns:p14="http://schemas.microsoft.com/office/powerpoint/2010/main" val="91779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6AC72FC-6FA2-49CF-B066-E1E5D58C3970}" type="datetimeFigureOut">
              <a:rPr kumimoji="1" lang="ja-JP" altLang="en-US" smtClean="0"/>
              <a:t>2024/10/17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029E32-0858-4B5D-9905-06651246C25B}" type="slidenum">
              <a:rPr kumimoji="1" lang="ja-JP" altLang="en-US" smtClean="0"/>
              <a:t>‹#›</a:t>
            </a:fld>
            <a:endParaRPr kumimoji="1" lang="ja-JP" altLang="en-US"/>
          </a:p>
        </p:txBody>
      </p:sp>
    </p:spTree>
    <p:extLst>
      <p:ext uri="{BB962C8B-B14F-4D97-AF65-F5344CB8AC3E}">
        <p14:creationId xmlns:p14="http://schemas.microsoft.com/office/powerpoint/2010/main" val="338511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6AC72FC-6FA2-49CF-B066-E1E5D58C3970}" type="datetimeFigureOut">
              <a:rPr kumimoji="1" lang="ja-JP" altLang="en-US" smtClean="0"/>
              <a:t>2024/10/17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029E32-0858-4B5D-9905-06651246C25B}" type="slidenum">
              <a:rPr kumimoji="1" lang="ja-JP" altLang="en-US" smtClean="0"/>
              <a:t>‹#›</a:t>
            </a:fld>
            <a:endParaRPr kumimoji="1" lang="ja-JP" altLang="en-US"/>
          </a:p>
        </p:txBody>
      </p:sp>
    </p:spTree>
    <p:extLst>
      <p:ext uri="{BB962C8B-B14F-4D97-AF65-F5344CB8AC3E}">
        <p14:creationId xmlns:p14="http://schemas.microsoft.com/office/powerpoint/2010/main" val="41799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6AC72FC-6FA2-49CF-B066-E1E5D58C3970}" type="datetimeFigureOut">
              <a:rPr kumimoji="1" lang="ja-JP" altLang="en-US" smtClean="0"/>
              <a:t>2024/10/17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029E32-0858-4B5D-9905-06651246C25B}" type="slidenum">
              <a:rPr kumimoji="1" lang="ja-JP" altLang="en-US" smtClean="0"/>
              <a:t>‹#›</a:t>
            </a:fld>
            <a:endParaRPr kumimoji="1" lang="ja-JP" altLang="en-US"/>
          </a:p>
        </p:txBody>
      </p:sp>
    </p:spTree>
    <p:extLst>
      <p:ext uri="{BB962C8B-B14F-4D97-AF65-F5344CB8AC3E}">
        <p14:creationId xmlns:p14="http://schemas.microsoft.com/office/powerpoint/2010/main" val="10145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6AC72FC-6FA2-49CF-B066-E1E5D58C3970}" type="datetimeFigureOut">
              <a:rPr kumimoji="1" lang="ja-JP" altLang="en-US" smtClean="0"/>
              <a:t>2024/10/17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029E32-0858-4B5D-9905-06651246C25B}" type="slidenum">
              <a:rPr kumimoji="1" lang="ja-JP" altLang="en-US" smtClean="0"/>
              <a:t>‹#›</a:t>
            </a:fld>
            <a:endParaRPr kumimoji="1" lang="ja-JP" altLang="en-US"/>
          </a:p>
        </p:txBody>
      </p:sp>
    </p:spTree>
    <p:extLst>
      <p:ext uri="{BB962C8B-B14F-4D97-AF65-F5344CB8AC3E}">
        <p14:creationId xmlns:p14="http://schemas.microsoft.com/office/powerpoint/2010/main" val="178139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6AC72FC-6FA2-49CF-B066-E1E5D58C3970}" type="datetimeFigureOut">
              <a:rPr kumimoji="1" lang="ja-JP" altLang="en-US" smtClean="0"/>
              <a:t>2024/10/17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029E32-0858-4B5D-9905-06651246C25B}" type="slidenum">
              <a:rPr kumimoji="1" lang="ja-JP" altLang="en-US" smtClean="0"/>
              <a:t>‹#›</a:t>
            </a:fld>
            <a:endParaRPr kumimoji="1" lang="ja-JP" altLang="en-US"/>
          </a:p>
        </p:txBody>
      </p:sp>
    </p:spTree>
    <p:extLst>
      <p:ext uri="{BB962C8B-B14F-4D97-AF65-F5344CB8AC3E}">
        <p14:creationId xmlns:p14="http://schemas.microsoft.com/office/powerpoint/2010/main" val="289117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6AC72FC-6FA2-49CF-B066-E1E5D58C3970}" type="datetimeFigureOut">
              <a:rPr kumimoji="1" lang="ja-JP" altLang="en-US" smtClean="0"/>
              <a:t>2024/10/17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029E32-0858-4B5D-9905-06651246C25B}" type="slidenum">
              <a:rPr kumimoji="1" lang="ja-JP" altLang="en-US" smtClean="0"/>
              <a:t>‹#›</a:t>
            </a:fld>
            <a:endParaRPr kumimoji="1" lang="ja-JP" altLang="en-US"/>
          </a:p>
        </p:txBody>
      </p:sp>
    </p:spTree>
    <p:extLst>
      <p:ext uri="{BB962C8B-B14F-4D97-AF65-F5344CB8AC3E}">
        <p14:creationId xmlns:p14="http://schemas.microsoft.com/office/powerpoint/2010/main" val="100708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6AC72FC-6FA2-49CF-B066-E1E5D58C3970}" type="datetimeFigureOut">
              <a:rPr kumimoji="1" lang="ja-JP" altLang="en-US" smtClean="0"/>
              <a:t>2024/10/17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029E32-0858-4B5D-9905-06651246C25B}" type="slidenum">
              <a:rPr kumimoji="1" lang="ja-JP" altLang="en-US" smtClean="0"/>
              <a:t>‹#›</a:t>
            </a:fld>
            <a:endParaRPr kumimoji="1" lang="ja-JP" altLang="en-US"/>
          </a:p>
        </p:txBody>
      </p:sp>
    </p:spTree>
    <p:extLst>
      <p:ext uri="{BB962C8B-B14F-4D97-AF65-F5344CB8AC3E}">
        <p14:creationId xmlns:p14="http://schemas.microsoft.com/office/powerpoint/2010/main" val="192053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6AC72FC-6FA2-49CF-B066-E1E5D58C3970}" type="datetimeFigureOut">
              <a:rPr kumimoji="1" lang="ja-JP" altLang="en-US" smtClean="0"/>
              <a:t>2024/10/17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029E32-0858-4B5D-9905-06651246C25B}" type="slidenum">
              <a:rPr kumimoji="1" lang="ja-JP" altLang="en-US" smtClean="0"/>
              <a:t>‹#›</a:t>
            </a:fld>
            <a:endParaRPr kumimoji="1" lang="ja-JP" altLang="en-US"/>
          </a:p>
        </p:txBody>
      </p:sp>
    </p:spTree>
    <p:extLst>
      <p:ext uri="{BB962C8B-B14F-4D97-AF65-F5344CB8AC3E}">
        <p14:creationId xmlns:p14="http://schemas.microsoft.com/office/powerpoint/2010/main" val="298612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C72FC-6FA2-49CF-B066-E1E5D58C3970}" type="datetimeFigureOut">
              <a:rPr kumimoji="1" lang="ja-JP" altLang="en-US" smtClean="0"/>
              <a:t>2024/10/17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29E32-0858-4B5D-9905-06651246C25B}" type="slidenum">
              <a:rPr kumimoji="1" lang="ja-JP" altLang="en-US" smtClean="0"/>
              <a:t>‹#›</a:t>
            </a:fld>
            <a:endParaRPr kumimoji="1" lang="ja-JP" altLang="en-US"/>
          </a:p>
        </p:txBody>
      </p:sp>
    </p:spTree>
    <p:extLst>
      <p:ext uri="{BB962C8B-B14F-4D97-AF65-F5344CB8AC3E}">
        <p14:creationId xmlns:p14="http://schemas.microsoft.com/office/powerpoint/2010/main" val="4120598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202187"/>
            <a:ext cx="8208912" cy="1059418"/>
          </a:xfrm>
        </p:spPr>
        <p:txBody>
          <a:bodyPr>
            <a:normAutofit/>
          </a:bodyPr>
          <a:lstStyle/>
          <a:p>
            <a:pPr algn="r"/>
            <a:r>
              <a:rPr kumimoji="1" lang="ja-JP" altLang="en-US" dirty="0"/>
              <a:t>地域助産活動のススメ</a:t>
            </a:r>
            <a:endParaRPr kumimoji="1" lang="ja-JP" altLang="en-US" sz="3100" dirty="0"/>
          </a:p>
        </p:txBody>
      </p:sp>
      <p:pic>
        <p:nvPicPr>
          <p:cNvPr id="5" name="図 4">
            <a:extLst>
              <a:ext uri="{FF2B5EF4-FFF2-40B4-BE49-F238E27FC236}">
                <a16:creationId xmlns:a16="http://schemas.microsoft.com/office/drawing/2014/main" id="{4C10D70D-B11C-C99E-B6DD-86CB066FB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94" y="2395128"/>
            <a:ext cx="5184576" cy="4102952"/>
          </a:xfrm>
          <a:prstGeom prst="rect">
            <a:avLst/>
          </a:prstGeom>
        </p:spPr>
      </p:pic>
      <p:sp>
        <p:nvSpPr>
          <p:cNvPr id="3" name="サブタイトル 2"/>
          <p:cNvSpPr>
            <a:spLocks noGrp="1"/>
          </p:cNvSpPr>
          <p:nvPr>
            <p:ph type="subTitle" idx="1"/>
          </p:nvPr>
        </p:nvSpPr>
        <p:spPr>
          <a:xfrm>
            <a:off x="4788024" y="1195439"/>
            <a:ext cx="3960440" cy="1440158"/>
          </a:xfrm>
        </p:spPr>
        <p:txBody>
          <a:bodyPr>
            <a:normAutofit/>
          </a:bodyPr>
          <a:lstStyle/>
          <a:p>
            <a:pPr algn="r"/>
            <a:r>
              <a:rPr kumimoji="1" lang="ja-JP" altLang="en-US" sz="2000" dirty="0">
                <a:solidFill>
                  <a:schemeClr val="tx1"/>
                </a:solidFill>
              </a:rPr>
              <a:t>令和</a:t>
            </a:r>
            <a:r>
              <a:rPr kumimoji="1" lang="en-US" altLang="ja-JP" sz="2000" dirty="0">
                <a:solidFill>
                  <a:schemeClr val="tx1"/>
                </a:solidFill>
              </a:rPr>
              <a:t>6</a:t>
            </a:r>
            <a:r>
              <a:rPr kumimoji="1" lang="ja-JP" altLang="en-US" sz="2000" dirty="0">
                <a:solidFill>
                  <a:schemeClr val="tx1"/>
                </a:solidFill>
              </a:rPr>
              <a:t>年</a:t>
            </a:r>
            <a:r>
              <a:rPr kumimoji="1" lang="en-US" altLang="ja-JP" sz="2000" dirty="0">
                <a:solidFill>
                  <a:schemeClr val="tx1"/>
                </a:solidFill>
              </a:rPr>
              <a:t>11</a:t>
            </a:r>
            <a:r>
              <a:rPr kumimoji="1" lang="ja-JP" altLang="en-US" sz="2000" dirty="0">
                <a:solidFill>
                  <a:schemeClr val="tx1"/>
                </a:solidFill>
              </a:rPr>
              <a:t>月</a:t>
            </a:r>
            <a:r>
              <a:rPr kumimoji="1" lang="en-US" altLang="ja-JP" sz="2000" dirty="0">
                <a:solidFill>
                  <a:schemeClr val="tx1"/>
                </a:solidFill>
              </a:rPr>
              <a:t>10</a:t>
            </a:r>
            <a:r>
              <a:rPr kumimoji="1" lang="ja-JP" altLang="en-US" sz="2000" dirty="0">
                <a:solidFill>
                  <a:schemeClr val="tx1"/>
                </a:solidFill>
              </a:rPr>
              <a:t>日</a:t>
            </a:r>
            <a:endParaRPr kumimoji="1" lang="en-US" altLang="ja-JP" sz="2000" dirty="0">
              <a:solidFill>
                <a:schemeClr val="tx1"/>
              </a:solidFill>
            </a:endParaRPr>
          </a:p>
          <a:p>
            <a:pPr algn="r"/>
            <a:r>
              <a:rPr kumimoji="1" lang="ja-JP" altLang="en-US" sz="2000" dirty="0">
                <a:solidFill>
                  <a:schemeClr val="tx1"/>
                </a:solidFill>
              </a:rPr>
              <a:t>医療法人聖真会　渭南病院</a:t>
            </a:r>
            <a:endParaRPr kumimoji="1" lang="en-US" altLang="ja-JP" sz="2000" dirty="0">
              <a:solidFill>
                <a:schemeClr val="tx1"/>
              </a:solidFill>
            </a:endParaRPr>
          </a:p>
          <a:p>
            <a:pPr algn="r"/>
            <a:r>
              <a:rPr lang="ja-JP" altLang="en-US" sz="2000" dirty="0">
                <a:solidFill>
                  <a:schemeClr val="tx1"/>
                </a:solidFill>
              </a:rPr>
              <a:t>助産師　筒井久美</a:t>
            </a:r>
            <a:endParaRPr kumimoji="1" lang="ja-JP" altLang="en-US" sz="2000" dirty="0">
              <a:solidFill>
                <a:schemeClr val="tx1"/>
              </a:solidFill>
            </a:endParaRPr>
          </a:p>
        </p:txBody>
      </p:sp>
      <p:sp>
        <p:nvSpPr>
          <p:cNvPr id="7" name="コンテンツ プレースホルダー 2">
            <a:extLst>
              <a:ext uri="{FF2B5EF4-FFF2-40B4-BE49-F238E27FC236}">
                <a16:creationId xmlns:a16="http://schemas.microsoft.com/office/drawing/2014/main" id="{301BC666-4E07-11B6-35C7-C5C3FB3FBFF4}"/>
              </a:ext>
            </a:extLst>
          </p:cNvPr>
          <p:cNvSpPr txBox="1">
            <a:spLocks/>
          </p:cNvSpPr>
          <p:nvPr/>
        </p:nvSpPr>
        <p:spPr>
          <a:xfrm>
            <a:off x="355103" y="1473358"/>
            <a:ext cx="4536504" cy="2062320"/>
          </a:xfrm>
          <a:prstGeom prst="rect">
            <a:avLst/>
          </a:prstGeom>
          <a:ln w="3175"/>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400" dirty="0">
                <a:solidFill>
                  <a:schemeClr val="tx1"/>
                </a:solidFill>
              </a:rPr>
              <a:t>・人口　</a:t>
            </a:r>
            <a:r>
              <a:rPr lang="en-US" altLang="ja-JP" sz="2400" dirty="0">
                <a:solidFill>
                  <a:schemeClr val="tx1"/>
                </a:solidFill>
              </a:rPr>
              <a:t>11,668</a:t>
            </a:r>
            <a:r>
              <a:rPr lang="ja-JP" altLang="en-US" sz="2400" dirty="0">
                <a:solidFill>
                  <a:schemeClr val="tx1"/>
                </a:solidFill>
              </a:rPr>
              <a:t>人（</a:t>
            </a:r>
            <a:r>
              <a:rPr lang="en-US" altLang="ja-JP" sz="2400" dirty="0">
                <a:solidFill>
                  <a:schemeClr val="tx1"/>
                </a:solidFill>
              </a:rPr>
              <a:t>R6.8</a:t>
            </a:r>
            <a:r>
              <a:rPr lang="ja-JP" altLang="en-US" sz="2400" dirty="0">
                <a:solidFill>
                  <a:schemeClr val="tx1"/>
                </a:solidFill>
              </a:rPr>
              <a:t>月末現在）</a:t>
            </a:r>
            <a:endParaRPr lang="en-US" altLang="ja-JP" sz="2400" dirty="0">
              <a:solidFill>
                <a:schemeClr val="tx1"/>
              </a:solidFill>
            </a:endParaRPr>
          </a:p>
          <a:p>
            <a:pPr algn="l"/>
            <a:r>
              <a:rPr lang="ja-JP" altLang="en-US" sz="2400" dirty="0">
                <a:solidFill>
                  <a:schemeClr val="tx1"/>
                </a:solidFill>
              </a:rPr>
              <a:t>・高齢化率</a:t>
            </a:r>
            <a:r>
              <a:rPr lang="en-US" altLang="ja-JP" sz="2400" dirty="0">
                <a:solidFill>
                  <a:schemeClr val="tx1"/>
                </a:solidFill>
              </a:rPr>
              <a:t>52.1</a:t>
            </a:r>
            <a:r>
              <a:rPr lang="ja-JP" altLang="en-US" sz="2400" dirty="0">
                <a:solidFill>
                  <a:schemeClr val="tx1"/>
                </a:solidFill>
              </a:rPr>
              <a:t>％（</a:t>
            </a:r>
            <a:r>
              <a:rPr lang="en-US" altLang="ja-JP" sz="2400" dirty="0">
                <a:solidFill>
                  <a:schemeClr val="tx1"/>
                </a:solidFill>
              </a:rPr>
              <a:t>〃</a:t>
            </a:r>
            <a:r>
              <a:rPr lang="ja-JP" altLang="en-US" sz="2400" dirty="0">
                <a:solidFill>
                  <a:schemeClr val="tx1"/>
                </a:solidFill>
              </a:rPr>
              <a:t>）</a:t>
            </a:r>
            <a:endParaRPr lang="en-US" altLang="ja-JP" sz="2400" dirty="0">
              <a:solidFill>
                <a:schemeClr val="tx1"/>
              </a:solidFill>
            </a:endParaRPr>
          </a:p>
          <a:p>
            <a:pPr algn="l"/>
            <a:r>
              <a:rPr lang="ja-JP" altLang="en-US" sz="2400" dirty="0">
                <a:solidFill>
                  <a:schemeClr val="tx1"/>
                </a:solidFill>
              </a:rPr>
              <a:t>・年少人口割合</a:t>
            </a:r>
            <a:r>
              <a:rPr lang="en-US" altLang="ja-JP" sz="2400" dirty="0">
                <a:solidFill>
                  <a:schemeClr val="tx1"/>
                </a:solidFill>
              </a:rPr>
              <a:t>6</a:t>
            </a:r>
            <a:r>
              <a:rPr lang="ja-JP" altLang="en-US" sz="2400" dirty="0">
                <a:solidFill>
                  <a:schemeClr val="tx1"/>
                </a:solidFill>
              </a:rPr>
              <a:t>％（</a:t>
            </a:r>
            <a:r>
              <a:rPr lang="en-US" altLang="ja-JP" sz="2400" dirty="0">
                <a:solidFill>
                  <a:schemeClr val="tx1"/>
                </a:solidFill>
              </a:rPr>
              <a:t>〃</a:t>
            </a:r>
            <a:r>
              <a:rPr lang="ja-JP" altLang="en-US" sz="2400" dirty="0">
                <a:solidFill>
                  <a:schemeClr val="tx1"/>
                </a:solidFill>
              </a:rPr>
              <a:t>）</a:t>
            </a:r>
            <a:endParaRPr lang="en-US" altLang="ja-JP" sz="2400" dirty="0">
              <a:solidFill>
                <a:schemeClr val="tx1"/>
              </a:solidFill>
            </a:endParaRPr>
          </a:p>
          <a:p>
            <a:pPr algn="l"/>
            <a:r>
              <a:rPr lang="ja-JP" altLang="en-US" sz="2400" dirty="0">
                <a:solidFill>
                  <a:schemeClr val="tx1"/>
                </a:solidFill>
              </a:rPr>
              <a:t>・年間出生数</a:t>
            </a:r>
            <a:r>
              <a:rPr lang="en-US" altLang="ja-JP" sz="2400" dirty="0">
                <a:solidFill>
                  <a:schemeClr val="tx1"/>
                </a:solidFill>
              </a:rPr>
              <a:t>27</a:t>
            </a:r>
            <a:r>
              <a:rPr lang="ja-JP" altLang="en-US" sz="2400" dirty="0">
                <a:solidFill>
                  <a:schemeClr val="tx1"/>
                </a:solidFill>
              </a:rPr>
              <a:t>人（</a:t>
            </a:r>
            <a:r>
              <a:rPr lang="en-US" altLang="ja-JP" sz="2400" dirty="0">
                <a:solidFill>
                  <a:schemeClr val="tx1"/>
                </a:solidFill>
              </a:rPr>
              <a:t>R5</a:t>
            </a:r>
            <a:r>
              <a:rPr lang="ja-JP" altLang="en-US" sz="2400" dirty="0">
                <a:solidFill>
                  <a:schemeClr val="tx1"/>
                </a:solidFill>
              </a:rPr>
              <a:t>年度）</a:t>
            </a:r>
          </a:p>
        </p:txBody>
      </p:sp>
      <p:graphicFrame>
        <p:nvGraphicFramePr>
          <p:cNvPr id="8" name="グラフ 7">
            <a:extLst>
              <a:ext uri="{FF2B5EF4-FFF2-40B4-BE49-F238E27FC236}">
                <a16:creationId xmlns:a16="http://schemas.microsoft.com/office/drawing/2014/main" id="{15CCCA80-74B4-E0B7-AAE3-0C6D219A5365}"/>
              </a:ext>
            </a:extLst>
          </p:cNvPr>
          <p:cNvGraphicFramePr>
            <a:graphicFrameLocks/>
          </p:cNvGraphicFramePr>
          <p:nvPr>
            <p:extLst>
              <p:ext uri="{D42A27DB-BD31-4B8C-83A1-F6EECF244321}">
                <p14:modId xmlns:p14="http://schemas.microsoft.com/office/powerpoint/2010/main" val="2720151630"/>
              </p:ext>
            </p:extLst>
          </p:nvPr>
        </p:nvGraphicFramePr>
        <p:xfrm>
          <a:off x="5580112" y="4034135"/>
          <a:ext cx="3348370" cy="2581818"/>
        </p:xfrm>
        <a:graphic>
          <a:graphicData uri="http://schemas.openxmlformats.org/drawingml/2006/chart">
            <c:chart xmlns:c="http://schemas.openxmlformats.org/drawingml/2006/chart" xmlns:r="http://schemas.openxmlformats.org/officeDocument/2006/relationships" r:id="rId3"/>
          </a:graphicData>
        </a:graphic>
      </p:graphicFrame>
      <p:pic>
        <p:nvPicPr>
          <p:cNvPr id="9" name="コンテンツ プレースホルダー 15">
            <a:extLst>
              <a:ext uri="{FF2B5EF4-FFF2-40B4-BE49-F238E27FC236}">
                <a16:creationId xmlns:a16="http://schemas.microsoft.com/office/drawing/2014/main" id="{C77CF528-32C6-435F-BD8F-96374E17F98E}"/>
              </a:ext>
            </a:extLst>
          </p:cNvPr>
          <p:cNvPicPr>
            <a:picLocks noChangeAspect="1"/>
          </p:cNvPicPr>
          <p:nvPr/>
        </p:nvPicPr>
        <p:blipFill>
          <a:blip r:embed="rId4"/>
          <a:stretch>
            <a:fillRect/>
          </a:stretch>
        </p:blipFill>
        <p:spPr>
          <a:xfrm>
            <a:off x="3562186" y="3918706"/>
            <a:ext cx="1800200" cy="2314544"/>
          </a:xfrm>
          <a:prstGeom prst="rect">
            <a:avLst/>
          </a:prstGeom>
        </p:spPr>
      </p:pic>
      <p:sp>
        <p:nvSpPr>
          <p:cNvPr id="11" name="吹き出し: 円形 4">
            <a:extLst>
              <a:ext uri="{FF2B5EF4-FFF2-40B4-BE49-F238E27FC236}">
                <a16:creationId xmlns:a16="http://schemas.microsoft.com/office/drawing/2014/main" id="{8AE4715E-91F7-960C-2EF2-BC9DA8FAB165}"/>
              </a:ext>
            </a:extLst>
          </p:cNvPr>
          <p:cNvSpPr/>
          <p:nvPr/>
        </p:nvSpPr>
        <p:spPr>
          <a:xfrm>
            <a:off x="5704543" y="2570907"/>
            <a:ext cx="2858256" cy="1389951"/>
          </a:xfrm>
          <a:prstGeom prst="wedgeEllipseCallout">
            <a:avLst>
              <a:gd name="adj1" fmla="val -69750"/>
              <a:gd name="adj2" fmla="val 5734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endParaRPr>
          </a:p>
        </p:txBody>
      </p:sp>
      <p:sp>
        <p:nvSpPr>
          <p:cNvPr id="12" name="テキスト ボックス 11"/>
          <p:cNvSpPr txBox="1"/>
          <p:nvPr/>
        </p:nvSpPr>
        <p:spPr>
          <a:xfrm>
            <a:off x="6061180" y="2780928"/>
            <a:ext cx="2207276" cy="923330"/>
          </a:xfrm>
          <a:prstGeom prst="rect">
            <a:avLst/>
          </a:prstGeom>
          <a:noFill/>
        </p:spPr>
        <p:txBody>
          <a:bodyPr wrap="square" rtlCol="0">
            <a:spAutoFit/>
          </a:bodyPr>
          <a:lstStyle/>
          <a:p>
            <a:pPr algn="ctr"/>
            <a:r>
              <a:rPr lang="ja-JP" altLang="en-US" dirty="0"/>
              <a:t>地域での</a:t>
            </a:r>
            <a:endParaRPr lang="en-US" altLang="ja-JP" dirty="0"/>
          </a:p>
          <a:p>
            <a:pPr algn="ctr"/>
            <a:r>
              <a:rPr lang="ja-JP" altLang="en-US" dirty="0"/>
              <a:t>子育て支援活動</a:t>
            </a:r>
            <a:endParaRPr lang="en-US" altLang="ja-JP" dirty="0"/>
          </a:p>
          <a:p>
            <a:pPr algn="ctr"/>
            <a:r>
              <a:rPr lang="ja-JP" altLang="en-US" dirty="0"/>
              <a:t>について紹介します</a:t>
            </a:r>
          </a:p>
        </p:txBody>
      </p:sp>
      <p:sp>
        <p:nvSpPr>
          <p:cNvPr id="10" name="横巻き 2">
            <a:extLst>
              <a:ext uri="{FF2B5EF4-FFF2-40B4-BE49-F238E27FC236}">
                <a16:creationId xmlns:a16="http://schemas.microsoft.com/office/drawing/2014/main" id="{B14B7A19-9A13-4E9E-89D4-584533824FBD}"/>
              </a:ext>
            </a:extLst>
          </p:cNvPr>
          <p:cNvSpPr/>
          <p:nvPr/>
        </p:nvSpPr>
        <p:spPr>
          <a:xfrm>
            <a:off x="467544" y="6019197"/>
            <a:ext cx="2155811" cy="695906"/>
          </a:xfrm>
          <a:prstGeom prst="horizontalScroll">
            <a:avLst/>
          </a:prstGeom>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228434C6-BE7E-44B8-9AB1-7058D2CBCB67}"/>
              </a:ext>
            </a:extLst>
          </p:cNvPr>
          <p:cNvSpPr txBox="1"/>
          <p:nvPr/>
        </p:nvSpPr>
        <p:spPr>
          <a:xfrm>
            <a:off x="711964" y="6194148"/>
            <a:ext cx="1834593"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dirty="0"/>
              <a:t>土佐清水市</a:t>
            </a:r>
          </a:p>
        </p:txBody>
      </p:sp>
    </p:spTree>
    <p:extLst>
      <p:ext uri="{BB962C8B-B14F-4D97-AF65-F5344CB8AC3E}">
        <p14:creationId xmlns:p14="http://schemas.microsoft.com/office/powerpoint/2010/main" val="45335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ADD8EC-34DB-2A9E-2523-DFD446BE24EC}"/>
              </a:ext>
            </a:extLst>
          </p:cNvPr>
          <p:cNvSpPr>
            <a:spLocks noGrp="1"/>
          </p:cNvSpPr>
          <p:nvPr>
            <p:ph type="title"/>
          </p:nvPr>
        </p:nvSpPr>
        <p:spPr/>
        <p:txBody>
          <a:bodyPr/>
          <a:lstStyle/>
          <a:p>
            <a:r>
              <a:rPr lang="ja-JP" altLang="en-US" dirty="0"/>
              <a:t>今取り組んでいること②</a:t>
            </a:r>
            <a:endParaRPr kumimoji="1" lang="ja-JP" altLang="en-US" dirty="0"/>
          </a:p>
        </p:txBody>
      </p:sp>
      <p:sp>
        <p:nvSpPr>
          <p:cNvPr id="3" name="コンテンツ プレースホルダー 2">
            <a:extLst>
              <a:ext uri="{FF2B5EF4-FFF2-40B4-BE49-F238E27FC236}">
                <a16:creationId xmlns:a16="http://schemas.microsoft.com/office/drawing/2014/main" id="{B7A1617F-627B-667E-6BE1-E85E328DA3CE}"/>
              </a:ext>
            </a:extLst>
          </p:cNvPr>
          <p:cNvSpPr>
            <a:spLocks noGrp="1"/>
          </p:cNvSpPr>
          <p:nvPr>
            <p:ph idx="1"/>
          </p:nvPr>
        </p:nvSpPr>
        <p:spPr>
          <a:xfrm>
            <a:off x="457200" y="1600201"/>
            <a:ext cx="8435280" cy="3340967"/>
          </a:xfrm>
        </p:spPr>
        <p:txBody>
          <a:bodyPr>
            <a:noAutofit/>
          </a:bodyPr>
          <a:lstStyle/>
          <a:p>
            <a:pPr marL="0" indent="0">
              <a:buNone/>
            </a:pPr>
            <a:r>
              <a:rPr lang="ja-JP" altLang="en-US" sz="2200" dirty="0"/>
              <a:t>母乳育児支援：</a:t>
            </a:r>
            <a:endParaRPr lang="en-US" altLang="ja-JP" sz="2200" dirty="0"/>
          </a:p>
          <a:p>
            <a:r>
              <a:rPr kumimoji="1" lang="ja-JP" altLang="en-US" sz="2200" dirty="0"/>
              <a:t>「出れば母乳で育てたい」母親がほとんど</a:t>
            </a:r>
            <a:endParaRPr kumimoji="1" lang="en-US" altLang="ja-JP" sz="2200" dirty="0"/>
          </a:p>
          <a:p>
            <a:r>
              <a:rPr kumimoji="1" lang="ja-JP" altLang="en-US" sz="2200" dirty="0"/>
              <a:t>希望者には妊娠期から情報提供、産後も早期から頻繁に訪問、こまめに電話フォロー。希望通りにいく人もいる</a:t>
            </a:r>
            <a:endParaRPr kumimoji="1" lang="en-US" altLang="ja-JP" sz="2200" dirty="0"/>
          </a:p>
          <a:p>
            <a:r>
              <a:rPr lang="ja-JP" altLang="en-US" sz="2200" dirty="0"/>
              <a:t>思うように出ない、吸ってくれない、搾乳する時間がない、飲んでも泣くから足りないと言われて</a:t>
            </a:r>
            <a:r>
              <a:rPr lang="en-US" altLang="ja-JP" sz="2200" dirty="0"/>
              <a:t>…</a:t>
            </a:r>
            <a:r>
              <a:rPr lang="ja-JP" altLang="en-US" sz="2200" dirty="0"/>
              <a:t>色々な理由で混合やミルクになる人も</a:t>
            </a:r>
            <a:endParaRPr lang="en-US" altLang="ja-JP" sz="2200" dirty="0"/>
          </a:p>
          <a:p>
            <a:r>
              <a:rPr lang="ja-JP" altLang="en-US" sz="2200" dirty="0"/>
              <a:t>赤ちゃんだけが母乳の恩恵を受ける訳ではない。母親にも家族にも社会にもいいことがいっぱい！母親が望む母乳育児の実現、できるだけ長く母乳育児を続けられるための支援を心がけている</a:t>
            </a:r>
            <a:endParaRPr lang="en-US" altLang="ja-JP" sz="2200" dirty="0"/>
          </a:p>
          <a:p>
            <a:endParaRPr kumimoji="1" lang="ja-JP" altLang="en-US" sz="2200" dirty="0"/>
          </a:p>
        </p:txBody>
      </p:sp>
      <p:sp>
        <p:nvSpPr>
          <p:cNvPr id="4" name="テキスト ボックス 3">
            <a:extLst>
              <a:ext uri="{FF2B5EF4-FFF2-40B4-BE49-F238E27FC236}">
                <a16:creationId xmlns:a16="http://schemas.microsoft.com/office/drawing/2014/main" id="{1CF48EE1-13CE-B0FC-1237-3536F89B71B4}"/>
              </a:ext>
            </a:extLst>
          </p:cNvPr>
          <p:cNvSpPr txBox="1"/>
          <p:nvPr/>
        </p:nvSpPr>
        <p:spPr>
          <a:xfrm>
            <a:off x="251520" y="5085184"/>
            <a:ext cx="8640960"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200" dirty="0"/>
              <a:t>⇒妊娠中からの情報提供と産後の継続支援の仕方を模索中。いったんフォロー終了した後、悩んだ時に相談してもらうためにはどうしたらいいか？また、母親の努力だけでなく、家族・周囲が知識を持ちサポートすることも大事だが、どう伝えていくか？産科との連携の仕方も課題</a:t>
            </a:r>
            <a:endParaRPr kumimoji="1" lang="ja-JP" altLang="en-US" sz="2200" dirty="0"/>
          </a:p>
        </p:txBody>
      </p:sp>
    </p:spTree>
    <p:extLst>
      <p:ext uri="{BB962C8B-B14F-4D97-AF65-F5344CB8AC3E}">
        <p14:creationId xmlns:p14="http://schemas.microsoft.com/office/powerpoint/2010/main" val="3304369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02EB78-57E1-AC07-0DB2-70F62163202C}"/>
              </a:ext>
            </a:extLst>
          </p:cNvPr>
          <p:cNvSpPr>
            <a:spLocks noGrp="1"/>
          </p:cNvSpPr>
          <p:nvPr>
            <p:ph type="title"/>
          </p:nvPr>
        </p:nvSpPr>
        <p:spPr/>
        <p:txBody>
          <a:bodyPr/>
          <a:lstStyle/>
          <a:p>
            <a:r>
              <a:rPr lang="ja-JP" altLang="en-US" dirty="0"/>
              <a:t>今取り組んでいること③</a:t>
            </a:r>
            <a:endParaRPr kumimoji="1" lang="ja-JP" altLang="en-US" dirty="0"/>
          </a:p>
        </p:txBody>
      </p:sp>
      <p:sp>
        <p:nvSpPr>
          <p:cNvPr id="3" name="コンテンツ プレースホルダー 2">
            <a:extLst>
              <a:ext uri="{FF2B5EF4-FFF2-40B4-BE49-F238E27FC236}">
                <a16:creationId xmlns:a16="http://schemas.microsoft.com/office/drawing/2014/main" id="{9CA44878-CA44-9E6F-216A-ABA9FD539DC9}"/>
              </a:ext>
            </a:extLst>
          </p:cNvPr>
          <p:cNvSpPr>
            <a:spLocks noGrp="1"/>
          </p:cNvSpPr>
          <p:nvPr>
            <p:ph idx="1"/>
          </p:nvPr>
        </p:nvSpPr>
        <p:spPr>
          <a:xfrm>
            <a:off x="457200" y="1600200"/>
            <a:ext cx="8229600" cy="3484984"/>
          </a:xfrm>
        </p:spPr>
        <p:txBody>
          <a:bodyPr>
            <a:noAutofit/>
          </a:bodyPr>
          <a:lstStyle/>
          <a:p>
            <a:pPr marL="0" indent="0">
              <a:buNone/>
            </a:pPr>
            <a:r>
              <a:rPr lang="ja-JP" altLang="en-US" sz="2200" dirty="0"/>
              <a:t>養育支援：</a:t>
            </a:r>
            <a:endParaRPr lang="en-US" altLang="ja-JP" sz="2200" dirty="0"/>
          </a:p>
          <a:p>
            <a:r>
              <a:rPr kumimoji="1" lang="ja-JP" altLang="en-US" sz="2200" dirty="0"/>
              <a:t>スマホで子守り、赤ちゃんへの声かけが少ない母親、遊び方や適切な関わり方がわからないのではないかと思う母親、タバコをやめられない親など</a:t>
            </a:r>
            <a:endParaRPr kumimoji="1" lang="en-US" altLang="ja-JP" sz="2200" dirty="0"/>
          </a:p>
          <a:p>
            <a:r>
              <a:rPr lang="ja-JP" altLang="en-US" sz="2200" dirty="0"/>
              <a:t>子どもの発達には語りかけや質の良い遊びが必要。栄養</a:t>
            </a:r>
            <a:r>
              <a:rPr kumimoji="1" lang="ja-JP" altLang="en-US" sz="2200" dirty="0"/>
              <a:t>・睡眠・活動などの生活や、家族の関わり、禁煙など環境を整えることも重要。そのためには親自身が行動を変えたり、身につけなければならないことがある</a:t>
            </a:r>
            <a:endParaRPr kumimoji="1" lang="en-US" altLang="ja-JP" sz="2200" dirty="0"/>
          </a:p>
          <a:p>
            <a:r>
              <a:rPr lang="ja-JP" altLang="en-US" sz="2200" dirty="0"/>
              <a:t>小児科で乳児期以降の子どもたちをみているからこそ、乳児期からの関わりの大切さを切実に感じている</a:t>
            </a:r>
            <a:endParaRPr lang="en-US" altLang="ja-JP" sz="2200" dirty="0"/>
          </a:p>
          <a:p>
            <a:pPr marL="0" indent="0">
              <a:buNone/>
            </a:pPr>
            <a:endParaRPr kumimoji="1" lang="ja-JP" altLang="en-US" sz="2200" dirty="0"/>
          </a:p>
        </p:txBody>
      </p:sp>
      <p:sp>
        <p:nvSpPr>
          <p:cNvPr id="4" name="テキスト ボックス 3">
            <a:extLst>
              <a:ext uri="{FF2B5EF4-FFF2-40B4-BE49-F238E27FC236}">
                <a16:creationId xmlns:a16="http://schemas.microsoft.com/office/drawing/2014/main" id="{A5D7B62C-DBF3-E0EF-2CF3-28894171C559}"/>
              </a:ext>
            </a:extLst>
          </p:cNvPr>
          <p:cNvSpPr txBox="1"/>
          <p:nvPr/>
        </p:nvSpPr>
        <p:spPr>
          <a:xfrm>
            <a:off x="323528" y="5475366"/>
            <a:ext cx="8496944"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200" dirty="0"/>
              <a:t>⇒妊娠中から子どもの成長発達の目安について情報提供を行うこと、産後の子どもとの生活の仕方や発達に応じた遊びができるような支援が必要。私自身もどう支援していくか学んでいる途中</a:t>
            </a:r>
            <a:endParaRPr kumimoji="1" lang="ja-JP" altLang="en-US" sz="2200" dirty="0"/>
          </a:p>
        </p:txBody>
      </p:sp>
    </p:spTree>
    <p:extLst>
      <p:ext uri="{BB962C8B-B14F-4D97-AF65-F5344CB8AC3E}">
        <p14:creationId xmlns:p14="http://schemas.microsoft.com/office/powerpoint/2010/main" val="371237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まとめ・・・最近考えていること</a:t>
            </a:r>
          </a:p>
        </p:txBody>
      </p:sp>
      <p:sp>
        <p:nvSpPr>
          <p:cNvPr id="3" name="コンテンツ プレースホルダー 2"/>
          <p:cNvSpPr>
            <a:spLocks noGrp="1"/>
          </p:cNvSpPr>
          <p:nvPr>
            <p:ph idx="1"/>
          </p:nvPr>
        </p:nvSpPr>
        <p:spPr>
          <a:xfrm>
            <a:off x="457200" y="1600199"/>
            <a:ext cx="8229600" cy="2836913"/>
          </a:xfrm>
        </p:spPr>
        <p:txBody>
          <a:bodyPr>
            <a:normAutofit/>
          </a:bodyPr>
          <a:lstStyle/>
          <a:p>
            <a:r>
              <a:rPr lang="ja-JP" altLang="en-US" sz="2400" dirty="0"/>
              <a:t>今、終活がトレンド。</a:t>
            </a:r>
            <a:r>
              <a:rPr kumimoji="1" lang="ja-JP" altLang="en-US" sz="2400" dirty="0"/>
              <a:t>人生の最終段階について考えることが推進さ</a:t>
            </a:r>
            <a:r>
              <a:rPr lang="ja-JP" altLang="en-US" sz="2400" dirty="0"/>
              <a:t>れ</a:t>
            </a:r>
            <a:r>
              <a:rPr kumimoji="1" lang="ja-JP" altLang="en-US" sz="2400" dirty="0"/>
              <a:t>ている</a:t>
            </a:r>
            <a:endParaRPr kumimoji="1" lang="en-US" altLang="ja-JP" sz="2400" dirty="0"/>
          </a:p>
          <a:p>
            <a:r>
              <a:rPr lang="ja-JP" altLang="en-US" sz="2400" dirty="0"/>
              <a:t>では、人生の始まりをどう迎え、どう過ごすかについては考えられている？・・・「最初の</a:t>
            </a:r>
            <a:r>
              <a:rPr lang="en-US" altLang="ja-JP" sz="2400" dirty="0"/>
              <a:t>1000</a:t>
            </a:r>
            <a:r>
              <a:rPr lang="ja-JP" altLang="en-US" sz="2400" dirty="0"/>
              <a:t>日」の大事さ</a:t>
            </a:r>
            <a:endParaRPr lang="en-US" altLang="ja-JP" sz="2400" dirty="0"/>
          </a:p>
          <a:p>
            <a:r>
              <a:rPr lang="ja-JP" altLang="en-US" sz="2400" dirty="0"/>
              <a:t>バースプランはあくまで「妊婦（母親）の視点」</a:t>
            </a:r>
            <a:endParaRPr lang="en-US" altLang="ja-JP" sz="2400" dirty="0"/>
          </a:p>
        </p:txBody>
      </p:sp>
      <p:sp>
        <p:nvSpPr>
          <p:cNvPr id="4" name="コンテンツ プレースホルダー 2"/>
          <p:cNvSpPr txBox="1">
            <a:spLocks/>
          </p:cNvSpPr>
          <p:nvPr/>
        </p:nvSpPr>
        <p:spPr>
          <a:xfrm>
            <a:off x="467544" y="3717032"/>
            <a:ext cx="4937610"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400" dirty="0"/>
              <a:t>「胎児（子ども）の視点」で人生の最初の段階について考える必要があるのではないか？</a:t>
            </a:r>
            <a:endParaRPr lang="en-US" altLang="ja-JP" sz="2400" dirty="0"/>
          </a:p>
          <a:p>
            <a:r>
              <a:rPr lang="ja-JP" altLang="en-US" sz="2400" dirty="0"/>
              <a:t>栄養（母乳・離乳食）、睡眠、遊び、おやこの絆、、、</a:t>
            </a:r>
            <a:r>
              <a:rPr lang="en-US" altLang="ja-JP" sz="2400" dirty="0" err="1"/>
              <a:t>etc</a:t>
            </a:r>
            <a:endParaRPr lang="en-US" altLang="ja-JP" sz="2400" dirty="0"/>
          </a:p>
        </p:txBody>
      </p:sp>
      <p:pic>
        <p:nvPicPr>
          <p:cNvPr id="9" name="図 8">
            <a:extLst>
              <a:ext uri="{FF2B5EF4-FFF2-40B4-BE49-F238E27FC236}">
                <a16:creationId xmlns:a16="http://schemas.microsoft.com/office/drawing/2014/main" id="{62090C0C-D519-57D5-58C3-AD6DC5187D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5154" y="4184556"/>
            <a:ext cx="1285643" cy="1512279"/>
          </a:xfrm>
          <a:prstGeom prst="rect">
            <a:avLst/>
          </a:prstGeom>
        </p:spPr>
      </p:pic>
      <p:sp>
        <p:nvSpPr>
          <p:cNvPr id="11" name="思考の吹き出し: 雲形 10">
            <a:extLst>
              <a:ext uri="{FF2B5EF4-FFF2-40B4-BE49-F238E27FC236}">
                <a16:creationId xmlns:a16="http://schemas.microsoft.com/office/drawing/2014/main" id="{46784D3E-F6C8-DCDF-5C21-DDAB57749B47}"/>
              </a:ext>
            </a:extLst>
          </p:cNvPr>
          <p:cNvSpPr/>
          <p:nvPr/>
        </p:nvSpPr>
        <p:spPr>
          <a:xfrm>
            <a:off x="6793747" y="3490098"/>
            <a:ext cx="1893053" cy="1512279"/>
          </a:xfrm>
          <a:prstGeom prst="cloudCallout">
            <a:avLst>
              <a:gd name="adj1" fmla="val -51808"/>
              <a:gd name="adj2" fmla="val 41053"/>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C725A46-96BA-8B6F-A335-AC31CAA5EA50}"/>
              </a:ext>
            </a:extLst>
          </p:cNvPr>
          <p:cNvSpPr txBox="1"/>
          <p:nvPr/>
        </p:nvSpPr>
        <p:spPr>
          <a:xfrm>
            <a:off x="7244265" y="4064629"/>
            <a:ext cx="1656184" cy="523220"/>
          </a:xfrm>
          <a:prstGeom prst="rect">
            <a:avLst/>
          </a:prstGeom>
          <a:noFill/>
        </p:spPr>
        <p:txBody>
          <a:bodyPr wrap="square" rtlCol="0">
            <a:spAutoFit/>
          </a:bodyPr>
          <a:lstStyle/>
          <a:p>
            <a:r>
              <a:rPr kumimoji="1" lang="ja-JP" altLang="en-US" sz="2800" dirty="0"/>
              <a:t>初活？</a:t>
            </a:r>
          </a:p>
        </p:txBody>
      </p:sp>
      <p:sp>
        <p:nvSpPr>
          <p:cNvPr id="5" name="テキスト ボックス 4">
            <a:extLst>
              <a:ext uri="{FF2B5EF4-FFF2-40B4-BE49-F238E27FC236}">
                <a16:creationId xmlns:a16="http://schemas.microsoft.com/office/drawing/2014/main" id="{DAF5EBD4-FFAD-2EC7-84CC-271789EAD219}"/>
              </a:ext>
            </a:extLst>
          </p:cNvPr>
          <p:cNvSpPr txBox="1"/>
          <p:nvPr/>
        </p:nvSpPr>
        <p:spPr>
          <a:xfrm>
            <a:off x="7308304" y="3807430"/>
            <a:ext cx="1085558" cy="338554"/>
          </a:xfrm>
          <a:prstGeom prst="rect">
            <a:avLst/>
          </a:prstGeom>
          <a:noFill/>
        </p:spPr>
        <p:txBody>
          <a:bodyPr wrap="square" rtlCol="0">
            <a:spAutoFit/>
          </a:bodyPr>
          <a:lstStyle/>
          <a:p>
            <a:r>
              <a:rPr kumimoji="1" lang="ja-JP" altLang="en-US" sz="1600" dirty="0"/>
              <a:t>ショカツ</a:t>
            </a:r>
          </a:p>
        </p:txBody>
      </p:sp>
      <p:sp>
        <p:nvSpPr>
          <p:cNvPr id="7" name="吹き出し: 角を丸めた四角形 6">
            <a:extLst>
              <a:ext uri="{FF2B5EF4-FFF2-40B4-BE49-F238E27FC236}">
                <a16:creationId xmlns:a16="http://schemas.microsoft.com/office/drawing/2014/main" id="{930C04C0-8640-9A87-A40E-FE947E8656BA}"/>
              </a:ext>
            </a:extLst>
          </p:cNvPr>
          <p:cNvSpPr/>
          <p:nvPr/>
        </p:nvSpPr>
        <p:spPr>
          <a:xfrm>
            <a:off x="251520" y="5847572"/>
            <a:ext cx="8640960" cy="846888"/>
          </a:xfrm>
          <a:prstGeom prst="wedgeRoundRectCallout">
            <a:avLst>
              <a:gd name="adj1" fmla="val -13208"/>
              <a:gd name="adj2" fmla="val -48818"/>
              <a:gd name="adj3" fmla="val 16667"/>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805B388-7966-D546-E7AC-8B7C78FEFE5A}"/>
              </a:ext>
            </a:extLst>
          </p:cNvPr>
          <p:cNvSpPr txBox="1"/>
          <p:nvPr/>
        </p:nvSpPr>
        <p:spPr>
          <a:xfrm>
            <a:off x="323771" y="6024794"/>
            <a:ext cx="8568709" cy="492443"/>
          </a:xfrm>
          <a:prstGeom prst="rect">
            <a:avLst/>
          </a:prstGeom>
          <a:noFill/>
        </p:spPr>
        <p:txBody>
          <a:bodyPr wrap="square" rtlCol="0">
            <a:spAutoFit/>
          </a:bodyPr>
          <a:lstStyle/>
          <a:p>
            <a:r>
              <a:rPr lang="ja-JP" altLang="en-US" sz="2600" dirty="0"/>
              <a:t>人生の最初から関われる助産師が担える部分ではないか？</a:t>
            </a:r>
            <a:endParaRPr kumimoji="1" lang="ja-JP" altLang="en-US" sz="2600" dirty="0"/>
          </a:p>
        </p:txBody>
      </p:sp>
    </p:spTree>
    <p:extLst>
      <p:ext uri="{BB962C8B-B14F-4D97-AF65-F5344CB8AC3E}">
        <p14:creationId xmlns:p14="http://schemas.microsoft.com/office/powerpoint/2010/main" val="238559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妊娠期から関われる</a:t>
            </a:r>
            <a:r>
              <a:rPr lang="ja-JP" altLang="en-US" dirty="0"/>
              <a:t>専門職</a:t>
            </a:r>
            <a:r>
              <a:rPr kumimoji="1" lang="ja-JP" altLang="en-US" dirty="0"/>
              <a:t>は</a:t>
            </a:r>
          </a:p>
        </p:txBody>
      </p:sp>
      <p:sp>
        <p:nvSpPr>
          <p:cNvPr id="3" name="コンテンツ プレースホルダー 2"/>
          <p:cNvSpPr>
            <a:spLocks noGrp="1"/>
          </p:cNvSpPr>
          <p:nvPr>
            <p:ph idx="1"/>
          </p:nvPr>
        </p:nvSpPr>
        <p:spPr>
          <a:xfrm>
            <a:off x="457200" y="1600200"/>
            <a:ext cx="8363272" cy="3773016"/>
          </a:xfrm>
        </p:spPr>
        <p:txBody>
          <a:bodyPr>
            <a:normAutofit/>
          </a:bodyPr>
          <a:lstStyle/>
          <a:p>
            <a:r>
              <a:rPr kumimoji="1" lang="ja-JP" altLang="en-US" sz="2700" dirty="0"/>
              <a:t>産婦人科医と助産師、保健師</a:t>
            </a:r>
            <a:endParaRPr kumimoji="1" lang="en-US" altLang="ja-JP" sz="2700" dirty="0"/>
          </a:p>
          <a:p>
            <a:r>
              <a:rPr lang="ja-JP" altLang="en-US" sz="2700" dirty="0"/>
              <a:t>地域で活動する助産師は、母子保健と医療、産科と小児科の立ち場を行ったり来たりしながら、母子と家族に関わっている</a:t>
            </a:r>
            <a:endParaRPr lang="en-US" altLang="ja-JP" sz="2700" dirty="0"/>
          </a:p>
          <a:p>
            <a:r>
              <a:rPr lang="ja-JP" altLang="en-US" sz="2700" dirty="0"/>
              <a:t>助産師（</a:t>
            </a:r>
            <a:r>
              <a:rPr lang="en-US" altLang="ja-JP" sz="2700" dirty="0"/>
              <a:t>midwife</a:t>
            </a:r>
            <a:r>
              <a:rPr lang="ja-JP" altLang="en-US" sz="2700" dirty="0"/>
              <a:t>）の語源は、</a:t>
            </a:r>
            <a:r>
              <a:rPr lang="en-US" altLang="ja-JP" sz="2700" dirty="0">
                <a:solidFill>
                  <a:srgbClr val="040C28"/>
                </a:solidFill>
                <a:latin typeface="Arial" panose="020B0604020202020204" pitchFamily="34" charset="0"/>
              </a:rPr>
              <a:t>Mid</a:t>
            </a:r>
            <a:r>
              <a:rPr lang="ja-JP" altLang="en-US" sz="2700" dirty="0">
                <a:solidFill>
                  <a:srgbClr val="040C28"/>
                </a:solidFill>
                <a:latin typeface="Arial" panose="020B0604020202020204" pitchFamily="34" charset="0"/>
              </a:rPr>
              <a:t>＝共にいる</a:t>
            </a:r>
            <a:r>
              <a:rPr lang="en-US" altLang="ja-JP" sz="2700" dirty="0">
                <a:solidFill>
                  <a:srgbClr val="040C28"/>
                </a:solidFill>
                <a:latin typeface="Arial" panose="020B0604020202020204" pitchFamily="34" charset="0"/>
              </a:rPr>
              <a:t>(</a:t>
            </a:r>
            <a:r>
              <a:rPr lang="ja-JP" altLang="en-US" sz="2700" dirty="0">
                <a:solidFill>
                  <a:srgbClr val="040C28"/>
                </a:solidFill>
                <a:latin typeface="Arial" panose="020B0604020202020204" pitchFamily="34" charset="0"/>
              </a:rPr>
              <a:t>寄り添う</a:t>
            </a:r>
            <a:r>
              <a:rPr lang="en-US" altLang="ja-JP" sz="2700" dirty="0">
                <a:solidFill>
                  <a:srgbClr val="040C28"/>
                </a:solidFill>
                <a:latin typeface="Arial" panose="020B0604020202020204" pitchFamily="34" charset="0"/>
              </a:rPr>
              <a:t>)</a:t>
            </a:r>
            <a:r>
              <a:rPr lang="ja-JP" altLang="en-US" sz="2700" dirty="0">
                <a:solidFill>
                  <a:srgbClr val="040C28"/>
                </a:solidFill>
                <a:latin typeface="Arial" panose="020B0604020202020204" pitchFamily="34" charset="0"/>
              </a:rPr>
              <a:t>、</a:t>
            </a:r>
            <a:r>
              <a:rPr lang="en-US" altLang="ja-JP" sz="2700" dirty="0">
                <a:solidFill>
                  <a:srgbClr val="040C28"/>
                </a:solidFill>
                <a:latin typeface="Arial" panose="020B0604020202020204" pitchFamily="34" charset="0"/>
              </a:rPr>
              <a:t>Wife=</a:t>
            </a:r>
            <a:r>
              <a:rPr lang="ja-JP" altLang="en-US" sz="2700" dirty="0">
                <a:solidFill>
                  <a:srgbClr val="040C28"/>
                </a:solidFill>
                <a:latin typeface="Arial" panose="020B0604020202020204" pitchFamily="34" charset="0"/>
              </a:rPr>
              <a:t>女性、つまり“寄り添う女性”</a:t>
            </a:r>
            <a:endParaRPr lang="en-US" altLang="ja-JP" sz="2700" dirty="0"/>
          </a:p>
          <a:p>
            <a:r>
              <a:rPr lang="ja-JP" altLang="en-US" sz="2700" dirty="0"/>
              <a:t>出産だけでなく女性の生涯に寄り添い支援する専門職として、胎児期からの人生にも寄り添う存在でありたい</a:t>
            </a:r>
            <a:endParaRPr lang="en-US" altLang="ja-JP" sz="2700" dirty="0"/>
          </a:p>
          <a:p>
            <a:endParaRPr kumimoji="1" lang="ja-JP" altLang="en-US" sz="2700" dirty="0"/>
          </a:p>
        </p:txBody>
      </p:sp>
      <p:sp>
        <p:nvSpPr>
          <p:cNvPr id="4" name="テキスト ボックス 3"/>
          <p:cNvSpPr txBox="1"/>
          <p:nvPr/>
        </p:nvSpPr>
        <p:spPr>
          <a:xfrm>
            <a:off x="596044" y="5805264"/>
            <a:ext cx="8090756" cy="553998"/>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3000" dirty="0"/>
              <a:t> 　地域助産師をもっともっと活用してください！！</a:t>
            </a:r>
            <a:endParaRPr kumimoji="1" lang="ja-JP" altLang="en-US" sz="3000" dirty="0"/>
          </a:p>
        </p:txBody>
      </p:sp>
    </p:spTree>
    <p:extLst>
      <p:ext uri="{BB962C8B-B14F-4D97-AF65-F5344CB8AC3E}">
        <p14:creationId xmlns:p14="http://schemas.microsoft.com/office/powerpoint/2010/main" val="252264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A522068-CBA9-5E29-4AA4-DA12224BF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2084" flipH="1">
            <a:off x="6454483" y="274161"/>
            <a:ext cx="2413148" cy="2413148"/>
          </a:xfrm>
          <a:prstGeom prst="rect">
            <a:avLst/>
          </a:prstGeom>
        </p:spPr>
      </p:pic>
      <p:pic>
        <p:nvPicPr>
          <p:cNvPr id="4" name="図 3">
            <a:extLst>
              <a:ext uri="{FF2B5EF4-FFF2-40B4-BE49-F238E27FC236}">
                <a16:creationId xmlns:a16="http://schemas.microsoft.com/office/drawing/2014/main" id="{8EB40CAB-24AE-A83C-92AD-8CF61C25B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5" y="2086856"/>
            <a:ext cx="4093785" cy="3070336"/>
          </a:xfrm>
          <a:prstGeom prst="rect">
            <a:avLst/>
          </a:prstGeom>
        </p:spPr>
      </p:pic>
      <p:pic>
        <p:nvPicPr>
          <p:cNvPr id="6" name="図 5">
            <a:extLst>
              <a:ext uri="{FF2B5EF4-FFF2-40B4-BE49-F238E27FC236}">
                <a16:creationId xmlns:a16="http://schemas.microsoft.com/office/drawing/2014/main" id="{2986ED7D-B1BB-6130-2875-C59511E1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37" y="1853258"/>
            <a:ext cx="2413148" cy="2413148"/>
          </a:xfrm>
          <a:prstGeom prst="rect">
            <a:avLst/>
          </a:prstGeom>
        </p:spPr>
      </p:pic>
      <p:pic>
        <p:nvPicPr>
          <p:cNvPr id="7" name="図 6">
            <a:extLst>
              <a:ext uri="{FF2B5EF4-FFF2-40B4-BE49-F238E27FC236}">
                <a16:creationId xmlns:a16="http://schemas.microsoft.com/office/drawing/2014/main" id="{DB8E344C-FD8C-65EB-026D-32D9537A6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06929">
            <a:off x="374096" y="3820877"/>
            <a:ext cx="3195626" cy="3195626"/>
          </a:xfrm>
          <a:prstGeom prst="rect">
            <a:avLst/>
          </a:prstGeom>
        </p:spPr>
      </p:pic>
      <p:sp>
        <p:nvSpPr>
          <p:cNvPr id="2" name="タイトル 1">
            <a:extLst>
              <a:ext uri="{FF2B5EF4-FFF2-40B4-BE49-F238E27FC236}">
                <a16:creationId xmlns:a16="http://schemas.microsoft.com/office/drawing/2014/main" id="{8B5C4D12-7293-B00A-6DED-6EA95D6FA02E}"/>
              </a:ext>
            </a:extLst>
          </p:cNvPr>
          <p:cNvSpPr>
            <a:spLocks noGrp="1"/>
          </p:cNvSpPr>
          <p:nvPr>
            <p:ph type="title"/>
          </p:nvPr>
        </p:nvSpPr>
        <p:spPr>
          <a:xfrm>
            <a:off x="265370" y="337735"/>
            <a:ext cx="8229600" cy="1143000"/>
          </a:xfrm>
        </p:spPr>
        <p:txBody>
          <a:bodyPr/>
          <a:lstStyle/>
          <a:p>
            <a:r>
              <a:rPr kumimoji="1" lang="ja-JP" altLang="en-US" dirty="0"/>
              <a:t>ご清聴ありがとうございました</a:t>
            </a:r>
          </a:p>
        </p:txBody>
      </p:sp>
      <p:pic>
        <p:nvPicPr>
          <p:cNvPr id="9" name="図 8">
            <a:extLst>
              <a:ext uri="{FF2B5EF4-FFF2-40B4-BE49-F238E27FC236}">
                <a16:creationId xmlns:a16="http://schemas.microsoft.com/office/drawing/2014/main" id="{718DE8BD-70E9-D870-74AA-9CAD35438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9770" flipH="1">
            <a:off x="6046049" y="4613853"/>
            <a:ext cx="2413148" cy="2413148"/>
          </a:xfrm>
          <a:prstGeom prst="rect">
            <a:avLst/>
          </a:prstGeom>
        </p:spPr>
      </p:pic>
      <p:pic>
        <p:nvPicPr>
          <p:cNvPr id="10" name="図 9">
            <a:extLst>
              <a:ext uri="{FF2B5EF4-FFF2-40B4-BE49-F238E27FC236}">
                <a16:creationId xmlns:a16="http://schemas.microsoft.com/office/drawing/2014/main" id="{ECA35524-860A-098E-7BBE-3862E9901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7208096" y="2961471"/>
            <a:ext cx="1933697" cy="1933697"/>
          </a:xfrm>
          <a:prstGeom prst="rect">
            <a:avLst/>
          </a:prstGeom>
        </p:spPr>
      </p:pic>
      <p:sp>
        <p:nvSpPr>
          <p:cNvPr id="11" name="ハート 10">
            <a:extLst>
              <a:ext uri="{FF2B5EF4-FFF2-40B4-BE49-F238E27FC236}">
                <a16:creationId xmlns:a16="http://schemas.microsoft.com/office/drawing/2014/main" id="{10A2DCAC-6137-8025-A8B6-36BAFC9483CB}"/>
              </a:ext>
            </a:extLst>
          </p:cNvPr>
          <p:cNvSpPr/>
          <p:nvPr/>
        </p:nvSpPr>
        <p:spPr>
          <a:xfrm>
            <a:off x="3109792" y="2961471"/>
            <a:ext cx="578296" cy="356843"/>
          </a:xfrm>
          <a:prstGeom prst="heart">
            <a:avLst/>
          </a:prstGeom>
          <a:solidFill>
            <a:srgbClr val="FDD7FD"/>
          </a:solidFill>
          <a:ln>
            <a:solidFill>
              <a:srgbClr val="F86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ハート 11">
            <a:extLst>
              <a:ext uri="{FF2B5EF4-FFF2-40B4-BE49-F238E27FC236}">
                <a16:creationId xmlns:a16="http://schemas.microsoft.com/office/drawing/2014/main" id="{F4FBBA31-AF55-87DD-DFD7-46E27B79F5BC}"/>
              </a:ext>
            </a:extLst>
          </p:cNvPr>
          <p:cNvSpPr/>
          <p:nvPr/>
        </p:nvSpPr>
        <p:spPr>
          <a:xfrm>
            <a:off x="5586292" y="3075771"/>
            <a:ext cx="578296" cy="356843"/>
          </a:xfrm>
          <a:prstGeom prst="heart">
            <a:avLst/>
          </a:prstGeom>
          <a:solidFill>
            <a:srgbClr val="FDD7FD"/>
          </a:solidFill>
          <a:ln>
            <a:solidFill>
              <a:srgbClr val="F86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2589E77-EC28-7375-3747-F4FE3CE1D8E2}"/>
              </a:ext>
            </a:extLst>
          </p:cNvPr>
          <p:cNvSpPr txBox="1"/>
          <p:nvPr/>
        </p:nvSpPr>
        <p:spPr>
          <a:xfrm>
            <a:off x="3947920" y="5203482"/>
            <a:ext cx="3260176" cy="738664"/>
          </a:xfrm>
          <a:prstGeom prst="rect">
            <a:avLst/>
          </a:prstGeom>
          <a:noFill/>
        </p:spPr>
        <p:txBody>
          <a:bodyPr wrap="square" rtlCol="0">
            <a:spAutoFit/>
          </a:bodyPr>
          <a:lstStyle/>
          <a:p>
            <a:r>
              <a:rPr lang="ja-JP" altLang="en-US" sz="1400" dirty="0"/>
              <a:t>無料相談での一場面：</a:t>
            </a:r>
            <a:endParaRPr lang="en-US" altLang="ja-JP" sz="1400" dirty="0"/>
          </a:p>
          <a:p>
            <a:r>
              <a:rPr lang="ja-JP" altLang="en-US" sz="1400" dirty="0"/>
              <a:t>お茶会でお母さんたちと交流</a:t>
            </a:r>
            <a:endParaRPr lang="en-US" altLang="ja-JP" sz="1400" dirty="0"/>
          </a:p>
          <a:p>
            <a:r>
              <a:rPr kumimoji="1" lang="ja-JP" altLang="en-US" sz="1400" dirty="0"/>
              <a:t>（</a:t>
            </a:r>
            <a:r>
              <a:rPr lang="ja-JP" altLang="en-US" sz="1400" dirty="0"/>
              <a:t>子育て支援センターにて</a:t>
            </a:r>
            <a:r>
              <a:rPr kumimoji="1" lang="ja-JP" altLang="en-US" sz="1400" dirty="0"/>
              <a:t>）</a:t>
            </a:r>
          </a:p>
        </p:txBody>
      </p:sp>
    </p:spTree>
    <p:extLst>
      <p:ext uri="{BB962C8B-B14F-4D97-AF65-F5344CB8AC3E}">
        <p14:creationId xmlns:p14="http://schemas.microsoft.com/office/powerpoint/2010/main" val="108874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渭南病院の子育て支援</a:t>
            </a:r>
            <a:endParaRPr kumimoji="1" lang="ja-JP" altLang="en-US" dirty="0"/>
          </a:p>
        </p:txBody>
      </p:sp>
      <p:sp>
        <p:nvSpPr>
          <p:cNvPr id="15" name="円/楕円 14"/>
          <p:cNvSpPr/>
          <p:nvPr/>
        </p:nvSpPr>
        <p:spPr>
          <a:xfrm>
            <a:off x="5710552" y="3270259"/>
            <a:ext cx="1672379" cy="11947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17" name="テキスト ボックス 16"/>
          <p:cNvSpPr txBox="1"/>
          <p:nvPr/>
        </p:nvSpPr>
        <p:spPr>
          <a:xfrm>
            <a:off x="6062367" y="3382495"/>
            <a:ext cx="643140" cy="300082"/>
          </a:xfrm>
          <a:prstGeom prst="rect">
            <a:avLst/>
          </a:prstGeom>
          <a:noFill/>
        </p:spPr>
        <p:txBody>
          <a:bodyPr wrap="square" rtlCol="0">
            <a:spAutoFit/>
          </a:bodyPr>
          <a:lstStyle/>
          <a:p>
            <a:r>
              <a:rPr lang="ja-JP" altLang="en-US" sz="1350" b="1" dirty="0"/>
              <a:t>家族</a:t>
            </a:r>
          </a:p>
        </p:txBody>
      </p:sp>
      <p:sp>
        <p:nvSpPr>
          <p:cNvPr id="18" name="テキスト ボックス 17"/>
          <p:cNvSpPr txBox="1"/>
          <p:nvPr/>
        </p:nvSpPr>
        <p:spPr>
          <a:xfrm>
            <a:off x="5223943" y="3055090"/>
            <a:ext cx="741843" cy="300082"/>
          </a:xfrm>
          <a:prstGeom prst="rect">
            <a:avLst/>
          </a:prstGeom>
          <a:noFill/>
        </p:spPr>
        <p:txBody>
          <a:bodyPr wrap="square" rtlCol="0">
            <a:spAutoFit/>
          </a:bodyPr>
          <a:lstStyle/>
          <a:p>
            <a:r>
              <a:rPr lang="ja-JP" altLang="en-US" sz="1350" b="1" dirty="0"/>
              <a:t>幼稚園</a:t>
            </a:r>
          </a:p>
        </p:txBody>
      </p:sp>
      <p:sp>
        <p:nvSpPr>
          <p:cNvPr id="19" name="テキスト ボックス 18"/>
          <p:cNvSpPr txBox="1"/>
          <p:nvPr/>
        </p:nvSpPr>
        <p:spPr>
          <a:xfrm>
            <a:off x="5238188" y="4109608"/>
            <a:ext cx="641207" cy="300082"/>
          </a:xfrm>
          <a:prstGeom prst="rect">
            <a:avLst/>
          </a:prstGeom>
          <a:noFill/>
        </p:spPr>
        <p:txBody>
          <a:bodyPr wrap="square" rtlCol="0">
            <a:spAutoFit/>
          </a:bodyPr>
          <a:lstStyle/>
          <a:p>
            <a:r>
              <a:rPr lang="ja-JP" altLang="en-US" sz="1350" b="1" dirty="0"/>
              <a:t>学校</a:t>
            </a:r>
          </a:p>
        </p:txBody>
      </p:sp>
      <p:sp>
        <p:nvSpPr>
          <p:cNvPr id="10" name="円/楕円 9"/>
          <p:cNvSpPr/>
          <p:nvPr/>
        </p:nvSpPr>
        <p:spPr>
          <a:xfrm>
            <a:off x="2909569" y="3546504"/>
            <a:ext cx="1180655" cy="8008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chemeClr val="tx1"/>
                </a:solidFill>
              </a:rPr>
              <a:t>渭南　　病院</a:t>
            </a:r>
          </a:p>
        </p:txBody>
      </p:sp>
      <p:sp>
        <p:nvSpPr>
          <p:cNvPr id="13" name="円/楕円 12"/>
          <p:cNvSpPr/>
          <p:nvPr/>
        </p:nvSpPr>
        <p:spPr>
          <a:xfrm>
            <a:off x="4975192" y="2755181"/>
            <a:ext cx="2868662" cy="2045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20" name="テキスト ボックス 19"/>
          <p:cNvSpPr txBox="1"/>
          <p:nvPr/>
        </p:nvSpPr>
        <p:spPr>
          <a:xfrm>
            <a:off x="5308784" y="3265044"/>
            <a:ext cx="792204" cy="300082"/>
          </a:xfrm>
          <a:prstGeom prst="rect">
            <a:avLst/>
          </a:prstGeom>
          <a:noFill/>
        </p:spPr>
        <p:txBody>
          <a:bodyPr wrap="square" rtlCol="0">
            <a:spAutoFit/>
          </a:bodyPr>
          <a:lstStyle/>
          <a:p>
            <a:r>
              <a:rPr lang="ja-JP" altLang="en-US" sz="1350" b="1" dirty="0"/>
              <a:t>保育園</a:t>
            </a:r>
          </a:p>
        </p:txBody>
      </p:sp>
      <p:sp>
        <p:nvSpPr>
          <p:cNvPr id="23" name="円/楕円 22"/>
          <p:cNvSpPr/>
          <p:nvPr/>
        </p:nvSpPr>
        <p:spPr>
          <a:xfrm>
            <a:off x="4427528" y="1844824"/>
            <a:ext cx="1451867" cy="8243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chemeClr val="tx1"/>
                </a:solidFill>
              </a:rPr>
              <a:t>行政</a:t>
            </a:r>
          </a:p>
        </p:txBody>
      </p:sp>
      <p:sp>
        <p:nvSpPr>
          <p:cNvPr id="24" name="円/楕円 23"/>
          <p:cNvSpPr/>
          <p:nvPr/>
        </p:nvSpPr>
        <p:spPr>
          <a:xfrm>
            <a:off x="1614339" y="2011321"/>
            <a:ext cx="1330480" cy="762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chemeClr val="tx1"/>
                </a:solidFill>
              </a:rPr>
              <a:t>医療機関</a:t>
            </a:r>
            <a:endParaRPr lang="en-US" altLang="ja-JP" sz="1350" b="1" dirty="0">
              <a:solidFill>
                <a:schemeClr val="tx1"/>
              </a:solidFill>
            </a:endParaRPr>
          </a:p>
        </p:txBody>
      </p:sp>
      <p:sp>
        <p:nvSpPr>
          <p:cNvPr id="25" name="円/楕円 24"/>
          <p:cNvSpPr/>
          <p:nvPr/>
        </p:nvSpPr>
        <p:spPr>
          <a:xfrm>
            <a:off x="1234068" y="3778017"/>
            <a:ext cx="1125841" cy="6084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chemeClr val="tx1"/>
                </a:solidFill>
              </a:rPr>
              <a:t>警察</a:t>
            </a:r>
          </a:p>
        </p:txBody>
      </p:sp>
      <p:sp>
        <p:nvSpPr>
          <p:cNvPr id="14" name="円/楕円 13"/>
          <p:cNvSpPr/>
          <p:nvPr/>
        </p:nvSpPr>
        <p:spPr>
          <a:xfrm>
            <a:off x="6135455" y="3654165"/>
            <a:ext cx="926041" cy="55750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chemeClr val="tx1"/>
                </a:solidFill>
              </a:rPr>
              <a:t>子ども</a:t>
            </a:r>
          </a:p>
        </p:txBody>
      </p:sp>
      <p:sp>
        <p:nvSpPr>
          <p:cNvPr id="130" name="左右矢印 129"/>
          <p:cNvSpPr/>
          <p:nvPr/>
        </p:nvSpPr>
        <p:spPr>
          <a:xfrm>
            <a:off x="2940107" y="2189175"/>
            <a:ext cx="1487421" cy="1874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3" name="左右矢印 132"/>
          <p:cNvSpPr/>
          <p:nvPr/>
        </p:nvSpPr>
        <p:spPr>
          <a:xfrm rot="200284">
            <a:off x="3974893" y="4128777"/>
            <a:ext cx="1288976" cy="181760"/>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5" name="左右矢印 134"/>
          <p:cNvSpPr/>
          <p:nvPr/>
        </p:nvSpPr>
        <p:spPr>
          <a:xfrm rot="21205977">
            <a:off x="2370721" y="3922777"/>
            <a:ext cx="558389" cy="173292"/>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7" name="上下矢印 136"/>
          <p:cNvSpPr/>
          <p:nvPr/>
        </p:nvSpPr>
        <p:spPr>
          <a:xfrm rot="2298268">
            <a:off x="4218824" y="2459362"/>
            <a:ext cx="180020" cy="1341694"/>
          </a:xfrm>
          <a:prstGeom prst="up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8" name="上下矢印 137"/>
          <p:cNvSpPr/>
          <p:nvPr/>
        </p:nvSpPr>
        <p:spPr>
          <a:xfrm rot="19334841">
            <a:off x="6175006" y="2244401"/>
            <a:ext cx="254770" cy="16458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9" name="上下矢印 138"/>
          <p:cNvSpPr/>
          <p:nvPr/>
        </p:nvSpPr>
        <p:spPr>
          <a:xfrm rot="19900341">
            <a:off x="5297269" y="2633457"/>
            <a:ext cx="180771" cy="51206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1" name="上下矢印 140"/>
          <p:cNvSpPr/>
          <p:nvPr/>
        </p:nvSpPr>
        <p:spPr>
          <a:xfrm rot="21068342">
            <a:off x="5034931" y="2634681"/>
            <a:ext cx="180020" cy="155282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2" name="上下矢印 141"/>
          <p:cNvSpPr/>
          <p:nvPr/>
        </p:nvSpPr>
        <p:spPr>
          <a:xfrm rot="771769">
            <a:off x="1973846" y="2762898"/>
            <a:ext cx="184911" cy="10253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3" name="円/楕円 142"/>
          <p:cNvSpPr/>
          <p:nvPr/>
        </p:nvSpPr>
        <p:spPr>
          <a:xfrm>
            <a:off x="539552" y="2980765"/>
            <a:ext cx="1125841" cy="6084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chemeClr val="tx1"/>
                </a:solidFill>
              </a:rPr>
              <a:t>児童</a:t>
            </a:r>
            <a:endParaRPr lang="en-US" altLang="ja-JP" sz="1350" b="1" dirty="0">
              <a:solidFill>
                <a:schemeClr val="tx1"/>
              </a:solidFill>
            </a:endParaRPr>
          </a:p>
          <a:p>
            <a:pPr algn="ctr"/>
            <a:r>
              <a:rPr lang="ja-JP" altLang="en-US" sz="1350" b="1" dirty="0">
                <a:solidFill>
                  <a:schemeClr val="tx1"/>
                </a:solidFill>
              </a:rPr>
              <a:t>相談所</a:t>
            </a:r>
          </a:p>
        </p:txBody>
      </p:sp>
      <p:sp>
        <p:nvSpPr>
          <p:cNvPr id="144" name="左右矢印 143"/>
          <p:cNvSpPr/>
          <p:nvPr/>
        </p:nvSpPr>
        <p:spPr>
          <a:xfrm rot="20689484">
            <a:off x="1565659" y="2710041"/>
            <a:ext cx="2968084" cy="18047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5" name="左右矢印 144"/>
          <p:cNvSpPr/>
          <p:nvPr/>
        </p:nvSpPr>
        <p:spPr>
          <a:xfrm rot="19948680">
            <a:off x="1926310" y="3071930"/>
            <a:ext cx="2800639" cy="192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6" name="左右矢印 145"/>
          <p:cNvSpPr/>
          <p:nvPr/>
        </p:nvSpPr>
        <p:spPr>
          <a:xfrm rot="18721694">
            <a:off x="1228344" y="2757420"/>
            <a:ext cx="673056" cy="1660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7" name="上下矢印 146"/>
          <p:cNvSpPr/>
          <p:nvPr/>
        </p:nvSpPr>
        <p:spPr>
          <a:xfrm rot="19900341">
            <a:off x="1312210" y="3503120"/>
            <a:ext cx="167197" cy="37543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9" name="左右矢印 148"/>
          <p:cNvSpPr/>
          <p:nvPr/>
        </p:nvSpPr>
        <p:spPr>
          <a:xfrm rot="784227">
            <a:off x="1587650" y="3476021"/>
            <a:ext cx="1447542" cy="179026"/>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0" name="左右矢印 149"/>
          <p:cNvSpPr/>
          <p:nvPr/>
        </p:nvSpPr>
        <p:spPr>
          <a:xfrm rot="3312247">
            <a:off x="5404137" y="2866049"/>
            <a:ext cx="1031190" cy="2037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6" name="上下矢印 135"/>
          <p:cNvSpPr/>
          <p:nvPr/>
        </p:nvSpPr>
        <p:spPr>
          <a:xfrm rot="19701913">
            <a:off x="2998784" y="2519428"/>
            <a:ext cx="171216" cy="1120691"/>
          </a:xfrm>
          <a:prstGeom prst="up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 name="テキスト ボックス 3">
            <a:extLst>
              <a:ext uri="{FF2B5EF4-FFF2-40B4-BE49-F238E27FC236}">
                <a16:creationId xmlns:a16="http://schemas.microsoft.com/office/drawing/2014/main" id="{47F349AF-C7DB-7BE7-1CB4-098D1C3718CF}"/>
              </a:ext>
            </a:extLst>
          </p:cNvPr>
          <p:cNvSpPr txBox="1"/>
          <p:nvPr/>
        </p:nvSpPr>
        <p:spPr>
          <a:xfrm>
            <a:off x="611560" y="5140771"/>
            <a:ext cx="8075240" cy="1200329"/>
          </a:xfrm>
          <a:prstGeom prst="rect">
            <a:avLst/>
          </a:prstGeom>
          <a:noFill/>
        </p:spPr>
        <p:txBody>
          <a:bodyPr wrap="square" rtlCol="0">
            <a:spAutoFit/>
          </a:bodyPr>
          <a:lstStyle/>
          <a:p>
            <a:r>
              <a:rPr kumimoji="1" lang="ja-JP" altLang="en-US" sz="2400" dirty="0"/>
              <a:t>元々あった 小児科診療を中心とした他機関・多職種連携に</a:t>
            </a:r>
            <a:endParaRPr kumimoji="1" lang="en-US" altLang="ja-JP" sz="2400" dirty="0"/>
          </a:p>
          <a:p>
            <a:r>
              <a:rPr lang="en-US" altLang="ja-JP" sz="2400" dirty="0"/>
              <a:t>H29</a:t>
            </a:r>
            <a:r>
              <a:rPr lang="ja-JP" altLang="en-US" sz="2400" dirty="0"/>
              <a:t>年度から助産師の活動が加わり、行政と協働しながら</a:t>
            </a:r>
            <a:endParaRPr kumimoji="1" lang="en-US" altLang="ja-JP" sz="2400" dirty="0"/>
          </a:p>
          <a:p>
            <a:r>
              <a:rPr kumimoji="1" lang="ja-JP" altLang="en-US" sz="2400" dirty="0"/>
              <a:t>妊娠期から子育て期にわたる切れ目ない支援を行っています</a:t>
            </a:r>
          </a:p>
        </p:txBody>
      </p:sp>
      <p:sp>
        <p:nvSpPr>
          <p:cNvPr id="131" name="左右矢印 130"/>
          <p:cNvSpPr/>
          <p:nvPr/>
        </p:nvSpPr>
        <p:spPr>
          <a:xfrm>
            <a:off x="4090223" y="3867627"/>
            <a:ext cx="2174975" cy="179180"/>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2" name="左右矢印 131"/>
          <p:cNvSpPr/>
          <p:nvPr/>
        </p:nvSpPr>
        <p:spPr>
          <a:xfrm rot="21189363">
            <a:off x="4103080" y="3589522"/>
            <a:ext cx="1975613" cy="16096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4" name="左右矢印 133"/>
          <p:cNvSpPr/>
          <p:nvPr/>
        </p:nvSpPr>
        <p:spPr>
          <a:xfrm rot="20611657">
            <a:off x="3929107" y="3437839"/>
            <a:ext cx="1440862" cy="177939"/>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36" name="コンテンツ プレースホルダー 15">
            <a:extLst>
              <a:ext uri="{FF2B5EF4-FFF2-40B4-BE49-F238E27FC236}">
                <a16:creationId xmlns:a16="http://schemas.microsoft.com/office/drawing/2014/main" id="{19FBA71F-BB0E-4243-B4D0-9160A78B035D}"/>
              </a:ext>
            </a:extLst>
          </p:cNvPr>
          <p:cNvPicPr>
            <a:picLocks noGrp="1" noChangeAspect="1"/>
          </p:cNvPicPr>
          <p:nvPr>
            <p:ph idx="1"/>
          </p:nvPr>
        </p:nvPicPr>
        <p:blipFill>
          <a:blip r:embed="rId3"/>
          <a:stretch>
            <a:fillRect/>
          </a:stretch>
        </p:blipFill>
        <p:spPr>
          <a:xfrm>
            <a:off x="3485096" y="4125009"/>
            <a:ext cx="546293" cy="702377"/>
          </a:xfrm>
        </p:spPr>
      </p:pic>
    </p:spTree>
    <p:extLst>
      <p:ext uri="{BB962C8B-B14F-4D97-AF65-F5344CB8AC3E}">
        <p14:creationId xmlns:p14="http://schemas.microsoft.com/office/powerpoint/2010/main" val="201393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558EFA-059B-4A23-BDA9-705E8B7898F9}"/>
              </a:ext>
            </a:extLst>
          </p:cNvPr>
          <p:cNvSpPr>
            <a:spLocks noGrp="1"/>
          </p:cNvSpPr>
          <p:nvPr>
            <p:ph type="title"/>
          </p:nvPr>
        </p:nvSpPr>
        <p:spPr/>
        <p:txBody>
          <a:bodyPr>
            <a:normAutofit/>
          </a:bodyPr>
          <a:lstStyle/>
          <a:p>
            <a:r>
              <a:rPr lang="ja-JP" altLang="en-US" sz="4050" dirty="0">
                <a:latin typeface="+mj-ea"/>
              </a:rPr>
              <a:t>助産師の活動</a:t>
            </a:r>
          </a:p>
        </p:txBody>
      </p:sp>
      <p:pic>
        <p:nvPicPr>
          <p:cNvPr id="16" name="コンテンツ プレースホルダー 15">
            <a:extLst>
              <a:ext uri="{FF2B5EF4-FFF2-40B4-BE49-F238E27FC236}">
                <a16:creationId xmlns:a16="http://schemas.microsoft.com/office/drawing/2014/main" id="{C77CF528-32C6-435F-BD8F-96374E17F98E}"/>
              </a:ext>
            </a:extLst>
          </p:cNvPr>
          <p:cNvPicPr>
            <a:picLocks noGrp="1" noChangeAspect="1"/>
          </p:cNvPicPr>
          <p:nvPr>
            <p:ph idx="1"/>
          </p:nvPr>
        </p:nvPicPr>
        <p:blipFill>
          <a:blip r:embed="rId3"/>
          <a:stretch>
            <a:fillRect/>
          </a:stretch>
        </p:blipFill>
        <p:spPr>
          <a:xfrm>
            <a:off x="3543930" y="2314552"/>
            <a:ext cx="2202529" cy="2831824"/>
          </a:xfrm>
        </p:spPr>
      </p:pic>
      <p:sp>
        <p:nvSpPr>
          <p:cNvPr id="31" name="吹き出し: 円形 30">
            <a:extLst>
              <a:ext uri="{FF2B5EF4-FFF2-40B4-BE49-F238E27FC236}">
                <a16:creationId xmlns:a16="http://schemas.microsoft.com/office/drawing/2014/main" id="{E42B552B-35E9-4EA9-9684-3597A24D3F40}"/>
              </a:ext>
            </a:extLst>
          </p:cNvPr>
          <p:cNvSpPr/>
          <p:nvPr/>
        </p:nvSpPr>
        <p:spPr>
          <a:xfrm>
            <a:off x="6133106" y="4689283"/>
            <a:ext cx="2289756" cy="1166888"/>
          </a:xfrm>
          <a:prstGeom prst="wedgeEllipseCallout">
            <a:avLst>
              <a:gd name="adj1" fmla="val -61540"/>
              <a:gd name="adj2" fmla="val -5753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助産師外来</a:t>
            </a:r>
          </a:p>
        </p:txBody>
      </p:sp>
      <p:sp>
        <p:nvSpPr>
          <p:cNvPr id="32" name="吹き出し: 円形 31">
            <a:extLst>
              <a:ext uri="{FF2B5EF4-FFF2-40B4-BE49-F238E27FC236}">
                <a16:creationId xmlns:a16="http://schemas.microsoft.com/office/drawing/2014/main" id="{1A7BCC6E-E3AE-4C9E-88D5-4D8B8BFBE89D}"/>
              </a:ext>
            </a:extLst>
          </p:cNvPr>
          <p:cNvSpPr/>
          <p:nvPr/>
        </p:nvSpPr>
        <p:spPr>
          <a:xfrm>
            <a:off x="3275856" y="5473421"/>
            <a:ext cx="2200661" cy="909885"/>
          </a:xfrm>
          <a:prstGeom prst="wedgeEllipseCallout">
            <a:avLst>
              <a:gd name="adj1" fmla="val 18926"/>
              <a:gd name="adj2" fmla="val -7557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いのちの教育</a:t>
            </a:r>
            <a:endParaRPr lang="en-US" altLang="ja-JP" dirty="0">
              <a:solidFill>
                <a:schemeClr val="tx1"/>
              </a:solidFill>
            </a:endParaRPr>
          </a:p>
        </p:txBody>
      </p:sp>
      <p:sp>
        <p:nvSpPr>
          <p:cNvPr id="3" name="吹き出し: 円形 2">
            <a:extLst>
              <a:ext uri="{FF2B5EF4-FFF2-40B4-BE49-F238E27FC236}">
                <a16:creationId xmlns:a16="http://schemas.microsoft.com/office/drawing/2014/main" id="{6DE85C5C-AA80-A13D-9E53-2D85D76DEFA8}"/>
              </a:ext>
            </a:extLst>
          </p:cNvPr>
          <p:cNvSpPr/>
          <p:nvPr/>
        </p:nvSpPr>
        <p:spPr>
          <a:xfrm>
            <a:off x="638656" y="4390598"/>
            <a:ext cx="2632399" cy="1350095"/>
          </a:xfrm>
          <a:prstGeom prst="wedgeEllipseCallout">
            <a:avLst>
              <a:gd name="adj1" fmla="val 71901"/>
              <a:gd name="adj2" fmla="val -2062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産後ケア事業</a:t>
            </a:r>
            <a:endParaRPr lang="en-US" altLang="ja-JP" dirty="0">
              <a:solidFill>
                <a:schemeClr val="tx1"/>
              </a:solidFill>
            </a:endParaRPr>
          </a:p>
          <a:p>
            <a:pPr algn="ctr"/>
            <a:r>
              <a:rPr lang="ja-JP" altLang="en-US" dirty="0">
                <a:solidFill>
                  <a:schemeClr val="tx1"/>
                </a:solidFill>
              </a:rPr>
              <a:t>（訪問型・　　　　　　　</a:t>
            </a:r>
            <a:endParaRPr lang="en-US" altLang="ja-JP" dirty="0">
              <a:solidFill>
                <a:schemeClr val="tx1"/>
              </a:solidFill>
            </a:endParaRPr>
          </a:p>
          <a:p>
            <a:pPr algn="ctr"/>
            <a:r>
              <a:rPr lang="ja-JP" altLang="en-US" dirty="0">
                <a:solidFill>
                  <a:schemeClr val="tx1"/>
                </a:solidFill>
              </a:rPr>
              <a:t>デイサービス型）</a:t>
            </a:r>
          </a:p>
        </p:txBody>
      </p:sp>
      <p:sp>
        <p:nvSpPr>
          <p:cNvPr id="4" name="吹き出し: 円形 3">
            <a:extLst>
              <a:ext uri="{FF2B5EF4-FFF2-40B4-BE49-F238E27FC236}">
                <a16:creationId xmlns:a16="http://schemas.microsoft.com/office/drawing/2014/main" id="{BD56527B-5009-D6D0-3A1A-CE7230610C75}"/>
              </a:ext>
            </a:extLst>
          </p:cNvPr>
          <p:cNvSpPr/>
          <p:nvPr/>
        </p:nvSpPr>
        <p:spPr>
          <a:xfrm>
            <a:off x="366459" y="2314552"/>
            <a:ext cx="3557468" cy="1211793"/>
          </a:xfrm>
          <a:prstGeom prst="wedgeEllipseCallout">
            <a:avLst>
              <a:gd name="adj1" fmla="val 52798"/>
              <a:gd name="adj2" fmla="val 27459"/>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産前・産後サポート事業</a:t>
            </a:r>
            <a:endParaRPr lang="en-US" altLang="ja-JP" dirty="0">
              <a:solidFill>
                <a:schemeClr val="tx1"/>
              </a:solidFill>
            </a:endParaRPr>
          </a:p>
          <a:p>
            <a:pPr algn="ctr"/>
            <a:r>
              <a:rPr lang="ja-JP" altLang="en-US" dirty="0">
                <a:solidFill>
                  <a:schemeClr val="tx1"/>
                </a:solidFill>
              </a:rPr>
              <a:t>（妊婦訪問・産婦訪問・</a:t>
            </a:r>
            <a:endParaRPr lang="en-US" altLang="ja-JP" dirty="0">
              <a:solidFill>
                <a:schemeClr val="tx1"/>
              </a:solidFill>
            </a:endParaRPr>
          </a:p>
          <a:p>
            <a:pPr algn="ctr"/>
            <a:r>
              <a:rPr lang="ja-JP" altLang="en-US" dirty="0">
                <a:solidFill>
                  <a:schemeClr val="tx1"/>
                </a:solidFill>
              </a:rPr>
              <a:t>子育て相談）</a:t>
            </a:r>
          </a:p>
        </p:txBody>
      </p:sp>
      <p:sp>
        <p:nvSpPr>
          <p:cNvPr id="5" name="吹き出し: 円形 4">
            <a:extLst>
              <a:ext uri="{FF2B5EF4-FFF2-40B4-BE49-F238E27FC236}">
                <a16:creationId xmlns:a16="http://schemas.microsoft.com/office/drawing/2014/main" id="{8AE4715E-91F7-960C-2EF2-BC9DA8FAB165}"/>
              </a:ext>
            </a:extLst>
          </p:cNvPr>
          <p:cNvSpPr/>
          <p:nvPr/>
        </p:nvSpPr>
        <p:spPr>
          <a:xfrm>
            <a:off x="5746459" y="2831370"/>
            <a:ext cx="2858256" cy="1389951"/>
          </a:xfrm>
          <a:prstGeom prst="wedgeEllipseCallout">
            <a:avLst>
              <a:gd name="adj1" fmla="val -54009"/>
              <a:gd name="adj2" fmla="val 18704"/>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小児科外来ナース</a:t>
            </a:r>
            <a:endParaRPr lang="en-US" altLang="ja-JP" dirty="0">
              <a:solidFill>
                <a:schemeClr val="tx1"/>
              </a:solidFill>
            </a:endParaRPr>
          </a:p>
          <a:p>
            <a:pPr algn="ctr"/>
            <a:r>
              <a:rPr lang="ja-JP" altLang="en-US" dirty="0">
                <a:solidFill>
                  <a:schemeClr val="tx1"/>
                </a:solidFill>
              </a:rPr>
              <a:t>（乳児健診・保育園健診同行含む）</a:t>
            </a:r>
          </a:p>
        </p:txBody>
      </p:sp>
      <p:sp>
        <p:nvSpPr>
          <p:cNvPr id="10" name="テキスト ボックス 9">
            <a:extLst>
              <a:ext uri="{FF2B5EF4-FFF2-40B4-BE49-F238E27FC236}">
                <a16:creationId xmlns:a16="http://schemas.microsoft.com/office/drawing/2014/main" id="{A175EDA2-0E41-446A-0B99-50EF4ACB1529}"/>
              </a:ext>
            </a:extLst>
          </p:cNvPr>
          <p:cNvSpPr txBox="1"/>
          <p:nvPr/>
        </p:nvSpPr>
        <p:spPr>
          <a:xfrm>
            <a:off x="366459" y="3619487"/>
            <a:ext cx="3150789" cy="338554"/>
          </a:xfrm>
          <a:prstGeom prst="rect">
            <a:avLst/>
          </a:prstGeom>
          <a:noFill/>
        </p:spPr>
        <p:txBody>
          <a:bodyPr wrap="square" rtlCol="0">
            <a:spAutoFit/>
          </a:bodyPr>
          <a:lstStyle/>
          <a:p>
            <a:r>
              <a:rPr kumimoji="1" lang="ja-JP" altLang="en-US" sz="1600" dirty="0"/>
              <a:t>（市の委託事業：</a:t>
            </a:r>
            <a:r>
              <a:rPr kumimoji="1" lang="en-US" altLang="ja-JP" sz="1600" dirty="0"/>
              <a:t>H29</a:t>
            </a:r>
            <a:r>
              <a:rPr kumimoji="1" lang="ja-JP" altLang="en-US" sz="1600" dirty="0"/>
              <a:t>年</a:t>
            </a:r>
            <a:r>
              <a:rPr kumimoji="1" lang="en-US" altLang="ja-JP" sz="1600" dirty="0"/>
              <a:t>10</a:t>
            </a:r>
            <a:r>
              <a:rPr kumimoji="1" lang="ja-JP" altLang="en-US" sz="1600" dirty="0"/>
              <a:t>月～）</a:t>
            </a:r>
          </a:p>
        </p:txBody>
      </p:sp>
      <p:sp>
        <p:nvSpPr>
          <p:cNvPr id="11" name="テキスト ボックス 10">
            <a:extLst>
              <a:ext uri="{FF2B5EF4-FFF2-40B4-BE49-F238E27FC236}">
                <a16:creationId xmlns:a16="http://schemas.microsoft.com/office/drawing/2014/main" id="{6BD8E0B1-6098-9973-E0BC-0E97C0A14A98}"/>
              </a:ext>
            </a:extLst>
          </p:cNvPr>
          <p:cNvSpPr txBox="1"/>
          <p:nvPr/>
        </p:nvSpPr>
        <p:spPr>
          <a:xfrm>
            <a:off x="366460" y="5813884"/>
            <a:ext cx="2904595" cy="338554"/>
          </a:xfrm>
          <a:prstGeom prst="rect">
            <a:avLst/>
          </a:prstGeom>
          <a:noFill/>
        </p:spPr>
        <p:txBody>
          <a:bodyPr wrap="square" rtlCol="0">
            <a:spAutoFit/>
          </a:bodyPr>
          <a:lstStyle/>
          <a:p>
            <a:r>
              <a:rPr lang="ja-JP" altLang="en-US" sz="1600" dirty="0"/>
              <a:t>（市の委託事業：</a:t>
            </a:r>
            <a:r>
              <a:rPr lang="en-US" altLang="ja-JP" sz="1600" dirty="0"/>
              <a:t>R1</a:t>
            </a:r>
            <a:r>
              <a:rPr lang="ja-JP" altLang="en-US" sz="1600" dirty="0"/>
              <a:t>年</a:t>
            </a:r>
            <a:r>
              <a:rPr lang="en-US" altLang="ja-JP" sz="1600" dirty="0"/>
              <a:t>9</a:t>
            </a:r>
            <a:r>
              <a:rPr lang="ja-JP" altLang="en-US" sz="1600" dirty="0"/>
              <a:t>月～ </a:t>
            </a:r>
            <a:r>
              <a:rPr kumimoji="1" lang="ja-JP" altLang="en-US" sz="1600" dirty="0"/>
              <a:t>）</a:t>
            </a:r>
          </a:p>
        </p:txBody>
      </p:sp>
      <p:sp>
        <p:nvSpPr>
          <p:cNvPr id="12" name="テキスト ボックス 11">
            <a:extLst>
              <a:ext uri="{FF2B5EF4-FFF2-40B4-BE49-F238E27FC236}">
                <a16:creationId xmlns:a16="http://schemas.microsoft.com/office/drawing/2014/main" id="{4BA585E4-6210-BE27-CFB6-8C65F7EDAC32}"/>
              </a:ext>
            </a:extLst>
          </p:cNvPr>
          <p:cNvSpPr txBox="1"/>
          <p:nvPr/>
        </p:nvSpPr>
        <p:spPr>
          <a:xfrm>
            <a:off x="6660232" y="5873566"/>
            <a:ext cx="1944483" cy="338554"/>
          </a:xfrm>
          <a:prstGeom prst="rect">
            <a:avLst/>
          </a:prstGeom>
          <a:noFill/>
        </p:spPr>
        <p:txBody>
          <a:bodyPr wrap="square" rtlCol="0">
            <a:spAutoFit/>
          </a:bodyPr>
          <a:lstStyle/>
          <a:p>
            <a:r>
              <a:rPr kumimoji="1" lang="ja-JP" altLang="en-US" sz="1600" dirty="0"/>
              <a:t>（</a:t>
            </a:r>
            <a:r>
              <a:rPr lang="en-US" altLang="ja-JP" sz="1600" dirty="0"/>
              <a:t> H30</a:t>
            </a:r>
            <a:r>
              <a:rPr lang="ja-JP" altLang="en-US" sz="1600" dirty="0"/>
              <a:t>年</a:t>
            </a:r>
            <a:r>
              <a:rPr lang="en-US" altLang="ja-JP" sz="1600" dirty="0"/>
              <a:t>6</a:t>
            </a:r>
            <a:r>
              <a:rPr lang="ja-JP" altLang="en-US" sz="1600" dirty="0"/>
              <a:t>月～ </a:t>
            </a:r>
            <a:r>
              <a:rPr kumimoji="1" lang="ja-JP" altLang="en-US" sz="1600" dirty="0"/>
              <a:t>）</a:t>
            </a:r>
          </a:p>
        </p:txBody>
      </p:sp>
      <p:sp>
        <p:nvSpPr>
          <p:cNvPr id="14" name="テキスト ボックス 13">
            <a:extLst>
              <a:ext uri="{FF2B5EF4-FFF2-40B4-BE49-F238E27FC236}">
                <a16:creationId xmlns:a16="http://schemas.microsoft.com/office/drawing/2014/main" id="{4BA585E4-6210-BE27-CFB6-8C65F7EDAC32}"/>
              </a:ext>
            </a:extLst>
          </p:cNvPr>
          <p:cNvSpPr txBox="1"/>
          <p:nvPr/>
        </p:nvSpPr>
        <p:spPr>
          <a:xfrm>
            <a:off x="3520769" y="6414080"/>
            <a:ext cx="2789989" cy="338554"/>
          </a:xfrm>
          <a:prstGeom prst="rect">
            <a:avLst/>
          </a:prstGeom>
          <a:noFill/>
        </p:spPr>
        <p:txBody>
          <a:bodyPr wrap="square" rtlCol="0">
            <a:spAutoFit/>
          </a:bodyPr>
          <a:lstStyle/>
          <a:p>
            <a:r>
              <a:rPr kumimoji="1" lang="ja-JP" altLang="en-US" sz="1600" dirty="0"/>
              <a:t>（</a:t>
            </a:r>
            <a:r>
              <a:rPr lang="en-US" altLang="ja-JP" sz="1600" dirty="0"/>
              <a:t> </a:t>
            </a:r>
            <a:r>
              <a:rPr lang="ja-JP" altLang="en-US" sz="1600" dirty="0"/>
              <a:t>高知県看護協会主催</a:t>
            </a:r>
            <a:r>
              <a:rPr kumimoji="1" lang="ja-JP" altLang="en-US" sz="1600" dirty="0"/>
              <a:t>）</a:t>
            </a:r>
          </a:p>
        </p:txBody>
      </p:sp>
      <p:sp>
        <p:nvSpPr>
          <p:cNvPr id="6" name="テキスト ボックス 5"/>
          <p:cNvSpPr txBox="1"/>
          <p:nvPr/>
        </p:nvSpPr>
        <p:spPr>
          <a:xfrm>
            <a:off x="605576" y="1412776"/>
            <a:ext cx="8098698"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800" dirty="0"/>
              <a:t>市からの委託事業と小児科ナースが大きな柱</a:t>
            </a:r>
          </a:p>
        </p:txBody>
      </p:sp>
    </p:spTree>
    <p:extLst>
      <p:ext uri="{BB962C8B-B14F-4D97-AF65-F5344CB8AC3E}">
        <p14:creationId xmlns:p14="http://schemas.microsoft.com/office/powerpoint/2010/main" val="312600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委託事業での妊産婦支援の流れ</a:t>
            </a:r>
            <a:endParaRPr kumimoji="1" lang="ja-JP" altLang="en-US" dirty="0"/>
          </a:p>
        </p:txBody>
      </p:sp>
      <p:cxnSp>
        <p:nvCxnSpPr>
          <p:cNvPr id="5" name="直線矢印コネクタ 4"/>
          <p:cNvCxnSpPr/>
          <p:nvPr/>
        </p:nvCxnSpPr>
        <p:spPr>
          <a:xfrm>
            <a:off x="323528" y="4553968"/>
            <a:ext cx="8496944"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734892" y="4338068"/>
            <a:ext cx="0" cy="4953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09935" y="4918774"/>
            <a:ext cx="461665" cy="1317646"/>
          </a:xfrm>
          <a:prstGeom prst="rect">
            <a:avLst/>
          </a:prstGeom>
          <a:noFill/>
        </p:spPr>
        <p:txBody>
          <a:bodyPr vert="eaVert" wrap="square" rtlCol="0">
            <a:spAutoFit/>
          </a:bodyPr>
          <a:lstStyle/>
          <a:p>
            <a:r>
              <a:rPr kumimoji="1" lang="ja-JP" altLang="en-US" dirty="0">
                <a:latin typeface="+mj-ea"/>
                <a:ea typeface="+mj-ea"/>
              </a:rPr>
              <a:t>妊娠届提出</a:t>
            </a:r>
          </a:p>
        </p:txBody>
      </p:sp>
      <p:cxnSp>
        <p:nvCxnSpPr>
          <p:cNvPr id="11" name="直線コネクタ 10"/>
          <p:cNvCxnSpPr/>
          <p:nvPr/>
        </p:nvCxnSpPr>
        <p:spPr>
          <a:xfrm>
            <a:off x="2917998" y="4338068"/>
            <a:ext cx="0" cy="4953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627784" y="4998468"/>
            <a:ext cx="461665" cy="673100"/>
          </a:xfrm>
          <a:prstGeom prst="rect">
            <a:avLst/>
          </a:prstGeom>
          <a:noFill/>
        </p:spPr>
        <p:txBody>
          <a:bodyPr vert="eaVert" wrap="square" rtlCol="0">
            <a:spAutoFit/>
          </a:bodyPr>
          <a:lstStyle/>
          <a:p>
            <a:r>
              <a:rPr kumimoji="1" lang="ja-JP" altLang="en-US" dirty="0">
                <a:latin typeface="+mj-ea"/>
                <a:ea typeface="+mj-ea"/>
              </a:rPr>
              <a:t>出産</a:t>
            </a:r>
          </a:p>
        </p:txBody>
      </p:sp>
      <p:cxnSp>
        <p:nvCxnSpPr>
          <p:cNvPr id="13" name="直線コネクタ 12"/>
          <p:cNvCxnSpPr/>
          <p:nvPr/>
        </p:nvCxnSpPr>
        <p:spPr>
          <a:xfrm>
            <a:off x="7668344" y="4338068"/>
            <a:ext cx="0" cy="4953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463135" y="4998467"/>
            <a:ext cx="461665" cy="1368729"/>
          </a:xfrm>
          <a:prstGeom prst="rect">
            <a:avLst/>
          </a:prstGeom>
          <a:noFill/>
        </p:spPr>
        <p:txBody>
          <a:bodyPr vert="eaVert" wrap="square" rtlCol="0">
            <a:spAutoFit/>
          </a:bodyPr>
          <a:lstStyle/>
          <a:p>
            <a:r>
              <a:rPr kumimoji="1" lang="ja-JP" altLang="en-US" dirty="0">
                <a:latin typeface="+mj-ea"/>
                <a:ea typeface="+mj-ea"/>
              </a:rPr>
              <a:t>産後</a:t>
            </a:r>
            <a:r>
              <a:rPr kumimoji="1" lang="en-US" altLang="ja-JP" dirty="0">
                <a:latin typeface="+mj-ea"/>
                <a:ea typeface="+mj-ea"/>
              </a:rPr>
              <a:t>1</a:t>
            </a:r>
            <a:r>
              <a:rPr kumimoji="1" lang="ja-JP" altLang="en-US" dirty="0">
                <a:latin typeface="+mj-ea"/>
                <a:ea typeface="+mj-ea"/>
              </a:rPr>
              <a:t>年</a:t>
            </a:r>
          </a:p>
        </p:txBody>
      </p:sp>
      <p:sp>
        <p:nvSpPr>
          <p:cNvPr id="15" name="角丸四角形吹き出し 14"/>
          <p:cNvSpPr/>
          <p:nvPr/>
        </p:nvSpPr>
        <p:spPr>
          <a:xfrm>
            <a:off x="971600" y="2890268"/>
            <a:ext cx="390525" cy="1244600"/>
          </a:xfrm>
          <a:prstGeom prst="wedgeRoundRectCallout">
            <a:avLst>
              <a:gd name="adj1" fmla="val -22115"/>
              <a:gd name="adj2" fmla="val 81888"/>
              <a:gd name="adj3" fmla="val 16667"/>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dirty="0">
                <a:solidFill>
                  <a:schemeClr val="tx1"/>
                </a:solidFill>
                <a:latin typeface="+mj-ea"/>
                <a:ea typeface="+mj-ea"/>
              </a:rPr>
              <a:t>訪問</a:t>
            </a:r>
          </a:p>
        </p:txBody>
      </p:sp>
      <p:sp>
        <p:nvSpPr>
          <p:cNvPr id="17" name="角丸四角形吹き出し 16"/>
          <p:cNvSpPr/>
          <p:nvPr/>
        </p:nvSpPr>
        <p:spPr>
          <a:xfrm>
            <a:off x="3347864" y="2890268"/>
            <a:ext cx="390525" cy="1244600"/>
          </a:xfrm>
          <a:prstGeom prst="wedgeRoundRectCallout">
            <a:avLst>
              <a:gd name="adj1" fmla="val -22115"/>
              <a:gd name="adj2" fmla="val 81888"/>
              <a:gd name="adj3" fmla="val 16667"/>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dirty="0">
                <a:solidFill>
                  <a:schemeClr val="tx1"/>
                </a:solidFill>
                <a:latin typeface="+mj-ea"/>
                <a:ea typeface="+mj-ea"/>
              </a:rPr>
              <a:t>訪問</a:t>
            </a:r>
          </a:p>
        </p:txBody>
      </p:sp>
      <p:sp>
        <p:nvSpPr>
          <p:cNvPr id="18" name="テキスト ボックス 17"/>
          <p:cNvSpPr txBox="1"/>
          <p:nvPr/>
        </p:nvSpPr>
        <p:spPr>
          <a:xfrm>
            <a:off x="509935" y="3429000"/>
            <a:ext cx="461665" cy="814577"/>
          </a:xfrm>
          <a:prstGeom prst="rect">
            <a:avLst/>
          </a:prstGeom>
          <a:noFill/>
        </p:spPr>
        <p:txBody>
          <a:bodyPr vert="eaVert" wrap="square" rtlCol="0">
            <a:spAutoFit/>
          </a:bodyPr>
          <a:lstStyle/>
          <a:p>
            <a:r>
              <a:rPr kumimoji="1" lang="en-US" altLang="ja-JP" dirty="0">
                <a:latin typeface="+mj-ea"/>
                <a:ea typeface="+mj-ea"/>
              </a:rPr>
              <a:t>9</a:t>
            </a:r>
            <a:r>
              <a:rPr lang="ja-JP" altLang="en-US" dirty="0">
                <a:latin typeface="+mj-ea"/>
                <a:ea typeface="+mj-ea"/>
              </a:rPr>
              <a:t>週頃</a:t>
            </a:r>
            <a:endParaRPr kumimoji="1" lang="ja-JP" altLang="en-US" dirty="0">
              <a:latin typeface="+mj-ea"/>
              <a:ea typeface="+mj-ea"/>
            </a:endParaRPr>
          </a:p>
        </p:txBody>
      </p:sp>
      <p:sp>
        <p:nvSpPr>
          <p:cNvPr id="23" name="円形吹き出し 22"/>
          <p:cNvSpPr/>
          <p:nvPr/>
        </p:nvSpPr>
        <p:spPr>
          <a:xfrm>
            <a:off x="2987824" y="5302090"/>
            <a:ext cx="533400" cy="1326466"/>
          </a:xfrm>
          <a:prstGeom prst="wedgeEllipseCallout">
            <a:avLst>
              <a:gd name="adj1" fmla="val 34049"/>
              <a:gd name="adj2" fmla="val -80295"/>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j-ea"/>
                <a:ea typeface="+mj-ea"/>
              </a:rPr>
              <a:t>産後ケア</a:t>
            </a:r>
          </a:p>
        </p:txBody>
      </p:sp>
      <p:sp>
        <p:nvSpPr>
          <p:cNvPr id="3" name="右大かっこ 2"/>
          <p:cNvSpPr/>
          <p:nvPr/>
        </p:nvSpPr>
        <p:spPr>
          <a:xfrm rot="16200000" flipH="1" flipV="1">
            <a:off x="5126007" y="2318363"/>
            <a:ext cx="334326" cy="4750345"/>
          </a:xfrm>
          <a:prstGeom prst="rightBracket">
            <a:avLst/>
          </a:prstGeom>
          <a:noFill/>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角丸四角形 5"/>
          <p:cNvSpPr/>
          <p:nvPr/>
        </p:nvSpPr>
        <p:spPr>
          <a:xfrm>
            <a:off x="4163231" y="3017355"/>
            <a:ext cx="4526478" cy="982881"/>
          </a:xfrm>
          <a:prstGeom prst="roundRect">
            <a:avLst>
              <a:gd name="adj" fmla="val 659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208486" y="3095020"/>
            <a:ext cx="4514352" cy="923330"/>
          </a:xfrm>
          <a:prstGeom prst="rect">
            <a:avLst/>
          </a:prstGeom>
          <a:noFill/>
        </p:spPr>
        <p:txBody>
          <a:bodyPr wrap="square" rtlCol="0">
            <a:spAutoFit/>
          </a:bodyPr>
          <a:lstStyle/>
          <a:p>
            <a:r>
              <a:rPr kumimoji="1" lang="ja-JP" altLang="en-US" dirty="0"/>
              <a:t>子育て相談（講話、個別相談）</a:t>
            </a:r>
            <a:endParaRPr kumimoji="1" lang="en-US" altLang="ja-JP" dirty="0"/>
          </a:p>
          <a:p>
            <a:r>
              <a:rPr kumimoji="1" lang="ja-JP" altLang="en-US" dirty="0"/>
              <a:t>●</a:t>
            </a:r>
            <a:r>
              <a:rPr lang="ja-JP" altLang="en-US" dirty="0"/>
              <a:t>妊産婦向け：</a:t>
            </a:r>
            <a:r>
              <a:rPr kumimoji="1" lang="en-US" altLang="ja-JP" dirty="0"/>
              <a:t>5</a:t>
            </a:r>
            <a:r>
              <a:rPr kumimoji="1" lang="ja-JP" altLang="en-US" dirty="0"/>
              <a:t>月・</a:t>
            </a:r>
            <a:r>
              <a:rPr kumimoji="1" lang="en-US" altLang="ja-JP" dirty="0"/>
              <a:t>10</a:t>
            </a:r>
            <a:r>
              <a:rPr kumimoji="1" lang="ja-JP" altLang="en-US" dirty="0"/>
              <a:t>月・</a:t>
            </a:r>
            <a:r>
              <a:rPr kumimoji="1" lang="en-US" altLang="ja-JP" dirty="0"/>
              <a:t>3</a:t>
            </a:r>
            <a:r>
              <a:rPr kumimoji="1" lang="ja-JP" altLang="en-US" dirty="0"/>
              <a:t>月</a:t>
            </a:r>
            <a:endParaRPr kumimoji="1" lang="en-US" altLang="ja-JP" dirty="0"/>
          </a:p>
          <a:p>
            <a:r>
              <a:rPr lang="ja-JP" altLang="en-US" dirty="0"/>
              <a:t>●妊婦向け：年</a:t>
            </a:r>
            <a:r>
              <a:rPr lang="en-US" altLang="ja-JP" dirty="0"/>
              <a:t>1</a:t>
            </a:r>
            <a:r>
              <a:rPr lang="ja-JP" altLang="en-US" dirty="0"/>
              <a:t>回（届出状況に応じて開催）</a:t>
            </a:r>
            <a:endParaRPr kumimoji="1" lang="ja-JP" altLang="en-US" dirty="0"/>
          </a:p>
        </p:txBody>
      </p:sp>
      <p:sp>
        <p:nvSpPr>
          <p:cNvPr id="25" name="テキスト ボックス 24"/>
          <p:cNvSpPr txBox="1"/>
          <p:nvPr/>
        </p:nvSpPr>
        <p:spPr>
          <a:xfrm>
            <a:off x="1322348" y="2871903"/>
            <a:ext cx="369332" cy="1161366"/>
          </a:xfrm>
          <a:prstGeom prst="rect">
            <a:avLst/>
          </a:prstGeom>
          <a:noFill/>
        </p:spPr>
        <p:txBody>
          <a:bodyPr vert="eaVert" wrap="square" rtlCol="0">
            <a:spAutoFit/>
          </a:bodyPr>
          <a:lstStyle/>
          <a:p>
            <a:r>
              <a:rPr kumimoji="1" lang="ja-JP" altLang="en-US" sz="1200" dirty="0"/>
              <a:t>サポート事業</a:t>
            </a:r>
          </a:p>
        </p:txBody>
      </p:sp>
      <p:sp>
        <p:nvSpPr>
          <p:cNvPr id="26" name="テキスト ボックス 25"/>
          <p:cNvSpPr txBox="1"/>
          <p:nvPr/>
        </p:nvSpPr>
        <p:spPr>
          <a:xfrm>
            <a:off x="3698612" y="2871903"/>
            <a:ext cx="369332" cy="1161366"/>
          </a:xfrm>
          <a:prstGeom prst="rect">
            <a:avLst/>
          </a:prstGeom>
          <a:noFill/>
        </p:spPr>
        <p:txBody>
          <a:bodyPr vert="eaVert" wrap="square" rtlCol="0">
            <a:spAutoFit/>
          </a:bodyPr>
          <a:lstStyle/>
          <a:p>
            <a:r>
              <a:rPr kumimoji="1" lang="ja-JP" altLang="en-US" sz="1200" dirty="0"/>
              <a:t>サポート事業</a:t>
            </a:r>
          </a:p>
        </p:txBody>
      </p:sp>
      <p:sp>
        <p:nvSpPr>
          <p:cNvPr id="27" name="テキスト ボックス 26"/>
          <p:cNvSpPr txBox="1"/>
          <p:nvPr/>
        </p:nvSpPr>
        <p:spPr>
          <a:xfrm>
            <a:off x="4139952" y="2726172"/>
            <a:ext cx="1111696" cy="276999"/>
          </a:xfrm>
          <a:prstGeom prst="rect">
            <a:avLst/>
          </a:prstGeom>
          <a:noFill/>
        </p:spPr>
        <p:txBody>
          <a:bodyPr vert="horz" wrap="square" rtlCol="0">
            <a:spAutoFit/>
          </a:bodyPr>
          <a:lstStyle/>
          <a:p>
            <a:r>
              <a:rPr kumimoji="1" lang="ja-JP" altLang="en-US" sz="1200" dirty="0"/>
              <a:t>サポート事業</a:t>
            </a:r>
          </a:p>
        </p:txBody>
      </p:sp>
      <p:sp>
        <p:nvSpPr>
          <p:cNvPr id="30" name="テキスト ボックス 29"/>
          <p:cNvSpPr txBox="1"/>
          <p:nvPr/>
        </p:nvSpPr>
        <p:spPr>
          <a:xfrm>
            <a:off x="611560" y="1270501"/>
            <a:ext cx="7982071" cy="646331"/>
          </a:xfrm>
          <a:prstGeom prst="rect">
            <a:avLst/>
          </a:prstGeom>
          <a:noFill/>
          <a:ln>
            <a:solidFill>
              <a:schemeClr val="tx1"/>
            </a:solidFill>
          </a:ln>
        </p:spPr>
        <p:txBody>
          <a:bodyPr wrap="square" rtlCol="0">
            <a:spAutoFit/>
          </a:bodyPr>
          <a:lstStyle/>
          <a:p>
            <a:r>
              <a:rPr kumimoji="1" lang="en-US" altLang="ja-JP" dirty="0"/>
              <a:t>※</a:t>
            </a:r>
            <a:r>
              <a:rPr kumimoji="1" lang="ja-JP" altLang="en-US" dirty="0"/>
              <a:t>希望者のみに実施（産前・産後サポート事業：妊娠届出時に同意を得られた方</a:t>
            </a:r>
            <a:endParaRPr kumimoji="1" lang="en-US" altLang="ja-JP" dirty="0"/>
          </a:p>
          <a:p>
            <a:r>
              <a:rPr lang="ja-JP" altLang="en-US" dirty="0"/>
              <a:t>　　　　　　　　　　　　　　 産後ケア事業：申請を行い利用の連絡があった方</a:t>
            </a:r>
            <a:r>
              <a:rPr kumimoji="1" lang="ja-JP" altLang="en-US" dirty="0"/>
              <a:t>）</a:t>
            </a:r>
          </a:p>
        </p:txBody>
      </p:sp>
      <p:sp>
        <p:nvSpPr>
          <p:cNvPr id="4" name="テキスト ボックス 3"/>
          <p:cNvSpPr txBox="1"/>
          <p:nvPr/>
        </p:nvSpPr>
        <p:spPr>
          <a:xfrm>
            <a:off x="926136" y="2132856"/>
            <a:ext cx="4752723" cy="584775"/>
          </a:xfrm>
          <a:prstGeom prst="rect">
            <a:avLst/>
          </a:prstGeom>
          <a:noFill/>
        </p:spPr>
        <p:txBody>
          <a:bodyPr wrap="square" rtlCol="0">
            <a:spAutoFit/>
          </a:bodyPr>
          <a:lstStyle/>
          <a:p>
            <a:r>
              <a:rPr kumimoji="1" lang="en-US" altLang="ja-JP" sz="1600" dirty="0"/>
              <a:t>※</a:t>
            </a:r>
            <a:r>
              <a:rPr kumimoji="1" lang="ja-JP" altLang="en-US" sz="1600" dirty="0"/>
              <a:t>サポート事業での訪問：妊娠期</a:t>
            </a:r>
            <a:r>
              <a:rPr kumimoji="1" lang="en-US" altLang="ja-JP" sz="1600" dirty="0"/>
              <a:t>1</a:t>
            </a:r>
            <a:r>
              <a:rPr kumimoji="1" lang="ja-JP" altLang="en-US" sz="1600" dirty="0"/>
              <a:t>～</a:t>
            </a:r>
            <a:r>
              <a:rPr kumimoji="1" lang="en-US" altLang="ja-JP" sz="1600" dirty="0"/>
              <a:t>2</a:t>
            </a:r>
            <a:r>
              <a:rPr kumimoji="1" lang="ja-JP" altLang="en-US" sz="1600" dirty="0"/>
              <a:t>回、産後</a:t>
            </a:r>
            <a:r>
              <a:rPr kumimoji="1" lang="en-US" altLang="ja-JP" sz="1600" dirty="0"/>
              <a:t>1</a:t>
            </a:r>
            <a:r>
              <a:rPr kumimoji="1" lang="ja-JP" altLang="en-US" sz="1600" dirty="0"/>
              <a:t>回</a:t>
            </a:r>
            <a:endParaRPr kumimoji="1" lang="en-US" altLang="ja-JP" sz="1600" dirty="0"/>
          </a:p>
          <a:p>
            <a:r>
              <a:rPr kumimoji="1" lang="ja-JP" altLang="en-US" sz="1600" dirty="0"/>
              <a:t>　  希望・必要</a:t>
            </a:r>
            <a:r>
              <a:rPr lang="ja-JP" altLang="en-US" sz="1600" dirty="0"/>
              <a:t>に応じて</a:t>
            </a:r>
            <a:r>
              <a:rPr kumimoji="1" lang="ja-JP" altLang="en-US" sz="1600" dirty="0"/>
              <a:t>複数回利用可能</a:t>
            </a:r>
          </a:p>
        </p:txBody>
      </p:sp>
      <p:sp>
        <p:nvSpPr>
          <p:cNvPr id="32" name="角丸四角形吹き出し 31"/>
          <p:cNvSpPr/>
          <p:nvPr/>
        </p:nvSpPr>
        <p:spPr>
          <a:xfrm>
            <a:off x="2263371" y="2890268"/>
            <a:ext cx="390525" cy="1244600"/>
          </a:xfrm>
          <a:prstGeom prst="wedgeRoundRectCallout">
            <a:avLst>
              <a:gd name="adj1" fmla="val -22115"/>
              <a:gd name="adj2" fmla="val 81888"/>
              <a:gd name="adj3" fmla="val 16667"/>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dirty="0">
                <a:solidFill>
                  <a:schemeClr val="tx1"/>
                </a:solidFill>
                <a:latin typeface="+mj-ea"/>
                <a:ea typeface="+mj-ea"/>
              </a:rPr>
              <a:t>訪問</a:t>
            </a:r>
          </a:p>
        </p:txBody>
      </p:sp>
      <p:sp>
        <p:nvSpPr>
          <p:cNvPr id="33" name="テキスト ボックス 32"/>
          <p:cNvSpPr txBox="1"/>
          <p:nvPr/>
        </p:nvSpPr>
        <p:spPr>
          <a:xfrm>
            <a:off x="2614119" y="2871903"/>
            <a:ext cx="369332" cy="1161366"/>
          </a:xfrm>
          <a:prstGeom prst="rect">
            <a:avLst/>
          </a:prstGeom>
          <a:noFill/>
        </p:spPr>
        <p:txBody>
          <a:bodyPr vert="eaVert" wrap="square" rtlCol="0">
            <a:spAutoFit/>
          </a:bodyPr>
          <a:lstStyle/>
          <a:p>
            <a:r>
              <a:rPr kumimoji="1" lang="ja-JP" altLang="en-US" sz="1200" dirty="0"/>
              <a:t>サポート事業</a:t>
            </a:r>
          </a:p>
        </p:txBody>
      </p:sp>
      <p:sp>
        <p:nvSpPr>
          <p:cNvPr id="34" name="円形吹き出し 33"/>
          <p:cNvSpPr/>
          <p:nvPr/>
        </p:nvSpPr>
        <p:spPr>
          <a:xfrm>
            <a:off x="3662818" y="5300498"/>
            <a:ext cx="533400" cy="1326466"/>
          </a:xfrm>
          <a:prstGeom prst="wedgeEllipseCallout">
            <a:avLst>
              <a:gd name="adj1" fmla="val 34049"/>
              <a:gd name="adj2" fmla="val -80295"/>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j-ea"/>
                <a:ea typeface="+mj-ea"/>
              </a:rPr>
              <a:t>産後ケア</a:t>
            </a:r>
          </a:p>
        </p:txBody>
      </p:sp>
      <p:sp>
        <p:nvSpPr>
          <p:cNvPr id="35" name="円形吹き出し 34"/>
          <p:cNvSpPr/>
          <p:nvPr/>
        </p:nvSpPr>
        <p:spPr>
          <a:xfrm>
            <a:off x="6929735" y="5300498"/>
            <a:ext cx="533400" cy="1326466"/>
          </a:xfrm>
          <a:prstGeom prst="wedgeEllipseCallout">
            <a:avLst>
              <a:gd name="adj1" fmla="val 34049"/>
              <a:gd name="adj2" fmla="val -80295"/>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j-ea"/>
                <a:ea typeface="+mj-ea"/>
              </a:rPr>
              <a:t>産後ケア</a:t>
            </a:r>
          </a:p>
        </p:txBody>
      </p:sp>
      <p:sp>
        <p:nvSpPr>
          <p:cNvPr id="38" name="テキスト ボックス 37"/>
          <p:cNvSpPr txBox="1"/>
          <p:nvPr/>
        </p:nvSpPr>
        <p:spPr>
          <a:xfrm>
            <a:off x="4337812" y="5204446"/>
            <a:ext cx="2450329" cy="830997"/>
          </a:xfrm>
          <a:prstGeom prst="rect">
            <a:avLst/>
          </a:prstGeom>
          <a:noFill/>
        </p:spPr>
        <p:txBody>
          <a:bodyPr wrap="square" rtlCol="0">
            <a:spAutoFit/>
          </a:bodyPr>
          <a:lstStyle/>
          <a:p>
            <a:r>
              <a:rPr kumimoji="1" lang="en-US" altLang="ja-JP" sz="1600" dirty="0"/>
              <a:t>※</a:t>
            </a:r>
            <a:r>
              <a:rPr kumimoji="1" lang="ja-JP" altLang="en-US" sz="1600" dirty="0"/>
              <a:t>産後ケア：</a:t>
            </a:r>
            <a:endParaRPr kumimoji="1" lang="en-US" altLang="ja-JP" sz="1600" dirty="0"/>
          </a:p>
          <a:p>
            <a:r>
              <a:rPr lang="ja-JP" altLang="en-US" sz="1600" dirty="0"/>
              <a:t>    訪問型・デイサービス型</a:t>
            </a:r>
            <a:endParaRPr lang="en-US" altLang="ja-JP" sz="1600" dirty="0"/>
          </a:p>
          <a:p>
            <a:r>
              <a:rPr lang="ja-JP" altLang="en-US" sz="1600" dirty="0"/>
              <a:t> 　</a:t>
            </a:r>
            <a:r>
              <a:rPr kumimoji="1" lang="ja-JP" altLang="en-US" sz="1600" dirty="0"/>
              <a:t>原則</a:t>
            </a:r>
            <a:r>
              <a:rPr kumimoji="1" lang="en-US" altLang="ja-JP" sz="1600" dirty="0"/>
              <a:t>3</a:t>
            </a:r>
            <a:r>
              <a:rPr lang="ja-JP" altLang="en-US" sz="1600" dirty="0"/>
              <a:t>回（無料）</a:t>
            </a:r>
            <a:endParaRPr kumimoji="1" lang="ja-JP" altLang="en-US" sz="1600" dirty="0"/>
          </a:p>
        </p:txBody>
      </p:sp>
    </p:spTree>
    <p:extLst>
      <p:ext uri="{BB962C8B-B14F-4D97-AF65-F5344CB8AC3E}">
        <p14:creationId xmlns:p14="http://schemas.microsoft.com/office/powerpoint/2010/main" val="785192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F1D3EF-779A-0CF5-BBC7-D323A3729816}"/>
              </a:ext>
            </a:extLst>
          </p:cNvPr>
          <p:cNvSpPr>
            <a:spLocks noGrp="1"/>
          </p:cNvSpPr>
          <p:nvPr>
            <p:ph type="title"/>
          </p:nvPr>
        </p:nvSpPr>
        <p:spPr/>
        <p:txBody>
          <a:bodyPr>
            <a:normAutofit/>
          </a:bodyPr>
          <a:lstStyle/>
          <a:p>
            <a:r>
              <a:rPr kumimoji="1" lang="ja-JP" altLang="en-US" dirty="0"/>
              <a:t>妊娠期：妊婦訪問、子育て相談</a:t>
            </a:r>
          </a:p>
        </p:txBody>
      </p:sp>
      <p:sp>
        <p:nvSpPr>
          <p:cNvPr id="3" name="コンテンツ プレースホルダー 2">
            <a:extLst>
              <a:ext uri="{FF2B5EF4-FFF2-40B4-BE49-F238E27FC236}">
                <a16:creationId xmlns:a16="http://schemas.microsoft.com/office/drawing/2014/main" id="{DCBA2DA8-CBC5-C5DC-D410-E3614707A29A}"/>
              </a:ext>
            </a:extLst>
          </p:cNvPr>
          <p:cNvSpPr>
            <a:spLocks noGrp="1"/>
          </p:cNvSpPr>
          <p:nvPr>
            <p:ph sz="half" idx="1"/>
          </p:nvPr>
        </p:nvSpPr>
        <p:spPr>
          <a:xfrm>
            <a:off x="457200" y="1600200"/>
            <a:ext cx="4038600" cy="5039645"/>
          </a:xfrm>
        </p:spPr>
        <p:txBody>
          <a:bodyPr>
            <a:noAutofit/>
          </a:bodyPr>
          <a:lstStyle/>
          <a:p>
            <a:r>
              <a:rPr lang="ja-JP" altLang="en-US" sz="2200" dirty="0"/>
              <a:t>顔合わせと関係性の構築。　地域の支援者としての助産師の存在を知ってもらう</a:t>
            </a:r>
            <a:endParaRPr lang="en-US" altLang="ja-JP" sz="2200" dirty="0"/>
          </a:p>
          <a:p>
            <a:r>
              <a:rPr lang="ja-JP" altLang="en-US" sz="2200" dirty="0"/>
              <a:t>今回の妊娠経過や前回の妊娠～産後の話、家族のことなど、ニーズを知るため、色々な話を聴かせてもらう</a:t>
            </a:r>
            <a:endParaRPr lang="en-US" altLang="ja-JP" sz="2200" dirty="0"/>
          </a:p>
          <a:p>
            <a:r>
              <a:rPr lang="ja-JP" altLang="en-US" sz="2200" dirty="0"/>
              <a:t>マイナートラブルや心配事に対しての助言、母乳育児についての情報提供等行っている</a:t>
            </a:r>
            <a:endParaRPr lang="en-US" altLang="ja-JP" sz="2200" dirty="0"/>
          </a:p>
          <a:p>
            <a:r>
              <a:rPr kumimoji="1" lang="ja-JP" altLang="en-US" sz="2200" dirty="0"/>
              <a:t>講話は対象者に応じて内容を選ぶ。母親同士の交流・仲間作りの場にもなっている</a:t>
            </a:r>
          </a:p>
        </p:txBody>
      </p:sp>
      <p:pic>
        <p:nvPicPr>
          <p:cNvPr id="10" name="コンテンツ プレースホルダー 9">
            <a:extLst>
              <a:ext uri="{FF2B5EF4-FFF2-40B4-BE49-F238E27FC236}">
                <a16:creationId xmlns:a16="http://schemas.microsoft.com/office/drawing/2014/main" id="{398F203F-292A-166A-C607-584B5605075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8910"/>
          <a:stretch/>
        </p:blipFill>
        <p:spPr>
          <a:xfrm>
            <a:off x="4477961" y="1662275"/>
            <a:ext cx="4316300" cy="3008942"/>
          </a:xfrm>
        </p:spPr>
      </p:pic>
      <p:pic>
        <p:nvPicPr>
          <p:cNvPr id="11" name="図 10">
            <a:extLst>
              <a:ext uri="{FF2B5EF4-FFF2-40B4-BE49-F238E27FC236}">
                <a16:creationId xmlns:a16="http://schemas.microsoft.com/office/drawing/2014/main" id="{A39474B3-7D82-27F4-EBE7-258874DB7A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5790" y="4576453"/>
            <a:ext cx="2549527" cy="1912145"/>
          </a:xfrm>
          <a:prstGeom prst="rect">
            <a:avLst/>
          </a:prstGeom>
        </p:spPr>
      </p:pic>
      <p:pic>
        <p:nvPicPr>
          <p:cNvPr id="12" name="図 11">
            <a:extLst>
              <a:ext uri="{FF2B5EF4-FFF2-40B4-BE49-F238E27FC236}">
                <a16:creationId xmlns:a16="http://schemas.microsoft.com/office/drawing/2014/main" id="{E57D5B3F-B465-93ED-AA7B-4F53F43723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7961" y="4821896"/>
            <a:ext cx="1771788" cy="1328841"/>
          </a:xfrm>
          <a:prstGeom prst="rect">
            <a:avLst/>
          </a:prstGeom>
          <a:ln>
            <a:solidFill>
              <a:schemeClr val="tx1"/>
            </a:solidFill>
          </a:ln>
        </p:spPr>
      </p:pic>
      <p:sp>
        <p:nvSpPr>
          <p:cNvPr id="7" name="吹き出し: 角を丸めた四角形 6">
            <a:extLst>
              <a:ext uri="{FF2B5EF4-FFF2-40B4-BE49-F238E27FC236}">
                <a16:creationId xmlns:a16="http://schemas.microsoft.com/office/drawing/2014/main" id="{9D9A5652-59DC-419C-A311-93488DAC501D}"/>
              </a:ext>
            </a:extLst>
          </p:cNvPr>
          <p:cNvSpPr/>
          <p:nvPr/>
        </p:nvSpPr>
        <p:spPr>
          <a:xfrm>
            <a:off x="2428170" y="6301416"/>
            <a:ext cx="4440063" cy="458465"/>
          </a:xfrm>
          <a:prstGeom prst="wedgeRoundRectCallout">
            <a:avLst>
              <a:gd name="adj1" fmla="val -20965"/>
              <a:gd name="adj2" fmla="val 4827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00"/>
          </a:p>
        </p:txBody>
      </p:sp>
      <p:sp>
        <p:nvSpPr>
          <p:cNvPr id="8" name="テキスト ボックス 7">
            <a:extLst>
              <a:ext uri="{FF2B5EF4-FFF2-40B4-BE49-F238E27FC236}">
                <a16:creationId xmlns:a16="http://schemas.microsoft.com/office/drawing/2014/main" id="{3A0333A5-D68A-4D3B-BCAC-6C06C8783B57}"/>
              </a:ext>
            </a:extLst>
          </p:cNvPr>
          <p:cNvSpPr txBox="1"/>
          <p:nvPr/>
        </p:nvSpPr>
        <p:spPr>
          <a:xfrm>
            <a:off x="2526389" y="6301417"/>
            <a:ext cx="4269837" cy="430887"/>
          </a:xfrm>
          <a:prstGeom prst="rect">
            <a:avLst/>
          </a:prstGeom>
          <a:noFill/>
        </p:spPr>
        <p:txBody>
          <a:bodyPr wrap="square" rtlCol="0">
            <a:spAutoFit/>
          </a:bodyPr>
          <a:lstStyle/>
          <a:p>
            <a:r>
              <a:rPr kumimoji="1" lang="ja-JP" altLang="en-US" sz="2200" dirty="0"/>
              <a:t>関係性づくり、出産・育児準備支援</a:t>
            </a:r>
            <a:endParaRPr kumimoji="1" lang="en-US" altLang="ja-JP" sz="2200" dirty="0"/>
          </a:p>
        </p:txBody>
      </p:sp>
    </p:spTree>
    <p:extLst>
      <p:ext uri="{BB962C8B-B14F-4D97-AF65-F5344CB8AC3E}">
        <p14:creationId xmlns:p14="http://schemas.microsoft.com/office/powerpoint/2010/main" val="336490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4BD392-9FFA-D2EB-BC86-CFEEF903DAF3}"/>
              </a:ext>
            </a:extLst>
          </p:cNvPr>
          <p:cNvSpPr>
            <a:spLocks noGrp="1"/>
          </p:cNvSpPr>
          <p:nvPr>
            <p:ph type="title"/>
          </p:nvPr>
        </p:nvSpPr>
        <p:spPr>
          <a:xfrm>
            <a:off x="251521" y="274638"/>
            <a:ext cx="8708436" cy="1143000"/>
          </a:xfrm>
        </p:spPr>
        <p:txBody>
          <a:bodyPr>
            <a:normAutofit fontScale="90000"/>
          </a:bodyPr>
          <a:lstStyle/>
          <a:p>
            <a:r>
              <a:rPr kumimoji="1" lang="ja-JP" altLang="en-US" dirty="0"/>
              <a:t>産後：産婦訪問、子育て相談、産後ケア</a:t>
            </a:r>
          </a:p>
        </p:txBody>
      </p:sp>
      <p:sp>
        <p:nvSpPr>
          <p:cNvPr id="3" name="コンテンツ プレースホルダー 2">
            <a:extLst>
              <a:ext uri="{FF2B5EF4-FFF2-40B4-BE49-F238E27FC236}">
                <a16:creationId xmlns:a16="http://schemas.microsoft.com/office/drawing/2014/main" id="{8D721E20-0BAA-382B-9571-A2CBB954D6A9}"/>
              </a:ext>
            </a:extLst>
          </p:cNvPr>
          <p:cNvSpPr>
            <a:spLocks noGrp="1"/>
          </p:cNvSpPr>
          <p:nvPr>
            <p:ph sz="half" idx="1"/>
          </p:nvPr>
        </p:nvSpPr>
        <p:spPr>
          <a:xfrm>
            <a:off x="457200" y="1600200"/>
            <a:ext cx="4038600" cy="4983162"/>
          </a:xfrm>
        </p:spPr>
        <p:txBody>
          <a:bodyPr>
            <a:normAutofit/>
          </a:bodyPr>
          <a:lstStyle/>
          <a:p>
            <a:r>
              <a:rPr lang="ja-JP" altLang="en-US" sz="2200" dirty="0"/>
              <a:t>産婦訪問や産後ケアは母親と調整。母乳育児希望の方や申し出があった方には退院後すぐの訪問や継続訪問、電話などでフォローをこまめに行う</a:t>
            </a:r>
            <a:endParaRPr lang="en-US" altLang="ja-JP" sz="2200" dirty="0"/>
          </a:p>
          <a:p>
            <a:r>
              <a:rPr lang="ja-JP" altLang="en-US" sz="2200" dirty="0"/>
              <a:t>母親の心の状態をよく観察。とにかく母親の話を聴いて、お困り事や気がかりに丁寧に対応している</a:t>
            </a:r>
            <a:endParaRPr lang="en-US" altLang="ja-JP" sz="2200" dirty="0"/>
          </a:p>
          <a:p>
            <a:r>
              <a:rPr lang="ja-JP" altLang="en-US" sz="2200" dirty="0"/>
              <a:t>出産の振り返り、育児や家族の支援状況の確認、授乳・離乳食・卒乳支援、子どもの成長・発達相談、骨盤ケア　など行っている</a:t>
            </a:r>
            <a:endParaRPr lang="en-US" altLang="ja-JP" sz="2200" dirty="0"/>
          </a:p>
          <a:p>
            <a:endParaRPr lang="en-US" altLang="ja-JP" sz="2200" dirty="0"/>
          </a:p>
        </p:txBody>
      </p:sp>
      <p:sp>
        <p:nvSpPr>
          <p:cNvPr id="5" name="コンテンツ プレースホルダー 4">
            <a:extLst>
              <a:ext uri="{FF2B5EF4-FFF2-40B4-BE49-F238E27FC236}">
                <a16:creationId xmlns:a16="http://schemas.microsoft.com/office/drawing/2014/main" id="{5458284A-DBC0-960A-03EF-FF8019EEF7D8}"/>
              </a:ext>
            </a:extLst>
          </p:cNvPr>
          <p:cNvSpPr>
            <a:spLocks noGrp="1"/>
          </p:cNvSpPr>
          <p:nvPr>
            <p:ph sz="half" idx="2"/>
          </p:nvPr>
        </p:nvSpPr>
        <p:spPr>
          <a:xfrm>
            <a:off x="4648200" y="1600200"/>
            <a:ext cx="4134070" cy="3090707"/>
          </a:xfrm>
        </p:spPr>
        <p:txBody>
          <a:bodyPr>
            <a:noAutofit/>
          </a:bodyPr>
          <a:lstStyle/>
          <a:p>
            <a:r>
              <a:rPr lang="ja-JP" altLang="en-US" sz="2200" dirty="0"/>
              <a:t>子育て相談の講話は、母親のお困りが多い内容を選んでいる。参加者と一緒に解決方法を考える場にもなっている</a:t>
            </a:r>
            <a:endParaRPr lang="en-US" altLang="ja-JP" sz="2200" dirty="0"/>
          </a:p>
          <a:p>
            <a:r>
              <a:rPr lang="ja-JP" altLang="en-US" sz="2200" dirty="0"/>
              <a:t>産後ケアは訪問型で乳房トラブルや母乳への移行支援などが多く、現在までに「休息」目的での利用なし</a:t>
            </a:r>
            <a:endParaRPr lang="en-US" altLang="ja-JP" sz="2200" dirty="0"/>
          </a:p>
        </p:txBody>
      </p:sp>
      <p:pic>
        <p:nvPicPr>
          <p:cNvPr id="14" name="コンテンツ プレースホルダー 4">
            <a:extLst>
              <a:ext uri="{FF2B5EF4-FFF2-40B4-BE49-F238E27FC236}">
                <a16:creationId xmlns:a16="http://schemas.microsoft.com/office/drawing/2014/main" id="{7F87079F-E5A5-25BA-9A1F-980AF0F49E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5175495"/>
            <a:ext cx="1973096" cy="1479822"/>
          </a:xfrm>
          <a:prstGeom prst="rect">
            <a:avLst/>
          </a:prstGeom>
        </p:spPr>
      </p:pic>
      <p:sp>
        <p:nvSpPr>
          <p:cNvPr id="15" name="ハート 14">
            <a:extLst>
              <a:ext uri="{FF2B5EF4-FFF2-40B4-BE49-F238E27FC236}">
                <a16:creationId xmlns:a16="http://schemas.microsoft.com/office/drawing/2014/main" id="{0A970156-676B-4916-8510-74FEDFC19021}"/>
              </a:ext>
            </a:extLst>
          </p:cNvPr>
          <p:cNvSpPr/>
          <p:nvPr/>
        </p:nvSpPr>
        <p:spPr>
          <a:xfrm>
            <a:off x="6154278" y="5917544"/>
            <a:ext cx="306760" cy="253185"/>
          </a:xfrm>
          <a:prstGeom prst="heart">
            <a:avLst/>
          </a:prstGeom>
          <a:solidFill>
            <a:srgbClr val="FDD7FD"/>
          </a:solidFill>
          <a:ln>
            <a:solidFill>
              <a:srgbClr val="F86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コンテンツ プレースホルダー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7" y="5175495"/>
            <a:ext cx="1906013" cy="1593727"/>
          </a:xfrm>
          <a:prstGeom prst="rect">
            <a:avLst/>
          </a:prstGeom>
        </p:spPr>
      </p:pic>
      <p:sp>
        <p:nvSpPr>
          <p:cNvPr id="9" name="ハート 8">
            <a:extLst>
              <a:ext uri="{FF2B5EF4-FFF2-40B4-BE49-F238E27FC236}">
                <a16:creationId xmlns:a16="http://schemas.microsoft.com/office/drawing/2014/main" id="{0A970156-676B-4916-8510-74FEDFC19021}"/>
              </a:ext>
            </a:extLst>
          </p:cNvPr>
          <p:cNvSpPr/>
          <p:nvPr/>
        </p:nvSpPr>
        <p:spPr>
          <a:xfrm>
            <a:off x="7818128" y="5911004"/>
            <a:ext cx="153380" cy="126593"/>
          </a:xfrm>
          <a:prstGeom prst="heart">
            <a:avLst/>
          </a:prstGeom>
          <a:solidFill>
            <a:srgbClr val="FDD7FD"/>
          </a:solidFill>
          <a:ln>
            <a:solidFill>
              <a:srgbClr val="F86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ハート 9">
            <a:extLst>
              <a:ext uri="{FF2B5EF4-FFF2-40B4-BE49-F238E27FC236}">
                <a16:creationId xmlns:a16="http://schemas.microsoft.com/office/drawing/2014/main" id="{0A970156-676B-4916-8510-74FEDFC19021}"/>
              </a:ext>
            </a:extLst>
          </p:cNvPr>
          <p:cNvSpPr/>
          <p:nvPr/>
        </p:nvSpPr>
        <p:spPr>
          <a:xfrm>
            <a:off x="7752573" y="5650246"/>
            <a:ext cx="153380" cy="126593"/>
          </a:xfrm>
          <a:prstGeom prst="heart">
            <a:avLst/>
          </a:prstGeom>
          <a:solidFill>
            <a:srgbClr val="FDD7FD"/>
          </a:solidFill>
          <a:ln>
            <a:solidFill>
              <a:srgbClr val="F86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ハート 10">
            <a:extLst>
              <a:ext uri="{FF2B5EF4-FFF2-40B4-BE49-F238E27FC236}">
                <a16:creationId xmlns:a16="http://schemas.microsoft.com/office/drawing/2014/main" id="{0A970156-676B-4916-8510-74FEDFC19021}"/>
              </a:ext>
            </a:extLst>
          </p:cNvPr>
          <p:cNvSpPr/>
          <p:nvPr/>
        </p:nvSpPr>
        <p:spPr>
          <a:xfrm>
            <a:off x="7018028" y="5326804"/>
            <a:ext cx="153380" cy="126593"/>
          </a:xfrm>
          <a:prstGeom prst="heart">
            <a:avLst/>
          </a:prstGeom>
          <a:solidFill>
            <a:srgbClr val="FDD7FD"/>
          </a:solidFill>
          <a:ln>
            <a:solidFill>
              <a:srgbClr val="F86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ハート 11">
            <a:extLst>
              <a:ext uri="{FF2B5EF4-FFF2-40B4-BE49-F238E27FC236}">
                <a16:creationId xmlns:a16="http://schemas.microsoft.com/office/drawing/2014/main" id="{0A970156-676B-4916-8510-74FEDFC19021}"/>
              </a:ext>
            </a:extLst>
          </p:cNvPr>
          <p:cNvSpPr/>
          <p:nvPr/>
        </p:nvSpPr>
        <p:spPr>
          <a:xfrm>
            <a:off x="7468878" y="5460154"/>
            <a:ext cx="153380" cy="126593"/>
          </a:xfrm>
          <a:prstGeom prst="heart">
            <a:avLst/>
          </a:prstGeom>
          <a:solidFill>
            <a:srgbClr val="FDD7FD"/>
          </a:solidFill>
          <a:ln>
            <a:solidFill>
              <a:srgbClr val="F86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ハート 12">
            <a:extLst>
              <a:ext uri="{FF2B5EF4-FFF2-40B4-BE49-F238E27FC236}">
                <a16:creationId xmlns:a16="http://schemas.microsoft.com/office/drawing/2014/main" id="{0A970156-676B-4916-8510-74FEDFC19021}"/>
              </a:ext>
            </a:extLst>
          </p:cNvPr>
          <p:cNvSpPr/>
          <p:nvPr/>
        </p:nvSpPr>
        <p:spPr>
          <a:xfrm>
            <a:off x="7341878" y="5523654"/>
            <a:ext cx="153380" cy="126593"/>
          </a:xfrm>
          <a:prstGeom prst="heart">
            <a:avLst/>
          </a:prstGeom>
          <a:solidFill>
            <a:srgbClr val="FDD7FD"/>
          </a:solidFill>
          <a:ln>
            <a:solidFill>
              <a:srgbClr val="F86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ハート 15">
            <a:extLst>
              <a:ext uri="{FF2B5EF4-FFF2-40B4-BE49-F238E27FC236}">
                <a16:creationId xmlns:a16="http://schemas.microsoft.com/office/drawing/2014/main" id="{0A970156-676B-4916-8510-74FEDFC19021}"/>
              </a:ext>
            </a:extLst>
          </p:cNvPr>
          <p:cNvSpPr/>
          <p:nvPr/>
        </p:nvSpPr>
        <p:spPr>
          <a:xfrm>
            <a:off x="7545568" y="5586950"/>
            <a:ext cx="153380" cy="126593"/>
          </a:xfrm>
          <a:prstGeom prst="heart">
            <a:avLst/>
          </a:prstGeom>
          <a:solidFill>
            <a:srgbClr val="FDD7FD"/>
          </a:solidFill>
          <a:ln>
            <a:solidFill>
              <a:srgbClr val="F86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ハート 16">
            <a:extLst>
              <a:ext uri="{FF2B5EF4-FFF2-40B4-BE49-F238E27FC236}">
                <a16:creationId xmlns:a16="http://schemas.microsoft.com/office/drawing/2014/main" id="{0A970156-676B-4916-8510-74FEDFC19021}"/>
              </a:ext>
            </a:extLst>
          </p:cNvPr>
          <p:cNvSpPr/>
          <p:nvPr/>
        </p:nvSpPr>
        <p:spPr>
          <a:xfrm>
            <a:off x="7646678" y="5441104"/>
            <a:ext cx="153380" cy="126593"/>
          </a:xfrm>
          <a:prstGeom prst="heart">
            <a:avLst/>
          </a:prstGeom>
          <a:solidFill>
            <a:srgbClr val="FDD7FD"/>
          </a:solidFill>
          <a:ln>
            <a:solidFill>
              <a:srgbClr val="F86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吹き出し: 角を丸めた四角形 17">
            <a:extLst>
              <a:ext uri="{FF2B5EF4-FFF2-40B4-BE49-F238E27FC236}">
                <a16:creationId xmlns:a16="http://schemas.microsoft.com/office/drawing/2014/main" id="{31AAFA02-0383-4D25-BD2C-63D0AAD20978}"/>
              </a:ext>
            </a:extLst>
          </p:cNvPr>
          <p:cNvSpPr/>
          <p:nvPr/>
        </p:nvSpPr>
        <p:spPr>
          <a:xfrm>
            <a:off x="5004048" y="4540940"/>
            <a:ext cx="3778222" cy="541642"/>
          </a:xfrm>
          <a:prstGeom prst="wedgeRoundRectCallout">
            <a:avLst>
              <a:gd name="adj1" fmla="val -20965"/>
              <a:gd name="adj2" fmla="val 4827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00"/>
          </a:p>
        </p:txBody>
      </p:sp>
      <p:sp>
        <p:nvSpPr>
          <p:cNvPr id="19" name="テキスト ボックス 18">
            <a:extLst>
              <a:ext uri="{FF2B5EF4-FFF2-40B4-BE49-F238E27FC236}">
                <a16:creationId xmlns:a16="http://schemas.microsoft.com/office/drawing/2014/main" id="{113BED1A-9892-4841-8180-EE79DA57FB49}"/>
              </a:ext>
            </a:extLst>
          </p:cNvPr>
          <p:cNvSpPr txBox="1"/>
          <p:nvPr/>
        </p:nvSpPr>
        <p:spPr>
          <a:xfrm>
            <a:off x="5004048" y="4596317"/>
            <a:ext cx="3778222" cy="430887"/>
          </a:xfrm>
          <a:prstGeom prst="rect">
            <a:avLst/>
          </a:prstGeom>
          <a:noFill/>
        </p:spPr>
        <p:txBody>
          <a:bodyPr wrap="square" rtlCol="0">
            <a:spAutoFit/>
          </a:bodyPr>
          <a:lstStyle/>
          <a:p>
            <a:r>
              <a:rPr kumimoji="1" lang="ja-JP" altLang="en-US" sz="2200" dirty="0"/>
              <a:t>母乳育児に関する利用が多い</a:t>
            </a:r>
            <a:endParaRPr kumimoji="1" lang="en-US" altLang="ja-JP" sz="2200" dirty="0"/>
          </a:p>
        </p:txBody>
      </p:sp>
    </p:spTree>
    <p:extLst>
      <p:ext uri="{BB962C8B-B14F-4D97-AF65-F5344CB8AC3E}">
        <p14:creationId xmlns:p14="http://schemas.microsoft.com/office/powerpoint/2010/main" val="3162327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6ED45A-B74D-4D8A-7BCF-07D23C7E4A3B}"/>
              </a:ext>
            </a:extLst>
          </p:cNvPr>
          <p:cNvSpPr>
            <a:spLocks noGrp="1"/>
          </p:cNvSpPr>
          <p:nvPr>
            <p:ph type="title"/>
          </p:nvPr>
        </p:nvSpPr>
        <p:spPr/>
        <p:txBody>
          <a:bodyPr/>
          <a:lstStyle/>
          <a:p>
            <a:r>
              <a:rPr lang="ja-JP" altLang="en-US" sz="4400" dirty="0"/>
              <a:t>院内で</a:t>
            </a:r>
            <a:r>
              <a:rPr lang="en-US" altLang="ja-JP" sz="4400" dirty="0"/>
              <a:t>…</a:t>
            </a:r>
            <a:r>
              <a:rPr lang="ja-JP" altLang="en-US" sz="4400" dirty="0"/>
              <a:t>小児科・助産師外来</a:t>
            </a:r>
            <a:endParaRPr kumimoji="1" lang="ja-JP" altLang="en-US" dirty="0"/>
          </a:p>
        </p:txBody>
      </p:sp>
      <p:sp>
        <p:nvSpPr>
          <p:cNvPr id="5" name="コンテンツ プレースホルダー 4">
            <a:extLst>
              <a:ext uri="{FF2B5EF4-FFF2-40B4-BE49-F238E27FC236}">
                <a16:creationId xmlns:a16="http://schemas.microsoft.com/office/drawing/2014/main" id="{FA95C600-F4FE-97BE-25F0-44140889CF8C}"/>
              </a:ext>
            </a:extLst>
          </p:cNvPr>
          <p:cNvSpPr>
            <a:spLocks noGrp="1"/>
          </p:cNvSpPr>
          <p:nvPr>
            <p:ph idx="1"/>
          </p:nvPr>
        </p:nvSpPr>
        <p:spPr>
          <a:xfrm>
            <a:off x="457200" y="1600200"/>
            <a:ext cx="8229600" cy="3773016"/>
          </a:xfrm>
        </p:spPr>
        <p:txBody>
          <a:bodyPr>
            <a:normAutofit/>
          </a:bodyPr>
          <a:lstStyle/>
          <a:p>
            <a:r>
              <a:rPr lang="ja-JP" altLang="en-US" sz="2200" dirty="0"/>
              <a:t>委託事業で母子に関われる期間は約</a:t>
            </a:r>
            <a:r>
              <a:rPr lang="en-US" altLang="ja-JP" sz="2200" dirty="0"/>
              <a:t>1</a:t>
            </a:r>
            <a:r>
              <a:rPr lang="ja-JP" altLang="en-US" sz="2200" dirty="0"/>
              <a:t>年半。産婦訪問が終わり産後ケアの利用がなければ、ほとんど関わる機会のない方もいる</a:t>
            </a:r>
            <a:endParaRPr lang="en-US" altLang="ja-JP" sz="2200" dirty="0"/>
          </a:p>
          <a:p>
            <a:r>
              <a:rPr lang="ja-JP" altLang="en-US" sz="2200" dirty="0"/>
              <a:t>小児科外来にいることで、長期間、継続的に母子に関わることができる</a:t>
            </a:r>
            <a:endParaRPr lang="en-US" altLang="ja-JP" sz="2200" dirty="0"/>
          </a:p>
          <a:p>
            <a:r>
              <a:rPr lang="ja-JP" altLang="en-US" sz="2200" dirty="0"/>
              <a:t>小児科受診時に母親自身の相談を受けることもあり、そこから助産師外来や産後ケアの利用につながることもある。必要に応じて子育て支援センターや保健師との連携も行っている</a:t>
            </a:r>
            <a:endParaRPr lang="en-US" altLang="ja-JP" sz="2200" dirty="0"/>
          </a:p>
          <a:p>
            <a:r>
              <a:rPr lang="ja-JP" altLang="en-US" sz="2200" dirty="0"/>
              <a:t>地域の病院の外来にいることで、母子の家族員にも関わることができ、家族を含めた子育て支援になっている</a:t>
            </a:r>
            <a:endParaRPr lang="en-US" altLang="ja-JP" sz="2200" dirty="0"/>
          </a:p>
        </p:txBody>
      </p:sp>
      <p:sp>
        <p:nvSpPr>
          <p:cNvPr id="10" name="吹き出し: 角を丸めた四角形 9">
            <a:extLst>
              <a:ext uri="{FF2B5EF4-FFF2-40B4-BE49-F238E27FC236}">
                <a16:creationId xmlns:a16="http://schemas.microsoft.com/office/drawing/2014/main" id="{CC0D24AA-7C02-4D9E-8E2C-59E7289700FE}"/>
              </a:ext>
            </a:extLst>
          </p:cNvPr>
          <p:cNvSpPr/>
          <p:nvPr/>
        </p:nvSpPr>
        <p:spPr>
          <a:xfrm>
            <a:off x="457200" y="5806224"/>
            <a:ext cx="8229600" cy="541642"/>
          </a:xfrm>
          <a:prstGeom prst="wedgeRoundRectCallout">
            <a:avLst>
              <a:gd name="adj1" fmla="val -20965"/>
              <a:gd name="adj2" fmla="val 4827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6" name="テキスト ボックス 5">
            <a:extLst>
              <a:ext uri="{FF2B5EF4-FFF2-40B4-BE49-F238E27FC236}">
                <a16:creationId xmlns:a16="http://schemas.microsoft.com/office/drawing/2014/main" id="{CE5A93AC-1A89-4711-80D7-1DD40C81B3D0}"/>
              </a:ext>
            </a:extLst>
          </p:cNvPr>
          <p:cNvSpPr txBox="1"/>
          <p:nvPr/>
        </p:nvSpPr>
        <p:spPr>
          <a:xfrm>
            <a:off x="539552" y="5874240"/>
            <a:ext cx="8229600" cy="430887"/>
          </a:xfrm>
          <a:prstGeom prst="rect">
            <a:avLst/>
          </a:prstGeom>
          <a:noFill/>
        </p:spPr>
        <p:txBody>
          <a:bodyPr wrap="square" rtlCol="0">
            <a:spAutoFit/>
          </a:bodyPr>
          <a:lstStyle/>
          <a:p>
            <a:r>
              <a:rPr lang="ja-JP" altLang="en-US" sz="2200" dirty="0"/>
              <a:t>ちょっとした気がかりや、受診をためらった時に相談する相手として</a:t>
            </a:r>
            <a:endParaRPr kumimoji="1" lang="en-US" altLang="ja-JP" sz="2200" dirty="0"/>
          </a:p>
        </p:txBody>
      </p:sp>
    </p:spTree>
    <p:extLst>
      <p:ext uri="{BB962C8B-B14F-4D97-AF65-F5344CB8AC3E}">
        <p14:creationId xmlns:p14="http://schemas.microsoft.com/office/powerpoint/2010/main" val="237273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吹き出し: 角を丸めた四角形 58">
            <a:extLst>
              <a:ext uri="{FF2B5EF4-FFF2-40B4-BE49-F238E27FC236}">
                <a16:creationId xmlns:a16="http://schemas.microsoft.com/office/drawing/2014/main" id="{3AF32B5A-F9C3-41FF-B525-449B2F7BDBCB}"/>
              </a:ext>
            </a:extLst>
          </p:cNvPr>
          <p:cNvSpPr/>
          <p:nvPr/>
        </p:nvSpPr>
        <p:spPr>
          <a:xfrm>
            <a:off x="336178" y="6199726"/>
            <a:ext cx="8556302" cy="541642"/>
          </a:xfrm>
          <a:prstGeom prst="wedgeRoundRectCallout">
            <a:avLst>
              <a:gd name="adj1" fmla="val -20965"/>
              <a:gd name="adj2" fmla="val 4827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00"/>
          </a:p>
        </p:txBody>
      </p:sp>
      <p:sp>
        <p:nvSpPr>
          <p:cNvPr id="2" name="タイトル 1"/>
          <p:cNvSpPr>
            <a:spLocks noGrp="1"/>
          </p:cNvSpPr>
          <p:nvPr>
            <p:ph type="title"/>
          </p:nvPr>
        </p:nvSpPr>
        <p:spPr/>
        <p:txBody>
          <a:bodyPr>
            <a:normAutofit/>
          </a:bodyPr>
          <a:lstStyle/>
          <a:p>
            <a:r>
              <a:rPr kumimoji="1" lang="ja-JP" altLang="en-US" dirty="0"/>
              <a:t>小児科での関わりをプラスすると</a:t>
            </a:r>
          </a:p>
        </p:txBody>
      </p:sp>
      <p:cxnSp>
        <p:nvCxnSpPr>
          <p:cNvPr id="5" name="直線矢印コネクタ 4"/>
          <p:cNvCxnSpPr>
            <a:cxnSpLocks/>
          </p:cNvCxnSpPr>
          <p:nvPr/>
        </p:nvCxnSpPr>
        <p:spPr>
          <a:xfrm>
            <a:off x="323528" y="4553968"/>
            <a:ext cx="7920880"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734892" y="4338068"/>
            <a:ext cx="0" cy="4953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09935" y="4918774"/>
            <a:ext cx="461665" cy="1317646"/>
          </a:xfrm>
          <a:prstGeom prst="rect">
            <a:avLst/>
          </a:prstGeom>
          <a:noFill/>
        </p:spPr>
        <p:txBody>
          <a:bodyPr vert="eaVert" wrap="square" rtlCol="0">
            <a:spAutoFit/>
          </a:bodyPr>
          <a:lstStyle/>
          <a:p>
            <a:r>
              <a:rPr kumimoji="1" lang="ja-JP" altLang="en-US" dirty="0">
                <a:latin typeface="+mj-ea"/>
                <a:ea typeface="+mj-ea"/>
              </a:rPr>
              <a:t>妊娠届提出</a:t>
            </a:r>
          </a:p>
        </p:txBody>
      </p:sp>
      <p:cxnSp>
        <p:nvCxnSpPr>
          <p:cNvPr id="11" name="直線コネクタ 10"/>
          <p:cNvCxnSpPr/>
          <p:nvPr/>
        </p:nvCxnSpPr>
        <p:spPr>
          <a:xfrm>
            <a:off x="2917998" y="4338068"/>
            <a:ext cx="0" cy="4953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461511" y="4638443"/>
            <a:ext cx="461665" cy="673100"/>
          </a:xfrm>
          <a:prstGeom prst="rect">
            <a:avLst/>
          </a:prstGeom>
          <a:noFill/>
        </p:spPr>
        <p:txBody>
          <a:bodyPr vert="eaVert" wrap="square" rtlCol="0">
            <a:spAutoFit/>
          </a:bodyPr>
          <a:lstStyle/>
          <a:p>
            <a:r>
              <a:rPr kumimoji="1" lang="ja-JP" altLang="en-US" dirty="0">
                <a:latin typeface="+mj-ea"/>
                <a:ea typeface="+mj-ea"/>
              </a:rPr>
              <a:t>出産</a:t>
            </a:r>
          </a:p>
        </p:txBody>
      </p:sp>
      <p:cxnSp>
        <p:nvCxnSpPr>
          <p:cNvPr id="13" name="直線コネクタ 12"/>
          <p:cNvCxnSpPr/>
          <p:nvPr/>
        </p:nvCxnSpPr>
        <p:spPr>
          <a:xfrm>
            <a:off x="7668344" y="4338068"/>
            <a:ext cx="0" cy="4953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463135" y="4998467"/>
            <a:ext cx="461665" cy="1368729"/>
          </a:xfrm>
          <a:prstGeom prst="rect">
            <a:avLst/>
          </a:prstGeom>
          <a:noFill/>
        </p:spPr>
        <p:txBody>
          <a:bodyPr vert="eaVert" wrap="square" rtlCol="0">
            <a:spAutoFit/>
          </a:bodyPr>
          <a:lstStyle/>
          <a:p>
            <a:r>
              <a:rPr kumimoji="1" lang="ja-JP" altLang="en-US" dirty="0">
                <a:latin typeface="+mj-ea"/>
                <a:ea typeface="+mj-ea"/>
              </a:rPr>
              <a:t>産後</a:t>
            </a:r>
            <a:r>
              <a:rPr kumimoji="1" lang="en-US" altLang="ja-JP" dirty="0">
                <a:latin typeface="+mj-ea"/>
                <a:ea typeface="+mj-ea"/>
              </a:rPr>
              <a:t>1</a:t>
            </a:r>
            <a:r>
              <a:rPr kumimoji="1" lang="ja-JP" altLang="en-US" dirty="0">
                <a:latin typeface="+mj-ea"/>
                <a:ea typeface="+mj-ea"/>
              </a:rPr>
              <a:t>年</a:t>
            </a:r>
          </a:p>
        </p:txBody>
      </p:sp>
      <p:sp>
        <p:nvSpPr>
          <p:cNvPr id="15" name="角丸四角形吹き出し 14"/>
          <p:cNvSpPr/>
          <p:nvPr/>
        </p:nvSpPr>
        <p:spPr>
          <a:xfrm>
            <a:off x="971600" y="2890268"/>
            <a:ext cx="390525" cy="1244600"/>
          </a:xfrm>
          <a:prstGeom prst="wedgeRoundRectCallout">
            <a:avLst>
              <a:gd name="adj1" fmla="val -22115"/>
              <a:gd name="adj2" fmla="val 81888"/>
              <a:gd name="adj3" fmla="val 16667"/>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dirty="0">
                <a:solidFill>
                  <a:schemeClr val="tx1"/>
                </a:solidFill>
                <a:latin typeface="+mj-ea"/>
                <a:ea typeface="+mj-ea"/>
              </a:rPr>
              <a:t>訪問</a:t>
            </a:r>
          </a:p>
        </p:txBody>
      </p:sp>
      <p:sp>
        <p:nvSpPr>
          <p:cNvPr id="17" name="角丸四角形吹き出し 16"/>
          <p:cNvSpPr/>
          <p:nvPr/>
        </p:nvSpPr>
        <p:spPr>
          <a:xfrm>
            <a:off x="2987824" y="2890268"/>
            <a:ext cx="390525" cy="1244600"/>
          </a:xfrm>
          <a:prstGeom prst="wedgeRoundRectCallout">
            <a:avLst>
              <a:gd name="adj1" fmla="val 74517"/>
              <a:gd name="adj2" fmla="val 80722"/>
              <a:gd name="adj3" fmla="val 16667"/>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dirty="0">
                <a:solidFill>
                  <a:schemeClr val="tx1"/>
                </a:solidFill>
                <a:latin typeface="+mj-ea"/>
                <a:ea typeface="+mj-ea"/>
              </a:rPr>
              <a:t>訪問</a:t>
            </a:r>
          </a:p>
        </p:txBody>
      </p:sp>
      <p:sp>
        <p:nvSpPr>
          <p:cNvPr id="18" name="テキスト ボックス 17"/>
          <p:cNvSpPr txBox="1"/>
          <p:nvPr/>
        </p:nvSpPr>
        <p:spPr>
          <a:xfrm>
            <a:off x="509935" y="3630892"/>
            <a:ext cx="461665" cy="612685"/>
          </a:xfrm>
          <a:prstGeom prst="rect">
            <a:avLst/>
          </a:prstGeom>
          <a:noFill/>
        </p:spPr>
        <p:txBody>
          <a:bodyPr vert="eaVert" wrap="square" rtlCol="0">
            <a:spAutoFit/>
          </a:bodyPr>
          <a:lstStyle/>
          <a:p>
            <a:r>
              <a:rPr kumimoji="1" lang="en-US" altLang="ja-JP" dirty="0">
                <a:latin typeface="+mj-ea"/>
                <a:ea typeface="+mj-ea"/>
              </a:rPr>
              <a:t>9</a:t>
            </a:r>
            <a:r>
              <a:rPr lang="ja-JP" altLang="en-US" dirty="0">
                <a:latin typeface="+mj-ea"/>
                <a:ea typeface="+mj-ea"/>
              </a:rPr>
              <a:t>週</a:t>
            </a:r>
            <a:endParaRPr kumimoji="1" lang="ja-JP" altLang="en-US" dirty="0">
              <a:latin typeface="+mj-ea"/>
              <a:ea typeface="+mj-ea"/>
            </a:endParaRPr>
          </a:p>
        </p:txBody>
      </p:sp>
      <p:sp>
        <p:nvSpPr>
          <p:cNvPr id="23" name="円形吹き出し 22"/>
          <p:cNvSpPr/>
          <p:nvPr/>
        </p:nvSpPr>
        <p:spPr>
          <a:xfrm>
            <a:off x="2641928" y="5159469"/>
            <a:ext cx="533400" cy="908267"/>
          </a:xfrm>
          <a:prstGeom prst="wedgeEllipseCallout">
            <a:avLst>
              <a:gd name="adj1" fmla="val 34049"/>
              <a:gd name="adj2" fmla="val -80295"/>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j-ea"/>
                <a:ea typeface="+mj-ea"/>
              </a:rPr>
              <a:t>産後ケア</a:t>
            </a:r>
          </a:p>
        </p:txBody>
      </p:sp>
      <p:sp>
        <p:nvSpPr>
          <p:cNvPr id="3" name="右大かっこ 2"/>
          <p:cNvSpPr/>
          <p:nvPr/>
        </p:nvSpPr>
        <p:spPr>
          <a:xfrm rot="16200000" flipH="1" flipV="1">
            <a:off x="5124498" y="2319872"/>
            <a:ext cx="334326" cy="4747327"/>
          </a:xfrm>
          <a:prstGeom prst="rightBracket">
            <a:avLst/>
          </a:prstGeom>
          <a:noFill/>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角丸四角形 5"/>
          <p:cNvSpPr/>
          <p:nvPr/>
        </p:nvSpPr>
        <p:spPr>
          <a:xfrm>
            <a:off x="477570" y="1556792"/>
            <a:ext cx="4526478" cy="982881"/>
          </a:xfrm>
          <a:prstGeom prst="roundRect">
            <a:avLst>
              <a:gd name="adj" fmla="val 659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61704" y="1586567"/>
            <a:ext cx="4514352" cy="923330"/>
          </a:xfrm>
          <a:prstGeom prst="rect">
            <a:avLst/>
          </a:prstGeom>
          <a:noFill/>
        </p:spPr>
        <p:txBody>
          <a:bodyPr wrap="square" rtlCol="0">
            <a:spAutoFit/>
          </a:bodyPr>
          <a:lstStyle/>
          <a:p>
            <a:r>
              <a:rPr kumimoji="1" lang="ja-JP" altLang="en-US" dirty="0"/>
              <a:t>子育て相談（講話、個別相談）</a:t>
            </a:r>
            <a:endParaRPr kumimoji="1" lang="en-US" altLang="ja-JP" dirty="0"/>
          </a:p>
          <a:p>
            <a:r>
              <a:rPr kumimoji="1" lang="ja-JP" altLang="en-US" dirty="0"/>
              <a:t>●</a:t>
            </a:r>
            <a:r>
              <a:rPr lang="ja-JP" altLang="en-US" dirty="0"/>
              <a:t>妊産婦向け：</a:t>
            </a:r>
            <a:r>
              <a:rPr kumimoji="1" lang="en-US" altLang="ja-JP" dirty="0"/>
              <a:t>5</a:t>
            </a:r>
            <a:r>
              <a:rPr kumimoji="1" lang="ja-JP" altLang="en-US" dirty="0"/>
              <a:t>月・</a:t>
            </a:r>
            <a:r>
              <a:rPr kumimoji="1" lang="en-US" altLang="ja-JP" dirty="0"/>
              <a:t>10</a:t>
            </a:r>
            <a:r>
              <a:rPr kumimoji="1" lang="ja-JP" altLang="en-US" dirty="0"/>
              <a:t>月・</a:t>
            </a:r>
            <a:r>
              <a:rPr kumimoji="1" lang="en-US" altLang="ja-JP" dirty="0"/>
              <a:t>3</a:t>
            </a:r>
            <a:r>
              <a:rPr kumimoji="1" lang="ja-JP" altLang="en-US" dirty="0"/>
              <a:t>月</a:t>
            </a:r>
            <a:endParaRPr kumimoji="1" lang="en-US" altLang="ja-JP" dirty="0"/>
          </a:p>
          <a:p>
            <a:r>
              <a:rPr lang="ja-JP" altLang="en-US" dirty="0"/>
              <a:t>●妊婦向け：年</a:t>
            </a:r>
            <a:r>
              <a:rPr lang="en-US" altLang="ja-JP" dirty="0"/>
              <a:t>1</a:t>
            </a:r>
            <a:r>
              <a:rPr lang="ja-JP" altLang="en-US" dirty="0"/>
              <a:t>回（届出状況に応じて開催）</a:t>
            </a:r>
            <a:endParaRPr kumimoji="1" lang="ja-JP" altLang="en-US" dirty="0"/>
          </a:p>
        </p:txBody>
      </p:sp>
      <p:sp>
        <p:nvSpPr>
          <p:cNvPr id="25" name="テキスト ボックス 24"/>
          <p:cNvSpPr txBox="1"/>
          <p:nvPr/>
        </p:nvSpPr>
        <p:spPr>
          <a:xfrm>
            <a:off x="1322348" y="2871903"/>
            <a:ext cx="369332" cy="1161366"/>
          </a:xfrm>
          <a:prstGeom prst="rect">
            <a:avLst/>
          </a:prstGeom>
          <a:noFill/>
        </p:spPr>
        <p:txBody>
          <a:bodyPr vert="eaVert" wrap="square" rtlCol="0">
            <a:spAutoFit/>
          </a:bodyPr>
          <a:lstStyle/>
          <a:p>
            <a:r>
              <a:rPr kumimoji="1" lang="ja-JP" altLang="en-US" sz="1200" dirty="0"/>
              <a:t>サポート事業</a:t>
            </a:r>
          </a:p>
        </p:txBody>
      </p:sp>
      <p:sp>
        <p:nvSpPr>
          <p:cNvPr id="26" name="テキスト ボックス 25"/>
          <p:cNvSpPr txBox="1"/>
          <p:nvPr/>
        </p:nvSpPr>
        <p:spPr>
          <a:xfrm>
            <a:off x="3338572" y="2871903"/>
            <a:ext cx="369332" cy="1161366"/>
          </a:xfrm>
          <a:prstGeom prst="rect">
            <a:avLst/>
          </a:prstGeom>
          <a:noFill/>
        </p:spPr>
        <p:txBody>
          <a:bodyPr vert="eaVert" wrap="square" rtlCol="0">
            <a:spAutoFit/>
          </a:bodyPr>
          <a:lstStyle/>
          <a:p>
            <a:r>
              <a:rPr kumimoji="1" lang="ja-JP" altLang="en-US" sz="1200" dirty="0"/>
              <a:t>サポート事業</a:t>
            </a:r>
          </a:p>
        </p:txBody>
      </p:sp>
      <p:sp>
        <p:nvSpPr>
          <p:cNvPr id="27" name="テキスト ボックス 26"/>
          <p:cNvSpPr txBox="1"/>
          <p:nvPr/>
        </p:nvSpPr>
        <p:spPr>
          <a:xfrm>
            <a:off x="485781" y="1279793"/>
            <a:ext cx="1111696" cy="276999"/>
          </a:xfrm>
          <a:prstGeom prst="rect">
            <a:avLst/>
          </a:prstGeom>
          <a:noFill/>
        </p:spPr>
        <p:txBody>
          <a:bodyPr vert="horz" wrap="square" rtlCol="0">
            <a:spAutoFit/>
          </a:bodyPr>
          <a:lstStyle/>
          <a:p>
            <a:r>
              <a:rPr kumimoji="1" lang="ja-JP" altLang="en-US" sz="1200" dirty="0"/>
              <a:t>サポート事業</a:t>
            </a:r>
          </a:p>
        </p:txBody>
      </p:sp>
      <p:sp>
        <p:nvSpPr>
          <p:cNvPr id="32" name="角丸四角形吹き出し 31"/>
          <p:cNvSpPr/>
          <p:nvPr/>
        </p:nvSpPr>
        <p:spPr>
          <a:xfrm>
            <a:off x="2263371" y="2890268"/>
            <a:ext cx="390525" cy="1244600"/>
          </a:xfrm>
          <a:prstGeom prst="wedgeRoundRectCallout">
            <a:avLst>
              <a:gd name="adj1" fmla="val -22115"/>
              <a:gd name="adj2" fmla="val 81888"/>
              <a:gd name="adj3" fmla="val 16667"/>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dirty="0">
                <a:solidFill>
                  <a:schemeClr val="tx1"/>
                </a:solidFill>
                <a:latin typeface="+mj-ea"/>
                <a:ea typeface="+mj-ea"/>
              </a:rPr>
              <a:t>訪問</a:t>
            </a:r>
          </a:p>
        </p:txBody>
      </p:sp>
      <p:sp>
        <p:nvSpPr>
          <p:cNvPr id="33" name="テキスト ボックス 32"/>
          <p:cNvSpPr txBox="1"/>
          <p:nvPr/>
        </p:nvSpPr>
        <p:spPr>
          <a:xfrm>
            <a:off x="2614119" y="2871903"/>
            <a:ext cx="369332" cy="1161366"/>
          </a:xfrm>
          <a:prstGeom prst="rect">
            <a:avLst/>
          </a:prstGeom>
          <a:noFill/>
        </p:spPr>
        <p:txBody>
          <a:bodyPr vert="eaVert" wrap="square" rtlCol="0">
            <a:spAutoFit/>
          </a:bodyPr>
          <a:lstStyle/>
          <a:p>
            <a:r>
              <a:rPr kumimoji="1" lang="ja-JP" altLang="en-US" sz="1200" dirty="0"/>
              <a:t>サポート事業</a:t>
            </a:r>
          </a:p>
        </p:txBody>
      </p:sp>
      <p:sp>
        <p:nvSpPr>
          <p:cNvPr id="34" name="円形吹き出し 33"/>
          <p:cNvSpPr/>
          <p:nvPr/>
        </p:nvSpPr>
        <p:spPr>
          <a:xfrm>
            <a:off x="3266233" y="5123314"/>
            <a:ext cx="533400" cy="908267"/>
          </a:xfrm>
          <a:prstGeom prst="wedgeEllipseCallout">
            <a:avLst>
              <a:gd name="adj1" fmla="val 34049"/>
              <a:gd name="adj2" fmla="val -80295"/>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j-ea"/>
                <a:ea typeface="+mj-ea"/>
              </a:rPr>
              <a:t>産後</a:t>
            </a:r>
            <a:endParaRPr kumimoji="1" lang="en-US" altLang="ja-JP" sz="1200" dirty="0">
              <a:solidFill>
                <a:schemeClr val="tx1"/>
              </a:solidFill>
              <a:latin typeface="+mj-ea"/>
              <a:ea typeface="+mj-ea"/>
            </a:endParaRPr>
          </a:p>
          <a:p>
            <a:pPr algn="ctr"/>
            <a:r>
              <a:rPr kumimoji="1" lang="ja-JP" altLang="en-US" sz="1200" dirty="0">
                <a:solidFill>
                  <a:schemeClr val="tx1"/>
                </a:solidFill>
                <a:latin typeface="+mj-ea"/>
                <a:ea typeface="+mj-ea"/>
              </a:rPr>
              <a:t>ケア</a:t>
            </a:r>
          </a:p>
        </p:txBody>
      </p:sp>
      <p:sp>
        <p:nvSpPr>
          <p:cNvPr id="35" name="円形吹き出し 34"/>
          <p:cNvSpPr/>
          <p:nvPr/>
        </p:nvSpPr>
        <p:spPr>
          <a:xfrm>
            <a:off x="6572130" y="5171090"/>
            <a:ext cx="533400" cy="908267"/>
          </a:xfrm>
          <a:prstGeom prst="wedgeEllipseCallout">
            <a:avLst>
              <a:gd name="adj1" fmla="val 34049"/>
              <a:gd name="adj2" fmla="val -80295"/>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j-ea"/>
                <a:ea typeface="+mj-ea"/>
              </a:rPr>
              <a:t>産後ケア</a:t>
            </a:r>
          </a:p>
        </p:txBody>
      </p:sp>
      <p:grpSp>
        <p:nvGrpSpPr>
          <p:cNvPr id="28" name="グループ化 27"/>
          <p:cNvGrpSpPr/>
          <p:nvPr/>
        </p:nvGrpSpPr>
        <p:grpSpPr>
          <a:xfrm>
            <a:off x="3532933" y="3285608"/>
            <a:ext cx="430887" cy="1295520"/>
            <a:chOff x="5845149" y="3082464"/>
            <a:chExt cx="430887" cy="1295520"/>
          </a:xfrm>
        </p:grpSpPr>
        <p:sp>
          <p:nvSpPr>
            <p:cNvPr id="29" name="下矢印 28"/>
            <p:cNvSpPr/>
            <p:nvPr/>
          </p:nvSpPr>
          <p:spPr>
            <a:xfrm>
              <a:off x="5938576" y="4073185"/>
              <a:ext cx="222738" cy="30479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5845149" y="3082464"/>
              <a:ext cx="430887" cy="1126669"/>
            </a:xfrm>
            <a:prstGeom prst="rect">
              <a:avLst/>
            </a:prstGeom>
            <a:noFill/>
          </p:spPr>
          <p:txBody>
            <a:bodyPr vert="eaVert" wrap="square" rtlCol="0">
              <a:spAutoFit/>
            </a:bodyPr>
            <a:lstStyle/>
            <a:p>
              <a:r>
                <a:rPr kumimoji="1" lang="ja-JP" altLang="en-US" sz="1600" dirty="0"/>
                <a:t>ワクチン①</a:t>
              </a:r>
            </a:p>
          </p:txBody>
        </p:sp>
      </p:grpSp>
      <p:grpSp>
        <p:nvGrpSpPr>
          <p:cNvPr id="36" name="グループ化 35"/>
          <p:cNvGrpSpPr/>
          <p:nvPr/>
        </p:nvGrpSpPr>
        <p:grpSpPr>
          <a:xfrm>
            <a:off x="4026418" y="3285608"/>
            <a:ext cx="430887" cy="1295520"/>
            <a:chOff x="5845149" y="3082464"/>
            <a:chExt cx="430887" cy="1295520"/>
          </a:xfrm>
        </p:grpSpPr>
        <p:sp>
          <p:nvSpPr>
            <p:cNvPr id="37" name="下矢印 36"/>
            <p:cNvSpPr/>
            <p:nvPr/>
          </p:nvSpPr>
          <p:spPr>
            <a:xfrm>
              <a:off x="5938576" y="4073185"/>
              <a:ext cx="222738" cy="30479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845149" y="3082464"/>
              <a:ext cx="430887" cy="1126669"/>
            </a:xfrm>
            <a:prstGeom prst="rect">
              <a:avLst/>
            </a:prstGeom>
            <a:noFill/>
          </p:spPr>
          <p:txBody>
            <a:bodyPr vert="eaVert" wrap="square" rtlCol="0">
              <a:spAutoFit/>
            </a:bodyPr>
            <a:lstStyle/>
            <a:p>
              <a:r>
                <a:rPr kumimoji="1" lang="ja-JP" altLang="en-US" sz="1600" dirty="0"/>
                <a:t>ワクチン②</a:t>
              </a:r>
            </a:p>
          </p:txBody>
        </p:sp>
      </p:grpSp>
      <p:grpSp>
        <p:nvGrpSpPr>
          <p:cNvPr id="40" name="グループ化 39"/>
          <p:cNvGrpSpPr/>
          <p:nvPr/>
        </p:nvGrpSpPr>
        <p:grpSpPr>
          <a:xfrm>
            <a:off x="4505389" y="3285608"/>
            <a:ext cx="430887" cy="1295520"/>
            <a:chOff x="5845149" y="3082464"/>
            <a:chExt cx="430887" cy="1295520"/>
          </a:xfrm>
        </p:grpSpPr>
        <p:sp>
          <p:nvSpPr>
            <p:cNvPr id="41" name="下矢印 40"/>
            <p:cNvSpPr/>
            <p:nvPr/>
          </p:nvSpPr>
          <p:spPr>
            <a:xfrm>
              <a:off x="5938576" y="4073185"/>
              <a:ext cx="222738" cy="30479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5845149" y="3082464"/>
              <a:ext cx="430887" cy="1126669"/>
            </a:xfrm>
            <a:prstGeom prst="rect">
              <a:avLst/>
            </a:prstGeom>
            <a:noFill/>
          </p:spPr>
          <p:txBody>
            <a:bodyPr vert="eaVert" wrap="square" rtlCol="0">
              <a:spAutoFit/>
            </a:bodyPr>
            <a:lstStyle/>
            <a:p>
              <a:r>
                <a:rPr kumimoji="1" lang="ja-JP" altLang="en-US" sz="1600" dirty="0"/>
                <a:t>ワクチン③</a:t>
              </a:r>
            </a:p>
          </p:txBody>
        </p:sp>
      </p:grpSp>
      <p:grpSp>
        <p:nvGrpSpPr>
          <p:cNvPr id="43" name="グループ化 42"/>
          <p:cNvGrpSpPr/>
          <p:nvPr/>
        </p:nvGrpSpPr>
        <p:grpSpPr>
          <a:xfrm>
            <a:off x="5100472" y="3285608"/>
            <a:ext cx="430887" cy="1295520"/>
            <a:chOff x="5845149" y="3082464"/>
            <a:chExt cx="430887" cy="1295520"/>
          </a:xfrm>
        </p:grpSpPr>
        <p:sp>
          <p:nvSpPr>
            <p:cNvPr id="44" name="下矢印 43"/>
            <p:cNvSpPr/>
            <p:nvPr/>
          </p:nvSpPr>
          <p:spPr>
            <a:xfrm>
              <a:off x="5938576" y="4073185"/>
              <a:ext cx="222738" cy="30479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845149" y="3082464"/>
              <a:ext cx="430887" cy="1126669"/>
            </a:xfrm>
            <a:prstGeom prst="rect">
              <a:avLst/>
            </a:prstGeom>
            <a:noFill/>
          </p:spPr>
          <p:txBody>
            <a:bodyPr vert="eaVert" wrap="square" rtlCol="0">
              <a:spAutoFit/>
            </a:bodyPr>
            <a:lstStyle/>
            <a:p>
              <a:r>
                <a:rPr kumimoji="1" lang="ja-JP" altLang="en-US" sz="1600" dirty="0"/>
                <a:t>ワクチン④</a:t>
              </a:r>
            </a:p>
          </p:txBody>
        </p:sp>
      </p:grpSp>
      <p:grpSp>
        <p:nvGrpSpPr>
          <p:cNvPr id="46" name="グループ化 45"/>
          <p:cNvGrpSpPr/>
          <p:nvPr/>
        </p:nvGrpSpPr>
        <p:grpSpPr>
          <a:xfrm>
            <a:off x="6014872" y="3285608"/>
            <a:ext cx="430887" cy="1295520"/>
            <a:chOff x="5845149" y="3082464"/>
            <a:chExt cx="430887" cy="1295520"/>
          </a:xfrm>
        </p:grpSpPr>
        <p:sp>
          <p:nvSpPr>
            <p:cNvPr id="47" name="下矢印 46"/>
            <p:cNvSpPr/>
            <p:nvPr/>
          </p:nvSpPr>
          <p:spPr>
            <a:xfrm>
              <a:off x="5938576" y="4073185"/>
              <a:ext cx="222738" cy="30479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5845149" y="3082464"/>
              <a:ext cx="430887" cy="1126669"/>
            </a:xfrm>
            <a:prstGeom prst="rect">
              <a:avLst/>
            </a:prstGeom>
            <a:noFill/>
          </p:spPr>
          <p:txBody>
            <a:bodyPr vert="eaVert" wrap="square" rtlCol="0">
              <a:spAutoFit/>
            </a:bodyPr>
            <a:lstStyle/>
            <a:p>
              <a:r>
                <a:rPr kumimoji="1" lang="ja-JP" altLang="en-US" sz="1600" dirty="0"/>
                <a:t>ワクチン⑤</a:t>
              </a:r>
            </a:p>
          </p:txBody>
        </p:sp>
      </p:grpSp>
      <p:grpSp>
        <p:nvGrpSpPr>
          <p:cNvPr id="49" name="グループ化 48"/>
          <p:cNvGrpSpPr/>
          <p:nvPr/>
        </p:nvGrpSpPr>
        <p:grpSpPr>
          <a:xfrm>
            <a:off x="7524328" y="3285608"/>
            <a:ext cx="430887" cy="1295520"/>
            <a:chOff x="5845149" y="3082464"/>
            <a:chExt cx="430887" cy="1295520"/>
          </a:xfrm>
        </p:grpSpPr>
        <p:sp>
          <p:nvSpPr>
            <p:cNvPr id="50" name="下矢印 49"/>
            <p:cNvSpPr/>
            <p:nvPr/>
          </p:nvSpPr>
          <p:spPr>
            <a:xfrm>
              <a:off x="5938576" y="4073185"/>
              <a:ext cx="222738" cy="30479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5845149" y="3082464"/>
              <a:ext cx="430887" cy="1126669"/>
            </a:xfrm>
            <a:prstGeom prst="rect">
              <a:avLst/>
            </a:prstGeom>
            <a:noFill/>
          </p:spPr>
          <p:txBody>
            <a:bodyPr vert="eaVert" wrap="square" rtlCol="0">
              <a:spAutoFit/>
            </a:bodyPr>
            <a:lstStyle/>
            <a:p>
              <a:r>
                <a:rPr kumimoji="1" lang="ja-JP" altLang="en-US" sz="1600" dirty="0"/>
                <a:t>ワクチン⑥</a:t>
              </a:r>
            </a:p>
          </p:txBody>
        </p:sp>
      </p:grpSp>
      <p:sp>
        <p:nvSpPr>
          <p:cNvPr id="52" name="四角形吹き出し 51"/>
          <p:cNvSpPr/>
          <p:nvPr/>
        </p:nvSpPr>
        <p:spPr>
          <a:xfrm>
            <a:off x="7118804" y="3062465"/>
            <a:ext cx="364422" cy="1331686"/>
          </a:xfrm>
          <a:prstGeom prst="wedgeRectCallout">
            <a:avLst>
              <a:gd name="adj1" fmla="val 22978"/>
              <a:gd name="adj2" fmla="val 65770"/>
            </a:avLst>
          </a:prstGeom>
          <a:solidFill>
            <a:srgbClr val="FFDF79"/>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dirty="0">
                <a:solidFill>
                  <a:schemeClr val="tx1"/>
                </a:solidFill>
              </a:rPr>
              <a:t>1</a:t>
            </a:r>
            <a:r>
              <a:rPr kumimoji="1" lang="ja-JP" altLang="en-US" dirty="0">
                <a:solidFill>
                  <a:schemeClr val="tx1"/>
                </a:solidFill>
              </a:rPr>
              <a:t>歳児健診</a:t>
            </a:r>
          </a:p>
        </p:txBody>
      </p:sp>
      <p:sp>
        <p:nvSpPr>
          <p:cNvPr id="53" name="四角形吹き出し 52"/>
          <p:cNvSpPr/>
          <p:nvPr/>
        </p:nvSpPr>
        <p:spPr>
          <a:xfrm>
            <a:off x="5743209" y="3062465"/>
            <a:ext cx="364422" cy="1331686"/>
          </a:xfrm>
          <a:prstGeom prst="wedgeRectCallout">
            <a:avLst>
              <a:gd name="adj1" fmla="val 22978"/>
              <a:gd name="adj2" fmla="val 65770"/>
            </a:avLst>
          </a:prstGeom>
          <a:solidFill>
            <a:srgbClr val="FFDF79"/>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dirty="0">
                <a:solidFill>
                  <a:schemeClr val="tx1"/>
                </a:solidFill>
              </a:rPr>
              <a:t>7</a:t>
            </a:r>
            <a:r>
              <a:rPr kumimoji="1" lang="ja-JP" altLang="en-US" dirty="0">
                <a:solidFill>
                  <a:schemeClr val="tx1"/>
                </a:solidFill>
              </a:rPr>
              <a:t>ヶ月健診</a:t>
            </a:r>
          </a:p>
        </p:txBody>
      </p:sp>
      <p:sp>
        <p:nvSpPr>
          <p:cNvPr id="54" name="四角形吹き出し 53"/>
          <p:cNvSpPr/>
          <p:nvPr/>
        </p:nvSpPr>
        <p:spPr>
          <a:xfrm>
            <a:off x="4814298" y="3062465"/>
            <a:ext cx="364422" cy="1331686"/>
          </a:xfrm>
          <a:prstGeom prst="wedgeRectCallout">
            <a:avLst>
              <a:gd name="adj1" fmla="val -40747"/>
              <a:gd name="adj2" fmla="val 64680"/>
            </a:avLst>
          </a:prstGeom>
          <a:solidFill>
            <a:srgbClr val="FFDF79"/>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dirty="0">
                <a:solidFill>
                  <a:schemeClr val="tx1"/>
                </a:solidFill>
              </a:rPr>
              <a:t>4</a:t>
            </a:r>
            <a:r>
              <a:rPr kumimoji="1" lang="ja-JP" altLang="en-US" dirty="0">
                <a:solidFill>
                  <a:schemeClr val="tx1"/>
                </a:solidFill>
              </a:rPr>
              <a:t>ヶ月健診</a:t>
            </a:r>
          </a:p>
        </p:txBody>
      </p:sp>
      <p:sp>
        <p:nvSpPr>
          <p:cNvPr id="55" name="テキスト ボックス 54"/>
          <p:cNvSpPr txBox="1"/>
          <p:nvPr/>
        </p:nvSpPr>
        <p:spPr>
          <a:xfrm>
            <a:off x="4687298" y="2672699"/>
            <a:ext cx="717062" cy="369332"/>
          </a:xfrm>
          <a:prstGeom prst="rect">
            <a:avLst/>
          </a:prstGeom>
          <a:noFill/>
        </p:spPr>
        <p:txBody>
          <a:bodyPr wrap="square" rtlCol="0">
            <a:spAutoFit/>
          </a:bodyPr>
          <a:lstStyle/>
          <a:p>
            <a:r>
              <a:rPr kumimoji="1" lang="ja-JP" altLang="en-US" dirty="0"/>
              <a:t>集団</a:t>
            </a:r>
          </a:p>
        </p:txBody>
      </p:sp>
      <p:sp>
        <p:nvSpPr>
          <p:cNvPr id="56" name="テキスト ボックス 55"/>
          <p:cNvSpPr txBox="1"/>
          <p:nvPr/>
        </p:nvSpPr>
        <p:spPr>
          <a:xfrm>
            <a:off x="5630726" y="2672699"/>
            <a:ext cx="717062" cy="369332"/>
          </a:xfrm>
          <a:prstGeom prst="rect">
            <a:avLst/>
          </a:prstGeom>
          <a:noFill/>
        </p:spPr>
        <p:txBody>
          <a:bodyPr wrap="square" rtlCol="0">
            <a:spAutoFit/>
          </a:bodyPr>
          <a:lstStyle/>
          <a:p>
            <a:r>
              <a:rPr kumimoji="1" lang="ja-JP" altLang="en-US" dirty="0"/>
              <a:t>集団</a:t>
            </a:r>
          </a:p>
        </p:txBody>
      </p:sp>
      <p:sp>
        <p:nvSpPr>
          <p:cNvPr id="57" name="テキスト ボックス 56"/>
          <p:cNvSpPr txBox="1"/>
          <p:nvPr/>
        </p:nvSpPr>
        <p:spPr>
          <a:xfrm>
            <a:off x="6948264" y="2672699"/>
            <a:ext cx="717062" cy="369332"/>
          </a:xfrm>
          <a:prstGeom prst="rect">
            <a:avLst/>
          </a:prstGeom>
          <a:noFill/>
        </p:spPr>
        <p:txBody>
          <a:bodyPr wrap="square" rtlCol="0">
            <a:spAutoFit/>
          </a:bodyPr>
          <a:lstStyle/>
          <a:p>
            <a:r>
              <a:rPr kumimoji="1" lang="ja-JP" altLang="en-US" dirty="0"/>
              <a:t>個別</a:t>
            </a:r>
          </a:p>
        </p:txBody>
      </p:sp>
      <p:sp>
        <p:nvSpPr>
          <p:cNvPr id="16" name="テキスト ボックス 15">
            <a:extLst>
              <a:ext uri="{FF2B5EF4-FFF2-40B4-BE49-F238E27FC236}">
                <a16:creationId xmlns:a16="http://schemas.microsoft.com/office/drawing/2014/main" id="{934F667D-DDBE-3F44-686C-EDAEB79A04B3}"/>
              </a:ext>
            </a:extLst>
          </p:cNvPr>
          <p:cNvSpPr txBox="1"/>
          <p:nvPr/>
        </p:nvSpPr>
        <p:spPr>
          <a:xfrm>
            <a:off x="8403232" y="3789040"/>
            <a:ext cx="461665" cy="1671407"/>
          </a:xfrm>
          <a:prstGeom prst="rect">
            <a:avLst/>
          </a:prstGeom>
          <a:noFill/>
          <a:ln w="28575">
            <a:solidFill>
              <a:schemeClr val="accent2"/>
            </a:solidFill>
          </a:ln>
        </p:spPr>
        <p:txBody>
          <a:bodyPr vert="eaVert" wrap="square" rtlCol="0">
            <a:spAutoFit/>
          </a:bodyPr>
          <a:lstStyle/>
          <a:p>
            <a:r>
              <a:rPr lang="ja-JP" altLang="en-US" dirty="0"/>
              <a:t>小児科卒業まで</a:t>
            </a:r>
            <a:endParaRPr kumimoji="1" lang="ja-JP" altLang="en-US" dirty="0"/>
          </a:p>
        </p:txBody>
      </p:sp>
      <p:sp>
        <p:nvSpPr>
          <p:cNvPr id="20" name="テキスト ボックス 19">
            <a:extLst>
              <a:ext uri="{FF2B5EF4-FFF2-40B4-BE49-F238E27FC236}">
                <a16:creationId xmlns:a16="http://schemas.microsoft.com/office/drawing/2014/main" id="{99ABC12C-259A-7F8F-D0C7-21CBBB4F880E}"/>
              </a:ext>
            </a:extLst>
          </p:cNvPr>
          <p:cNvSpPr txBox="1"/>
          <p:nvPr/>
        </p:nvSpPr>
        <p:spPr>
          <a:xfrm>
            <a:off x="5449533" y="1508834"/>
            <a:ext cx="3338541" cy="830997"/>
          </a:xfrm>
          <a:prstGeom prst="rect">
            <a:avLst/>
          </a:prstGeom>
          <a:noFill/>
        </p:spPr>
        <p:txBody>
          <a:bodyPr wrap="square" rtlCol="0">
            <a:spAutoFit/>
          </a:bodyPr>
          <a:lstStyle/>
          <a:p>
            <a:r>
              <a:rPr kumimoji="1" lang="ja-JP" altLang="en-US" sz="1600" dirty="0"/>
              <a:t>長期にわたって関係性が続く</a:t>
            </a:r>
            <a:endParaRPr kumimoji="1" lang="en-US" altLang="ja-JP" sz="1600" dirty="0"/>
          </a:p>
          <a:p>
            <a:r>
              <a:rPr lang="ja-JP" altLang="en-US" sz="1600" dirty="0"/>
              <a:t>ただし、他院がかかりつけの場合は、事業の期間終了とともに疎遠になる</a:t>
            </a:r>
            <a:endParaRPr kumimoji="1" lang="ja-JP" altLang="en-US" sz="1600" dirty="0"/>
          </a:p>
        </p:txBody>
      </p:sp>
      <p:sp>
        <p:nvSpPr>
          <p:cNvPr id="58" name="テキスト ボックス 57">
            <a:extLst>
              <a:ext uri="{FF2B5EF4-FFF2-40B4-BE49-F238E27FC236}">
                <a16:creationId xmlns:a16="http://schemas.microsoft.com/office/drawing/2014/main" id="{03325E25-0EA9-4D11-BE54-40094B90E9BA}"/>
              </a:ext>
            </a:extLst>
          </p:cNvPr>
          <p:cNvSpPr txBox="1"/>
          <p:nvPr/>
        </p:nvSpPr>
        <p:spPr>
          <a:xfrm>
            <a:off x="745232" y="6262410"/>
            <a:ext cx="7941568" cy="430887"/>
          </a:xfrm>
          <a:prstGeom prst="rect">
            <a:avLst/>
          </a:prstGeom>
          <a:noFill/>
        </p:spPr>
        <p:txBody>
          <a:bodyPr wrap="square" rtlCol="0">
            <a:spAutoFit/>
          </a:bodyPr>
          <a:lstStyle/>
          <a:p>
            <a:r>
              <a:rPr kumimoji="1" lang="ja-JP" altLang="en-US" sz="2200" dirty="0"/>
              <a:t>妊娠期から関係性を構築し、長い子育て期を支援することが可能</a:t>
            </a:r>
            <a:endParaRPr kumimoji="1" lang="en-US" altLang="ja-JP" sz="2200" dirty="0"/>
          </a:p>
        </p:txBody>
      </p:sp>
    </p:spTree>
    <p:extLst>
      <p:ext uri="{BB962C8B-B14F-4D97-AF65-F5344CB8AC3E}">
        <p14:creationId xmlns:p14="http://schemas.microsoft.com/office/powerpoint/2010/main" val="396562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D139E08-C55C-456A-6770-95FF470C7140}"/>
              </a:ext>
            </a:extLst>
          </p:cNvPr>
          <p:cNvSpPr>
            <a:spLocks noGrp="1"/>
          </p:cNvSpPr>
          <p:nvPr>
            <p:ph type="title"/>
          </p:nvPr>
        </p:nvSpPr>
        <p:spPr/>
        <p:txBody>
          <a:bodyPr>
            <a:normAutofit/>
          </a:bodyPr>
          <a:lstStyle/>
          <a:p>
            <a:r>
              <a:rPr lang="ja-JP" altLang="en-US" dirty="0"/>
              <a:t>今取り組んでいること①</a:t>
            </a:r>
          </a:p>
        </p:txBody>
      </p:sp>
      <p:sp>
        <p:nvSpPr>
          <p:cNvPr id="6" name="コンテンツ プレースホルダー 5">
            <a:extLst>
              <a:ext uri="{FF2B5EF4-FFF2-40B4-BE49-F238E27FC236}">
                <a16:creationId xmlns:a16="http://schemas.microsoft.com/office/drawing/2014/main" id="{BCB328AE-10FA-CC20-DCCE-A9931284B74A}"/>
              </a:ext>
            </a:extLst>
          </p:cNvPr>
          <p:cNvSpPr>
            <a:spLocks noGrp="1"/>
          </p:cNvSpPr>
          <p:nvPr>
            <p:ph idx="1"/>
          </p:nvPr>
        </p:nvSpPr>
        <p:spPr>
          <a:xfrm>
            <a:off x="457200" y="1600200"/>
            <a:ext cx="8229600" cy="3484984"/>
          </a:xfrm>
        </p:spPr>
        <p:txBody>
          <a:bodyPr>
            <a:normAutofit/>
          </a:bodyPr>
          <a:lstStyle/>
          <a:p>
            <a:pPr marL="0" indent="0">
              <a:buNone/>
            </a:pPr>
            <a:r>
              <a:rPr lang="ja-JP" altLang="en-US" sz="2400" dirty="0"/>
              <a:t>家族計画支援：</a:t>
            </a:r>
            <a:endParaRPr lang="en-US" altLang="ja-JP" sz="2400" dirty="0"/>
          </a:p>
          <a:p>
            <a:r>
              <a:rPr lang="ja-JP" altLang="en-US" sz="2400" dirty="0"/>
              <a:t>「計画外の妊娠」が多く、繰り返す人も</a:t>
            </a:r>
            <a:endParaRPr lang="en-US" altLang="ja-JP" sz="2400" dirty="0"/>
          </a:p>
          <a:p>
            <a:r>
              <a:rPr lang="ja-JP" altLang="en-US" sz="2400" dirty="0"/>
              <a:t>出産の間隔があかないと育児が大変、子どもも大変</a:t>
            </a:r>
            <a:endParaRPr lang="en-US" altLang="ja-JP" sz="2400" dirty="0"/>
          </a:p>
          <a:p>
            <a:r>
              <a:rPr lang="ja-JP" altLang="en-US" sz="2400" dirty="0"/>
              <a:t>産後の体や避妊法についての正しい知識が不足している？</a:t>
            </a:r>
            <a:endParaRPr lang="en-US" altLang="ja-JP" sz="2400" dirty="0"/>
          </a:p>
          <a:p>
            <a:r>
              <a:rPr lang="ja-JP" altLang="en-US" sz="2400" dirty="0"/>
              <a:t>産科の主治医とうまく避妊について話し合えない人もいる</a:t>
            </a:r>
            <a:endParaRPr lang="en-US" altLang="ja-JP" sz="2400" dirty="0"/>
          </a:p>
        </p:txBody>
      </p:sp>
      <p:sp>
        <p:nvSpPr>
          <p:cNvPr id="7" name="テキスト ボックス 6">
            <a:extLst>
              <a:ext uri="{FF2B5EF4-FFF2-40B4-BE49-F238E27FC236}">
                <a16:creationId xmlns:a16="http://schemas.microsoft.com/office/drawing/2014/main" id="{7F954F05-366E-9602-0F06-75D807079B29}"/>
              </a:ext>
            </a:extLst>
          </p:cNvPr>
          <p:cNvSpPr txBox="1"/>
          <p:nvPr/>
        </p:nvSpPr>
        <p:spPr>
          <a:xfrm>
            <a:off x="477699" y="5445224"/>
            <a:ext cx="82296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400" dirty="0"/>
              <a:t>⇒妊娠期に情報提供し一緒に考えたり、場合によっては、産後の産婦人科とのやりとりの支援や実行までを見届けることを行っている</a:t>
            </a:r>
            <a:endParaRPr kumimoji="1" lang="ja-JP" altLang="en-US" sz="2400" dirty="0"/>
          </a:p>
        </p:txBody>
      </p:sp>
    </p:spTree>
    <p:extLst>
      <p:ext uri="{BB962C8B-B14F-4D97-AF65-F5344CB8AC3E}">
        <p14:creationId xmlns:p14="http://schemas.microsoft.com/office/powerpoint/2010/main" val="66805834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1837</Words>
  <Application>Microsoft Office PowerPoint</Application>
  <PresentationFormat>画面に合わせる (4:3)</PresentationFormat>
  <Paragraphs>186</Paragraphs>
  <Slides>14</Slides>
  <Notes>5</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14</vt:i4>
      </vt:variant>
    </vt:vector>
  </HeadingPairs>
  <TitlesOfParts>
    <vt:vector size="18" baseType="lpstr">
      <vt:lpstr>ＭＳ Ｐゴシック</vt:lpstr>
      <vt:lpstr>Arial</vt:lpstr>
      <vt:lpstr>Calibri</vt:lpstr>
      <vt:lpstr>Office ​​テーマ</vt:lpstr>
      <vt:lpstr>地域助産活動のススメ</vt:lpstr>
      <vt:lpstr>渭南病院の子育て支援</vt:lpstr>
      <vt:lpstr>助産師の活動</vt:lpstr>
      <vt:lpstr>委託事業での妊産婦支援の流れ</vt:lpstr>
      <vt:lpstr>妊娠期：妊婦訪問、子育て相談</vt:lpstr>
      <vt:lpstr>産後：産婦訪問、子育て相談、産後ケア</vt:lpstr>
      <vt:lpstr>院内で…小児科・助産師外来</vt:lpstr>
      <vt:lpstr>小児科での関わりをプラスすると</vt:lpstr>
      <vt:lpstr>今取り組んでいること①</vt:lpstr>
      <vt:lpstr>今取り組んでいること②</vt:lpstr>
      <vt:lpstr>今取り組んでいること③</vt:lpstr>
      <vt:lpstr>まとめ・・・最近考えていること</vt:lpstr>
      <vt:lpstr>妊娠期から関われる専門職は</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地域助産活動のススメ</dc:title>
  <dc:creator>kumi</dc:creator>
  <cp:lastModifiedBy>inan</cp:lastModifiedBy>
  <cp:revision>21</cp:revision>
  <cp:lastPrinted>2024-10-16T23:21:50Z</cp:lastPrinted>
  <dcterms:created xsi:type="dcterms:W3CDTF">2024-10-14T13:31:10Z</dcterms:created>
  <dcterms:modified xsi:type="dcterms:W3CDTF">2024-10-16T23:23:29Z</dcterms:modified>
</cp:coreProperties>
</file>