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&#65279;<?xml version="1.0" encoding="utf-8" standalone="yes"?>
<Relationships xmlns="http://schemas.openxmlformats.org/package/2006/relationships">
  <Relationship Id="rId3" Type="http://schemas.openxmlformats.org/package/2006/relationships/metadata/core-properties" Target="docProps/core.xml" />
  <Relationship Id="rId2" Type="http://schemas.openxmlformats.org/package/2006/relationships/metadata/thumbnail" Target="docProps/thumbnail.jpeg" />
  <Relationship Id="rId1" Type="http://schemas.openxmlformats.org/officeDocument/2006/relationships/officeDocument" Target="ppt/presentation.xml" />
  <Relationship Id="rId4" Type="http://schemas.openxmlformats.org/officeDocument/2006/relationships/extended-properties" Target="docProps/app.xml" />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5" r:id="rId1"/>
  </p:sldMasterIdLst>
  <p:notesMasterIdLst>
    <p:notesMasterId r:id="rId24"/>
  </p:notesMasterIdLst>
  <p:sldIdLst>
    <p:sldId id="267" r:id="rId2"/>
    <p:sldId id="270" r:id="rId3"/>
    <p:sldId id="271" r:id="rId4"/>
    <p:sldId id="269" r:id="rId5"/>
    <p:sldId id="273" r:id="rId6"/>
    <p:sldId id="274" r:id="rId7"/>
    <p:sldId id="259" r:id="rId8"/>
    <p:sldId id="277" r:id="rId9"/>
    <p:sldId id="262" r:id="rId10"/>
    <p:sldId id="288" r:id="rId11"/>
    <p:sldId id="285" r:id="rId12"/>
    <p:sldId id="284" r:id="rId13"/>
    <p:sldId id="287" r:id="rId14"/>
    <p:sldId id="264" r:id="rId15"/>
    <p:sldId id="286" r:id="rId16"/>
    <p:sldId id="296" r:id="rId17"/>
    <p:sldId id="295" r:id="rId18"/>
    <p:sldId id="293" r:id="rId19"/>
    <p:sldId id="263" r:id="rId20"/>
    <p:sldId id="290" r:id="rId21"/>
    <p:sldId id="279" r:id="rId22"/>
    <p:sldId id="294" r:id="rId23"/>
  </p:sldIdLst>
  <p:sldSz cx="12192000" cy="6858000"/>
  <p:notesSz cx="6858000"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467DC"/>
    <a:srgbClr val="EAF1F7"/>
    <a:srgbClr val="E9D144"/>
    <a:srgbClr val="0B3E8D"/>
    <a:srgbClr val="1131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741" autoAdjust="0"/>
    <p:restoredTop sz="88604" autoAdjust="0"/>
  </p:normalViewPr>
  <p:slideViewPr>
    <p:cSldViewPr snapToGrid="0">
      <p:cViewPr varScale="1">
        <p:scale>
          <a:sx n="56" d="100"/>
          <a:sy n="56" d="100"/>
        </p:scale>
        <p:origin x="772" y="44"/>
      </p:cViewPr>
      <p:guideLst/>
    </p:cSldViewPr>
  </p:slideViewPr>
  <p:notesTextViewPr>
    <p:cViewPr>
      <p:scale>
        <a:sx n="100" d="100"/>
        <a:sy n="100" d="100"/>
      </p:scale>
      <p:origin x="0" y="0"/>
    </p:cViewPr>
  </p:notesTextViewPr>
  <p:gridSpacing cx="72008" cy="72008"/>
</p:viewPr>
</file>

<file path=ppt/_rels/presentation.xml.rels>&#65279;<?xml version="1.0" encoding="utf-8" standalone="yes"?>
<Relationships xmlns="http://schemas.openxmlformats.org/package/2006/relationships">
  <Relationship Id="rId8" Type="http://schemas.openxmlformats.org/officeDocument/2006/relationships/slide" Target="slides/slide7.xml" />
  <Relationship Id="rId13" Type="http://schemas.openxmlformats.org/officeDocument/2006/relationships/slide" Target="slides/slide12.xml" />
  <Relationship Id="rId18" Type="http://schemas.openxmlformats.org/officeDocument/2006/relationships/slide" Target="slides/slide17.xml" />
  <Relationship Id="rId26" Type="http://schemas.openxmlformats.org/officeDocument/2006/relationships/viewProps" Target="viewProps.xml" />
  <Relationship Id="rId3" Type="http://schemas.openxmlformats.org/officeDocument/2006/relationships/slide" Target="slides/slide2.xml" />
  <Relationship Id="rId21" Type="http://schemas.openxmlformats.org/officeDocument/2006/relationships/slide" Target="slides/slide20.xml" />
  <Relationship Id="rId7" Type="http://schemas.openxmlformats.org/officeDocument/2006/relationships/slide" Target="slides/slide6.xml" />
  <Relationship Id="rId12" Type="http://schemas.openxmlformats.org/officeDocument/2006/relationships/slide" Target="slides/slide11.xml" />
  <Relationship Id="rId17" Type="http://schemas.openxmlformats.org/officeDocument/2006/relationships/slide" Target="slides/slide16.xml" />
  <Relationship Id="rId25" Type="http://schemas.openxmlformats.org/officeDocument/2006/relationships/presProps" Target="presProps.xml" />
  <Relationship Id="rId2" Type="http://schemas.openxmlformats.org/officeDocument/2006/relationships/slide" Target="slides/slide1.xml" />
  <Relationship Id="rId16" Type="http://schemas.openxmlformats.org/officeDocument/2006/relationships/slide" Target="slides/slide15.xml" />
  <Relationship Id="rId20" Type="http://schemas.openxmlformats.org/officeDocument/2006/relationships/slide" Target="slides/slide19.xml" />
  <Relationship Id="rId1" Type="http://schemas.openxmlformats.org/officeDocument/2006/relationships/slideMaster" Target="slideMasters/slideMaster1.xml" />
  <Relationship Id="rId6" Type="http://schemas.openxmlformats.org/officeDocument/2006/relationships/slide" Target="slides/slide5.xml" />
  <Relationship Id="rId11" Type="http://schemas.openxmlformats.org/officeDocument/2006/relationships/slide" Target="slides/slide10.xml" />
  <Relationship Id="rId24" Type="http://schemas.openxmlformats.org/officeDocument/2006/relationships/notesMaster" Target="notesMasters/notesMaster1.xml" />
  <Relationship Id="rId5" Type="http://schemas.openxmlformats.org/officeDocument/2006/relationships/slide" Target="slides/slide4.xml" />
  <Relationship Id="rId15" Type="http://schemas.openxmlformats.org/officeDocument/2006/relationships/slide" Target="slides/slide14.xml" />
  <Relationship Id="rId23" Type="http://schemas.openxmlformats.org/officeDocument/2006/relationships/slide" Target="slides/slide22.xml" />
  <Relationship Id="rId28" Type="http://schemas.openxmlformats.org/officeDocument/2006/relationships/tableStyles" Target="tableStyles.xml" />
  <Relationship Id="rId10" Type="http://schemas.openxmlformats.org/officeDocument/2006/relationships/slide" Target="slides/slide9.xml" />
  <Relationship Id="rId19" Type="http://schemas.openxmlformats.org/officeDocument/2006/relationships/slide" Target="slides/slide18.xml" />
  <Relationship Id="rId4" Type="http://schemas.openxmlformats.org/officeDocument/2006/relationships/slide" Target="slides/slide3.xml" />
  <Relationship Id="rId9" Type="http://schemas.openxmlformats.org/officeDocument/2006/relationships/slide" Target="slides/slide8.xml" />
  <Relationship Id="rId14" Type="http://schemas.openxmlformats.org/officeDocument/2006/relationships/slide" Target="slides/slide13.xml" />
  <Relationship Id="rId22" Type="http://schemas.openxmlformats.org/officeDocument/2006/relationships/slide" Target="slides/slide21.xml" />
  <Relationship Id="rId27" Type="http://schemas.openxmlformats.org/officeDocument/2006/relationships/theme" Target="theme/theme1.xml" />
</Relationships>
</file>

<file path=ppt/notesMasters/_rels/notesMaster1.xml.rels>&#65279;<?xml version="1.0" encoding="utf-8" standalone="yes"?>
<Relationships xmlns="http://schemas.openxmlformats.org/package/2006/relationships">
  <Relationship Id="rId1" Type="http://schemas.openxmlformats.org/officeDocument/2006/relationships/theme" Target="../theme/theme2.xml" />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9542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95428"/>
          </a:xfrm>
          <a:prstGeom prst="rect">
            <a:avLst/>
          </a:prstGeom>
        </p:spPr>
        <p:txBody>
          <a:bodyPr vert="horz" lIns="91440" tIns="45720" rIns="91440" bIns="45720" rtlCol="0"/>
          <a:lstStyle>
            <a:lvl1pPr algn="r">
              <a:defRPr sz="1200"/>
            </a:lvl1pPr>
          </a:lstStyle>
          <a:p>
            <a:fld id="{C3DF098D-3772-45B6-A1C9-B36309261F0E}" type="datetimeFigureOut">
              <a:rPr kumimoji="1" lang="ja-JP" altLang="en-US" smtClean="0"/>
              <a:t>2024/10/18</a:t>
            </a:fld>
            <a:endParaRPr kumimoji="1" lang="ja-JP" altLang="en-US"/>
          </a:p>
        </p:txBody>
      </p:sp>
      <p:sp>
        <p:nvSpPr>
          <p:cNvPr id="4" name="スライド イメージ プレースホルダー 3"/>
          <p:cNvSpPr>
            <a:spLocks noGrp="1" noRot="1" noChangeAspect="1"/>
          </p:cNvSpPr>
          <p:nvPr>
            <p:ph type="sldImg" idx="2"/>
          </p:nvPr>
        </p:nvSpPr>
        <p:spPr>
          <a:xfrm>
            <a:off x="465138" y="1233488"/>
            <a:ext cx="5927725" cy="333375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751983"/>
            <a:ext cx="5486400" cy="3887986"/>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8826"/>
            <a:ext cx="2971800" cy="49542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9378826"/>
            <a:ext cx="2971800" cy="495427"/>
          </a:xfrm>
          <a:prstGeom prst="rect">
            <a:avLst/>
          </a:prstGeom>
        </p:spPr>
        <p:txBody>
          <a:bodyPr vert="horz" lIns="91440" tIns="45720" rIns="91440" bIns="45720" rtlCol="0" anchor="b"/>
          <a:lstStyle>
            <a:lvl1pPr algn="r">
              <a:defRPr sz="1200"/>
            </a:lvl1pPr>
          </a:lstStyle>
          <a:p>
            <a:fld id="{2A188DA2-3078-43F9-BBE2-5BE5BA66D11D}" type="slidenum">
              <a:rPr kumimoji="1" lang="ja-JP" altLang="en-US" smtClean="0"/>
              <a:t>‹#›</a:t>
            </a:fld>
            <a:endParaRPr kumimoji="1" lang="ja-JP" altLang="en-US"/>
          </a:p>
        </p:txBody>
      </p:sp>
    </p:spTree>
    <p:extLst>
      <p:ext uri="{BB962C8B-B14F-4D97-AF65-F5344CB8AC3E}">
        <p14:creationId xmlns:p14="http://schemas.microsoft.com/office/powerpoint/2010/main" val="403298294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&#65279;<?xml version="1.0" encoding="utf-8" standalone="yes"?>
<Relationships xmlns="http://schemas.openxmlformats.org/package/2006/relationships">
  <Relationship Id="rId2" Type="http://schemas.openxmlformats.org/officeDocument/2006/relationships/slide" Target="../slides/slide1.xml" />
  <Relationship Id="rId1" Type="http://schemas.openxmlformats.org/officeDocument/2006/relationships/notesMaster" Target="../notesMasters/notesMaster1.xml" />
</Relationships>
</file>

<file path=ppt/notesSlides/_rels/notesSlide10.xml.rels>&#65279;<?xml version="1.0" encoding="utf-8" standalone="yes"?>
<Relationships xmlns="http://schemas.openxmlformats.org/package/2006/relationships">
  <Relationship Id="rId2" Type="http://schemas.openxmlformats.org/officeDocument/2006/relationships/slide" Target="../slides/slide10.xml" />
  <Relationship Id="rId1" Type="http://schemas.openxmlformats.org/officeDocument/2006/relationships/notesMaster" Target="../notesMasters/notesMaster1.xml" />
</Relationships>
</file>

<file path=ppt/notesSlides/_rels/notesSlide11.xml.rels>&#65279;<?xml version="1.0" encoding="utf-8" standalone="yes"?>
<Relationships xmlns="http://schemas.openxmlformats.org/package/2006/relationships">
  <Relationship Id="rId2" Type="http://schemas.openxmlformats.org/officeDocument/2006/relationships/slide" Target="../slides/slide11.xml" />
  <Relationship Id="rId1" Type="http://schemas.openxmlformats.org/officeDocument/2006/relationships/notesMaster" Target="../notesMasters/notesMaster1.xml" />
</Relationships>
</file>

<file path=ppt/notesSlides/_rels/notesSlide12.xml.rels>&#65279;<?xml version="1.0" encoding="utf-8" standalone="yes"?>
<Relationships xmlns="http://schemas.openxmlformats.org/package/2006/relationships">
  <Relationship Id="rId2" Type="http://schemas.openxmlformats.org/officeDocument/2006/relationships/slide" Target="../slides/slide12.xml" />
  <Relationship Id="rId1" Type="http://schemas.openxmlformats.org/officeDocument/2006/relationships/notesMaster" Target="../notesMasters/notesMaster1.xml" />
</Relationships>
</file>

<file path=ppt/notesSlides/_rels/notesSlide13.xml.rels>&#65279;<?xml version="1.0" encoding="utf-8" standalone="yes"?>
<Relationships xmlns="http://schemas.openxmlformats.org/package/2006/relationships">
  <Relationship Id="rId2" Type="http://schemas.openxmlformats.org/officeDocument/2006/relationships/slide" Target="../slides/slide13.xml" />
  <Relationship Id="rId1" Type="http://schemas.openxmlformats.org/officeDocument/2006/relationships/notesMaster" Target="../notesMasters/notesMaster1.xml" />
</Relationships>
</file>

<file path=ppt/notesSlides/_rels/notesSlide14.xml.rels>&#65279;<?xml version="1.0" encoding="utf-8" standalone="yes"?>
<Relationships xmlns="http://schemas.openxmlformats.org/package/2006/relationships">
  <Relationship Id="rId2" Type="http://schemas.openxmlformats.org/officeDocument/2006/relationships/slide" Target="../slides/slide14.xml" />
  <Relationship Id="rId1" Type="http://schemas.openxmlformats.org/officeDocument/2006/relationships/notesMaster" Target="../notesMasters/notesMaster1.xml" />
</Relationships>
</file>

<file path=ppt/notesSlides/_rels/notesSlide15.xml.rels>&#65279;<?xml version="1.0" encoding="utf-8" standalone="yes"?>
<Relationships xmlns="http://schemas.openxmlformats.org/package/2006/relationships">
  <Relationship Id="rId2" Type="http://schemas.openxmlformats.org/officeDocument/2006/relationships/slide" Target="../slides/slide15.xml" />
  <Relationship Id="rId1" Type="http://schemas.openxmlformats.org/officeDocument/2006/relationships/notesMaster" Target="../notesMasters/notesMaster1.xml" />
</Relationships>
</file>

<file path=ppt/notesSlides/_rels/notesSlide16.xml.rels>&#65279;<?xml version="1.0" encoding="utf-8" standalone="yes"?>
<Relationships xmlns="http://schemas.openxmlformats.org/package/2006/relationships">
  <Relationship Id="rId2" Type="http://schemas.openxmlformats.org/officeDocument/2006/relationships/slide" Target="../slides/slide16.xml" />
  <Relationship Id="rId1" Type="http://schemas.openxmlformats.org/officeDocument/2006/relationships/notesMaster" Target="../notesMasters/notesMaster1.xml" />
</Relationships>
</file>

<file path=ppt/notesSlides/_rels/notesSlide17.xml.rels>&#65279;<?xml version="1.0" encoding="utf-8" standalone="yes"?>
<Relationships xmlns="http://schemas.openxmlformats.org/package/2006/relationships">
  <Relationship Id="rId2" Type="http://schemas.openxmlformats.org/officeDocument/2006/relationships/slide" Target="../slides/slide17.xml" />
  <Relationship Id="rId1" Type="http://schemas.openxmlformats.org/officeDocument/2006/relationships/notesMaster" Target="../notesMasters/notesMaster1.xml" />
</Relationships>
</file>

<file path=ppt/notesSlides/_rels/notesSlide18.xml.rels>&#65279;<?xml version="1.0" encoding="utf-8" standalone="yes"?>
<Relationships xmlns="http://schemas.openxmlformats.org/package/2006/relationships">
  <Relationship Id="rId2" Type="http://schemas.openxmlformats.org/officeDocument/2006/relationships/slide" Target="../slides/slide18.xml" />
  <Relationship Id="rId1" Type="http://schemas.openxmlformats.org/officeDocument/2006/relationships/notesMaster" Target="../notesMasters/notesMaster1.xml" />
</Relationships>
</file>

<file path=ppt/notesSlides/_rels/notesSlide19.xml.rels>&#65279;<?xml version="1.0" encoding="utf-8" standalone="yes"?>
<Relationships xmlns="http://schemas.openxmlformats.org/package/2006/relationships">
  <Relationship Id="rId2" Type="http://schemas.openxmlformats.org/officeDocument/2006/relationships/slide" Target="../slides/slide19.xml" />
  <Relationship Id="rId1" Type="http://schemas.openxmlformats.org/officeDocument/2006/relationships/notesMaster" Target="../notesMasters/notesMaster1.xml" />
</Relationships>
</file>

<file path=ppt/notesSlides/_rels/notesSlide2.xml.rels>&#65279;<?xml version="1.0" encoding="utf-8" standalone="yes"?>
<Relationships xmlns="http://schemas.openxmlformats.org/package/2006/relationships">
  <Relationship Id="rId2" Type="http://schemas.openxmlformats.org/officeDocument/2006/relationships/slide" Target="../slides/slide2.xml" />
  <Relationship Id="rId1" Type="http://schemas.openxmlformats.org/officeDocument/2006/relationships/notesMaster" Target="../notesMasters/notesMaster1.xml" />
</Relationships>
</file>

<file path=ppt/notesSlides/_rels/notesSlide20.xml.rels>&#65279;<?xml version="1.0" encoding="utf-8" standalone="yes"?>
<Relationships xmlns="http://schemas.openxmlformats.org/package/2006/relationships">
  <Relationship Id="rId2" Type="http://schemas.openxmlformats.org/officeDocument/2006/relationships/slide" Target="../slides/slide20.xml" />
  <Relationship Id="rId1" Type="http://schemas.openxmlformats.org/officeDocument/2006/relationships/notesMaster" Target="../notesMasters/notesMaster1.xml" />
</Relationships>
</file>

<file path=ppt/notesSlides/_rels/notesSlide21.xml.rels>&#65279;<?xml version="1.0" encoding="utf-8" standalone="yes"?>
<Relationships xmlns="http://schemas.openxmlformats.org/package/2006/relationships">
  <Relationship Id="rId2" Type="http://schemas.openxmlformats.org/officeDocument/2006/relationships/slide" Target="../slides/slide21.xml" />
  <Relationship Id="rId1" Type="http://schemas.openxmlformats.org/officeDocument/2006/relationships/notesMaster" Target="../notesMasters/notesMaster1.xml" />
</Relationships>
</file>

<file path=ppt/notesSlides/_rels/notesSlide22.xml.rels>&#65279;<?xml version="1.0" encoding="utf-8" standalone="yes"?>
<Relationships xmlns="http://schemas.openxmlformats.org/package/2006/relationships">
  <Relationship Id="rId2" Type="http://schemas.openxmlformats.org/officeDocument/2006/relationships/slide" Target="../slides/slide22.xml" />
  <Relationship Id="rId1" Type="http://schemas.openxmlformats.org/officeDocument/2006/relationships/notesMaster" Target="../notesMasters/notesMaster1.xml" />
</Relationships>
</file>

<file path=ppt/notesSlides/_rels/notesSlide3.xml.rels>&#65279;<?xml version="1.0" encoding="utf-8" standalone="yes"?>
<Relationships xmlns="http://schemas.openxmlformats.org/package/2006/relationships">
  <Relationship Id="rId2" Type="http://schemas.openxmlformats.org/officeDocument/2006/relationships/slide" Target="../slides/slide3.xml" />
  <Relationship Id="rId1" Type="http://schemas.openxmlformats.org/officeDocument/2006/relationships/notesMaster" Target="../notesMasters/notesMaster1.xml" />
</Relationships>
</file>

<file path=ppt/notesSlides/_rels/notesSlide4.xml.rels>&#65279;<?xml version="1.0" encoding="utf-8" standalone="yes"?>
<Relationships xmlns="http://schemas.openxmlformats.org/package/2006/relationships">
  <Relationship Id="rId2" Type="http://schemas.openxmlformats.org/officeDocument/2006/relationships/slide" Target="../slides/slide4.xml" />
  <Relationship Id="rId1" Type="http://schemas.openxmlformats.org/officeDocument/2006/relationships/notesMaster" Target="../notesMasters/notesMaster1.xml" />
</Relationships>
</file>

<file path=ppt/notesSlides/_rels/notesSlide5.xml.rels>&#65279;<?xml version="1.0" encoding="utf-8" standalone="yes"?>
<Relationships xmlns="http://schemas.openxmlformats.org/package/2006/relationships">
  <Relationship Id="rId2" Type="http://schemas.openxmlformats.org/officeDocument/2006/relationships/slide" Target="../slides/slide5.xml" />
  <Relationship Id="rId1" Type="http://schemas.openxmlformats.org/officeDocument/2006/relationships/notesMaster" Target="../notesMasters/notesMaster1.xml" />
</Relationships>
</file>

<file path=ppt/notesSlides/_rels/notesSlide6.xml.rels>&#65279;<?xml version="1.0" encoding="utf-8" standalone="yes"?>
<Relationships xmlns="http://schemas.openxmlformats.org/package/2006/relationships">
  <Relationship Id="rId2" Type="http://schemas.openxmlformats.org/officeDocument/2006/relationships/slide" Target="../slides/slide6.xml" />
  <Relationship Id="rId1" Type="http://schemas.openxmlformats.org/officeDocument/2006/relationships/notesMaster" Target="../notesMasters/notesMaster1.xml" />
</Relationships>
</file>

<file path=ppt/notesSlides/_rels/notesSlide7.xml.rels>&#65279;<?xml version="1.0" encoding="utf-8" standalone="yes"?>
<Relationships xmlns="http://schemas.openxmlformats.org/package/2006/relationships">
  <Relationship Id="rId2" Type="http://schemas.openxmlformats.org/officeDocument/2006/relationships/slide" Target="../slides/slide7.xml" />
  <Relationship Id="rId1" Type="http://schemas.openxmlformats.org/officeDocument/2006/relationships/notesMaster" Target="../notesMasters/notesMaster1.xml" />
</Relationships>
</file>

<file path=ppt/notesSlides/_rels/notesSlide8.xml.rels>&#65279;<?xml version="1.0" encoding="utf-8" standalone="yes"?>
<Relationships xmlns="http://schemas.openxmlformats.org/package/2006/relationships">
  <Relationship Id="rId2" Type="http://schemas.openxmlformats.org/officeDocument/2006/relationships/slide" Target="../slides/slide8.xml" />
  <Relationship Id="rId1" Type="http://schemas.openxmlformats.org/officeDocument/2006/relationships/notesMaster" Target="../notesMasters/notesMaster1.xml" />
</Relationships>
</file>

<file path=ppt/notesSlides/_rels/notesSlide9.xml.rels>&#65279;<?xml version="1.0" encoding="utf-8" standalone="yes"?>
<Relationships xmlns="http://schemas.openxmlformats.org/package/2006/relationships">
  <Relationship Id="rId2" Type="http://schemas.openxmlformats.org/officeDocument/2006/relationships/slide" Target="../slides/slide9.xml" />
  <Relationship Id="rId1" Type="http://schemas.openxmlformats.org/officeDocument/2006/relationships/notesMaster" Target="../notesMasters/notesMaster1.xml" />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A188DA2-3078-43F9-BBE2-5BE5BA66D11D}" type="slidenum">
              <a:rPr kumimoji="1" lang="ja-JP" altLang="en-US" smtClean="0"/>
              <a:t>1</a:t>
            </a:fld>
            <a:endParaRPr kumimoji="1" lang="ja-JP" altLang="en-US"/>
          </a:p>
        </p:txBody>
      </p:sp>
    </p:spTree>
    <p:extLst>
      <p:ext uri="{BB962C8B-B14F-4D97-AF65-F5344CB8AC3E}">
        <p14:creationId xmlns:p14="http://schemas.microsoft.com/office/powerpoint/2010/main" val="23934667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当院の対象人口は幡多地域が約７７０００人、愛媛県愛南町の約１９０００人を合わせて約１０万人です。このことから迅速に治療を行えなかった症例があるのではと考えました。</a:t>
            </a:r>
          </a:p>
        </p:txBody>
      </p:sp>
      <p:sp>
        <p:nvSpPr>
          <p:cNvPr id="4" name="スライド番号プレースホルダー 3"/>
          <p:cNvSpPr>
            <a:spLocks noGrp="1"/>
          </p:cNvSpPr>
          <p:nvPr>
            <p:ph type="sldNum" sz="quarter" idx="5"/>
          </p:nvPr>
        </p:nvSpPr>
        <p:spPr/>
        <p:txBody>
          <a:bodyPr/>
          <a:lstStyle/>
          <a:p>
            <a:fld id="{2A188DA2-3078-43F9-BBE2-5BE5BA66D11D}" type="slidenum">
              <a:rPr kumimoji="1" lang="ja-JP" altLang="en-US" smtClean="0"/>
              <a:t>10</a:t>
            </a:fld>
            <a:endParaRPr kumimoji="1" lang="ja-JP" altLang="en-US"/>
          </a:p>
        </p:txBody>
      </p:sp>
    </p:spTree>
    <p:extLst>
      <p:ext uri="{BB962C8B-B14F-4D97-AF65-F5344CB8AC3E}">
        <p14:creationId xmlns:p14="http://schemas.microsoft.com/office/powerpoint/2010/main" val="19147050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2022</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年</a:t>
            </a:r>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5</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月までは、脳卒中疑い患者の受け入れ要請があれば平日日中は脳神経外科医に連絡し、不在の時間帯は日当直医が初期対応を行ってい</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まし</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た。その後頭部</a:t>
            </a:r>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CT</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と</a:t>
            </a:r>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MRI</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撮影を</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行い</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、脳卒中であれば脳神経外科医に引き継いでい</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まし</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た。</a:t>
            </a:r>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t-PA</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投与や機械的血栓回収療法の適否は</a:t>
            </a:r>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MRI</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撮影後に判断してい</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まし</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た。</a:t>
            </a:r>
          </a:p>
          <a:p>
            <a:endParaRPr kumimoji="1" lang="ja-JP" altLang="en-US" dirty="0"/>
          </a:p>
        </p:txBody>
      </p:sp>
      <p:sp>
        <p:nvSpPr>
          <p:cNvPr id="4" name="スライド番号プレースホルダー 3"/>
          <p:cNvSpPr>
            <a:spLocks noGrp="1"/>
          </p:cNvSpPr>
          <p:nvPr>
            <p:ph type="sldNum" sz="quarter" idx="5"/>
          </p:nvPr>
        </p:nvSpPr>
        <p:spPr/>
        <p:txBody>
          <a:bodyPr/>
          <a:lstStyle/>
          <a:p>
            <a:fld id="{2A188DA2-3078-43F9-BBE2-5BE5BA66D11D}" type="slidenum">
              <a:rPr kumimoji="1" lang="ja-JP" altLang="en-US" smtClean="0"/>
              <a:t>11</a:t>
            </a:fld>
            <a:endParaRPr kumimoji="1" lang="ja-JP" altLang="en-US"/>
          </a:p>
        </p:txBody>
      </p:sp>
    </p:spTree>
    <p:extLst>
      <p:ext uri="{BB962C8B-B14F-4D97-AF65-F5344CB8AC3E}">
        <p14:creationId xmlns:p14="http://schemas.microsoft.com/office/powerpoint/2010/main" val="9104603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2022</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年</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6</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月より、脳卒中疑い患者の受け入れ要請があれば脳神経外科医に連絡し、脳神経外科医が初期対応を行えるよう</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Task </a:t>
            </a:r>
            <a:r>
              <a:rPr lang="en-US" altLang="ja-JP" sz="1800" kern="100" dirty="0" err="1">
                <a:effectLst/>
                <a:latin typeface="游明朝" panose="02020400000000000000" pitchFamily="18" charset="-128"/>
                <a:ea typeface="游明朝" panose="02020400000000000000" pitchFamily="18" charset="-128"/>
                <a:cs typeface="Times New Roman" panose="02020603050405020304" pitchFamily="18" charset="0"/>
              </a:rPr>
              <a:t>Calc.Stroke</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を導入し</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まし</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た。また、</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Task </a:t>
            </a:r>
            <a:r>
              <a:rPr lang="en-US" altLang="ja-JP" sz="1800" kern="100" dirty="0" err="1">
                <a:effectLst/>
                <a:latin typeface="游明朝" panose="02020400000000000000" pitchFamily="18" charset="-128"/>
                <a:ea typeface="游明朝" panose="02020400000000000000" pitchFamily="18" charset="-128"/>
                <a:cs typeface="Times New Roman" panose="02020603050405020304" pitchFamily="18" charset="0"/>
              </a:rPr>
              <a:t>Calc.Stroke</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 </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を起動することで、放射線科や生理検査とも情報共有を行えるようにし</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まし</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た。</a:t>
            </a:r>
          </a:p>
          <a:p>
            <a:endParaRPr kumimoji="1" lang="ja-JP" altLang="en-US" dirty="0"/>
          </a:p>
        </p:txBody>
      </p:sp>
      <p:sp>
        <p:nvSpPr>
          <p:cNvPr id="4" name="スライド番号プレースホルダー 3"/>
          <p:cNvSpPr>
            <a:spLocks noGrp="1"/>
          </p:cNvSpPr>
          <p:nvPr>
            <p:ph type="sldNum" sz="quarter" idx="5"/>
          </p:nvPr>
        </p:nvSpPr>
        <p:spPr/>
        <p:txBody>
          <a:bodyPr/>
          <a:lstStyle/>
          <a:p>
            <a:fld id="{2A188DA2-3078-43F9-BBE2-5BE5BA66D11D}" type="slidenum">
              <a:rPr kumimoji="1" lang="ja-JP" altLang="en-US" smtClean="0"/>
              <a:t>12</a:t>
            </a:fld>
            <a:endParaRPr kumimoji="1" lang="ja-JP" altLang="en-US"/>
          </a:p>
        </p:txBody>
      </p:sp>
    </p:spTree>
    <p:extLst>
      <p:ext uri="{BB962C8B-B14F-4D97-AF65-F5344CB8AC3E}">
        <p14:creationId xmlns:p14="http://schemas.microsoft.com/office/powerpoint/2010/main" val="1999400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ct val="150000"/>
              </a:lnSpc>
            </a:pPr>
            <a:r>
              <a:rPr kumimoji="1" lang="ja-JP" altLang="en-US" sz="1200" dirty="0">
                <a:solidFill>
                  <a:schemeClr val="tx1">
                    <a:lumMod val="65000"/>
                    <a:lumOff val="35000"/>
                  </a:schemeClr>
                </a:solidFill>
                <a:latin typeface="+mn-ea"/>
              </a:rPr>
              <a:t>タスカルとは救急搬送される脳卒中患者の早期治療を行うために、院内他部署での情報伝達効率化を図る脳卒中急性期診療システムです。</a:t>
            </a:r>
            <a:r>
              <a:rPr kumimoji="1" lang="ja-JP" altLang="en-US" sz="1200" dirty="0">
                <a:solidFill>
                  <a:schemeClr val="tx1">
                    <a:lumMod val="65000"/>
                    <a:lumOff val="35000"/>
                  </a:schemeClr>
                </a:solidFill>
              </a:rPr>
              <a:t>　脳卒中治療の院内関係者にワンクリックで一斉連絡が行え、かつ検査などの進捗状況の同時共有ができます。</a:t>
            </a:r>
          </a:p>
          <a:p>
            <a:pPr>
              <a:lnSpc>
                <a:spcPct val="150000"/>
              </a:lnSpc>
            </a:pPr>
            <a:endParaRPr kumimoji="1" lang="ja-JP" altLang="en-US" sz="1200" dirty="0">
              <a:solidFill>
                <a:schemeClr val="tx1">
                  <a:lumMod val="65000"/>
                  <a:lumOff val="35000"/>
                </a:schemeClr>
              </a:solidFill>
              <a:latin typeface="+mn-ea"/>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2A188DA2-3078-43F9-BBE2-5BE5BA66D11D}" type="slidenum">
              <a:rPr kumimoji="1" lang="ja-JP" altLang="en-US" smtClean="0"/>
              <a:t>13</a:t>
            </a:fld>
            <a:endParaRPr kumimoji="1" lang="ja-JP" altLang="en-US"/>
          </a:p>
        </p:txBody>
      </p:sp>
    </p:spTree>
    <p:extLst>
      <p:ext uri="{BB962C8B-B14F-4D97-AF65-F5344CB8AC3E}">
        <p14:creationId xmlns:p14="http://schemas.microsoft.com/office/powerpoint/2010/main" val="12445112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2023</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年</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4</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月、医師より救急外来看護師や地域の救急隊に向けた勉強会が開催され、迅速に治療を行うことの必要性と重要性について学</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びました</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。次に院内において救急看護師が迅速に検査や治療が行えるよう</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10</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月に急性期脳虚血性脳卒中のプロトコールを作成し</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まし</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た。同時に主幹動脈閉塞の可能性を判断する</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GAI</a:t>
            </a:r>
            <a:r>
              <a:rPr lang="en-US" altLang="ja-JP" sz="1800" kern="100" baseline="-25000" dirty="0">
                <a:effectLst/>
                <a:latin typeface="游明朝" panose="02020400000000000000" pitchFamily="18" charset="-128"/>
                <a:ea typeface="游明朝" panose="02020400000000000000" pitchFamily="18" charset="-128"/>
                <a:cs typeface="Times New Roman" panose="02020603050405020304" pitchFamily="18" charset="0"/>
              </a:rPr>
              <a:t>2</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AA</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スケールを院内スタッフだけでなく近隣消防署にも配布し、病院到着前から機械的血栓回収療法の可能性を視野に入れた行動が出来るように</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しました</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。加えて、初期対応の結果により迅速に</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t-PA</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治療ができるよう持ち運び可能な</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t-PA</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セットを救急外来へ設置し</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まし</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た。</a:t>
            </a:r>
          </a:p>
          <a:p>
            <a:endParaRPr kumimoji="1" lang="ja-JP" altLang="en-US" dirty="0"/>
          </a:p>
        </p:txBody>
      </p:sp>
      <p:sp>
        <p:nvSpPr>
          <p:cNvPr id="4" name="スライド番号プレースホルダー 3"/>
          <p:cNvSpPr>
            <a:spLocks noGrp="1"/>
          </p:cNvSpPr>
          <p:nvPr>
            <p:ph type="sldNum" sz="quarter" idx="5"/>
          </p:nvPr>
        </p:nvSpPr>
        <p:spPr/>
        <p:txBody>
          <a:bodyPr/>
          <a:lstStyle/>
          <a:p>
            <a:fld id="{2A188DA2-3078-43F9-BBE2-5BE5BA66D11D}" type="slidenum">
              <a:rPr kumimoji="1" lang="ja-JP" altLang="en-US" smtClean="0"/>
              <a:t>14</a:t>
            </a:fld>
            <a:endParaRPr kumimoji="1" lang="ja-JP" altLang="en-US"/>
          </a:p>
        </p:txBody>
      </p:sp>
    </p:spTree>
    <p:extLst>
      <p:ext uri="{BB962C8B-B14F-4D97-AF65-F5344CB8AC3E}">
        <p14:creationId xmlns:p14="http://schemas.microsoft.com/office/powerpoint/2010/main" val="337190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ガイアスケールとは脳皮質症状として共同偏視、失語、空間無視のいずれかがあれば２点、上肢麻痺・心房細動</a:t>
            </a:r>
            <a:r>
              <a:rPr kumimoji="1" lang="en-US" altLang="ja-JP" dirty="0"/>
              <a:t>(</a:t>
            </a:r>
            <a:r>
              <a:rPr kumimoji="1" lang="ja-JP" altLang="en-US" dirty="0"/>
              <a:t>既往を含む</a:t>
            </a:r>
            <a:r>
              <a:rPr kumimoji="1" lang="en-US" altLang="ja-JP" dirty="0"/>
              <a:t>)</a:t>
            </a:r>
            <a:r>
              <a:rPr kumimoji="1" lang="ja-JP" altLang="en-US" dirty="0"/>
              <a:t>があればそれぞれ１点として合計し、３点以上であれば前方循環主幹動脈閉塞</a:t>
            </a:r>
            <a:r>
              <a:rPr kumimoji="1" lang="en-US" altLang="ja-JP" dirty="0"/>
              <a:t>(</a:t>
            </a:r>
            <a:r>
              <a:rPr kumimoji="1" lang="ja-JP" altLang="en-US" dirty="0"/>
              <a:t>内頚動脈～中大脳動脈</a:t>
            </a:r>
            <a:r>
              <a:rPr kumimoji="1" lang="en-US" altLang="ja-JP" dirty="0"/>
              <a:t>)</a:t>
            </a:r>
            <a:r>
              <a:rPr kumimoji="1" lang="ja-JP" altLang="en-US" dirty="0"/>
              <a:t>が感度</a:t>
            </a:r>
            <a:r>
              <a:rPr kumimoji="1" lang="en-US" altLang="ja-JP" dirty="0"/>
              <a:t>90</a:t>
            </a:r>
            <a:r>
              <a:rPr kumimoji="1" lang="ja-JP" altLang="en-US" dirty="0"/>
              <a:t>％、特異度</a:t>
            </a:r>
            <a:r>
              <a:rPr kumimoji="1" lang="en-US" altLang="ja-JP" dirty="0"/>
              <a:t>80</a:t>
            </a:r>
            <a:r>
              <a:rPr kumimoji="1" lang="ja-JP" altLang="en-US" dirty="0"/>
              <a:t>％で予測可能です。</a:t>
            </a:r>
            <a:endParaRPr kumimoji="1" lang="en-US" altLang="ja-JP" dirty="0"/>
          </a:p>
        </p:txBody>
      </p:sp>
      <p:sp>
        <p:nvSpPr>
          <p:cNvPr id="4" name="スライド番号プレースホルダー 3"/>
          <p:cNvSpPr>
            <a:spLocks noGrp="1"/>
          </p:cNvSpPr>
          <p:nvPr>
            <p:ph type="sldNum" sz="quarter" idx="5"/>
          </p:nvPr>
        </p:nvSpPr>
        <p:spPr/>
        <p:txBody>
          <a:bodyPr/>
          <a:lstStyle/>
          <a:p>
            <a:fld id="{2A188DA2-3078-43F9-BBE2-5BE5BA66D11D}" type="slidenum">
              <a:rPr kumimoji="1" lang="ja-JP" altLang="en-US" smtClean="0"/>
              <a:t>15</a:t>
            </a:fld>
            <a:endParaRPr kumimoji="1" lang="ja-JP" altLang="en-US"/>
          </a:p>
        </p:txBody>
      </p:sp>
    </p:spTree>
    <p:extLst>
      <p:ext uri="{BB962C8B-B14F-4D97-AF65-F5344CB8AC3E}">
        <p14:creationId xmlns:p14="http://schemas.microsoft.com/office/powerpoint/2010/main" val="15740190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これが作成したフローチャートになります。検査や処置、業務連絡など脳梗塞治療を開始する上で必要なことが網羅できるようになっています。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情報収集項目については救急隊にも配布することで、観察の抜けを無くしスムーズに検査・治療が行えるようにしました。</a:t>
            </a:r>
          </a:p>
          <a:p>
            <a:endParaRPr kumimoji="1" lang="ja-JP" altLang="en-US" dirty="0"/>
          </a:p>
        </p:txBody>
      </p:sp>
      <p:sp>
        <p:nvSpPr>
          <p:cNvPr id="4" name="スライド番号プレースホルダー 3"/>
          <p:cNvSpPr>
            <a:spLocks noGrp="1"/>
          </p:cNvSpPr>
          <p:nvPr>
            <p:ph type="sldNum" sz="quarter" idx="5"/>
          </p:nvPr>
        </p:nvSpPr>
        <p:spPr/>
        <p:txBody>
          <a:bodyPr/>
          <a:lstStyle/>
          <a:p>
            <a:fld id="{2A188DA2-3078-43F9-BBE2-5BE5BA66D11D}" type="slidenum">
              <a:rPr kumimoji="1" lang="ja-JP" altLang="en-US" smtClean="0"/>
              <a:t>16</a:t>
            </a:fld>
            <a:endParaRPr kumimoji="1" lang="ja-JP" altLang="en-US"/>
          </a:p>
        </p:txBody>
      </p:sp>
    </p:spTree>
    <p:extLst>
      <p:ext uri="{BB962C8B-B14F-4D97-AF65-F5344CB8AC3E}">
        <p14:creationId xmlns:p14="http://schemas.microsoft.com/office/powerpoint/2010/main" val="30548465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そしてこれが持ち運び可能なアルテプセットです。加えて血圧が高い場合や嘔吐などに備え、降圧薬や制吐剤も準備しました。</a:t>
            </a:r>
          </a:p>
        </p:txBody>
      </p:sp>
      <p:sp>
        <p:nvSpPr>
          <p:cNvPr id="4" name="スライド番号プレースホルダー 3"/>
          <p:cNvSpPr>
            <a:spLocks noGrp="1"/>
          </p:cNvSpPr>
          <p:nvPr>
            <p:ph type="sldNum" sz="quarter" idx="5"/>
          </p:nvPr>
        </p:nvSpPr>
        <p:spPr/>
        <p:txBody>
          <a:bodyPr/>
          <a:lstStyle/>
          <a:p>
            <a:fld id="{2A188DA2-3078-43F9-BBE2-5BE5BA66D11D}" type="slidenum">
              <a:rPr kumimoji="1" lang="ja-JP" altLang="en-US" smtClean="0"/>
              <a:t>17</a:t>
            </a:fld>
            <a:endParaRPr kumimoji="1" lang="ja-JP" altLang="en-US"/>
          </a:p>
        </p:txBody>
      </p:sp>
    </p:spTree>
    <p:extLst>
      <p:ext uri="{BB962C8B-B14F-4D97-AF65-F5344CB8AC3E}">
        <p14:creationId xmlns:p14="http://schemas.microsoft.com/office/powerpoint/2010/main" val="29720599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機械的血栓回収療法を行う場合、夜間休日の内視鏡室看護師は呼び出し対応となっており、病院到着まで約</a:t>
            </a:r>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30</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分の時間を要</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します</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。そのため内視鏡室看護師の到着前に救急看護師全員がカテーテル室への患者搬入や治療準備を行えるようにシミュレーションを行い、動画で共有し</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まし</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た。</a:t>
            </a:r>
          </a:p>
          <a:p>
            <a:endParaRPr kumimoji="1" lang="ja-JP" altLang="en-US" dirty="0"/>
          </a:p>
        </p:txBody>
      </p:sp>
      <p:sp>
        <p:nvSpPr>
          <p:cNvPr id="4" name="スライド番号プレースホルダー 3"/>
          <p:cNvSpPr>
            <a:spLocks noGrp="1"/>
          </p:cNvSpPr>
          <p:nvPr>
            <p:ph type="sldNum" sz="quarter" idx="5"/>
          </p:nvPr>
        </p:nvSpPr>
        <p:spPr/>
        <p:txBody>
          <a:bodyPr/>
          <a:lstStyle/>
          <a:p>
            <a:fld id="{2A188DA2-3078-43F9-BBE2-5BE5BA66D11D}" type="slidenum">
              <a:rPr kumimoji="1" lang="ja-JP" altLang="en-US" smtClean="0"/>
              <a:t>18</a:t>
            </a:fld>
            <a:endParaRPr kumimoji="1" lang="ja-JP" altLang="en-US"/>
          </a:p>
        </p:txBody>
      </p:sp>
    </p:spTree>
    <p:extLst>
      <p:ext uri="{BB962C8B-B14F-4D97-AF65-F5344CB8AC3E}">
        <p14:creationId xmlns:p14="http://schemas.microsoft.com/office/powerpoint/2010/main" val="20908110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133350" algn="just"/>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結果です。</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GAI</a:t>
            </a:r>
            <a:r>
              <a:rPr lang="en-US" altLang="ja-JP" sz="1800" kern="100" baseline="-25000" dirty="0">
                <a:effectLst/>
                <a:latin typeface="游明朝" panose="02020400000000000000" pitchFamily="18" charset="-128"/>
                <a:ea typeface="游明朝" panose="02020400000000000000" pitchFamily="18" charset="-128"/>
                <a:cs typeface="Times New Roman" panose="02020603050405020304" pitchFamily="18" charset="0"/>
              </a:rPr>
              <a:t>2</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AA</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スケールの認識が高まり、救急隊との共通言語として活用できるようにな</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りました</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2022</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年の</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rt-PA</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投与件数は</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47</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件から</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2023</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年は</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62</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件に増加し</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まし</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た。また来院から投与までの平均時間も</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58</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分から</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45</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分まで短縮し</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まし</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た。機械的血栓回収療法においても</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2022</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年は</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7</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件であったが</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2023</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年は</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20</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件に増え、来院から動脈穿刺までの平均時間も</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90</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分から</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6</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８</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分まで短縮し</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まし</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た。</a:t>
            </a:r>
          </a:p>
          <a:p>
            <a:endParaRPr kumimoji="1" lang="ja-JP" altLang="en-US" dirty="0"/>
          </a:p>
        </p:txBody>
      </p:sp>
      <p:sp>
        <p:nvSpPr>
          <p:cNvPr id="4" name="スライド番号プレースホルダー 3"/>
          <p:cNvSpPr>
            <a:spLocks noGrp="1"/>
          </p:cNvSpPr>
          <p:nvPr>
            <p:ph type="sldNum" sz="quarter" idx="5"/>
          </p:nvPr>
        </p:nvSpPr>
        <p:spPr/>
        <p:txBody>
          <a:bodyPr/>
          <a:lstStyle/>
          <a:p>
            <a:fld id="{2A188DA2-3078-43F9-BBE2-5BE5BA66D11D}" type="slidenum">
              <a:rPr kumimoji="1" lang="ja-JP" altLang="en-US" smtClean="0"/>
              <a:t>19</a:t>
            </a:fld>
            <a:endParaRPr kumimoji="1" lang="ja-JP" altLang="en-US"/>
          </a:p>
        </p:txBody>
      </p:sp>
    </p:spTree>
    <p:extLst>
      <p:ext uri="{BB962C8B-B14F-4D97-AF65-F5344CB8AC3E}">
        <p14:creationId xmlns:p14="http://schemas.microsoft.com/office/powerpoint/2010/main" val="2975259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近年日本では、公衆衛生の整備・改善や保健活動・政策の推進などにより生活・医療水準が向上し世界有数の長寿国となってい</a:t>
            </a:r>
            <a:r>
              <a:rPr lang="ja-JP" altLang="en-US" dirty="0"/>
              <a:t>ます。</a:t>
            </a:r>
            <a:endParaRPr lang="en-US" altLang="ja-JP" i="1" dirty="0"/>
          </a:p>
          <a:p>
            <a:r>
              <a:rPr lang="ja-JP" altLang="ja-JP" dirty="0"/>
              <a:t>同時に高齢化は、生活習慣が発病に深く関与するがん・心疾患・脳血管障害の罹患者数を増加させ</a:t>
            </a:r>
            <a:r>
              <a:rPr lang="ja-JP" altLang="en-US" dirty="0"/>
              <a:t>ます。</a:t>
            </a:r>
            <a:endParaRPr lang="ja-JP"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2A188DA2-3078-43F9-BBE2-5BE5BA66D11D}" type="slidenum">
              <a:rPr kumimoji="1" lang="ja-JP" altLang="en-US" smtClean="0"/>
              <a:t>2</a:t>
            </a:fld>
            <a:endParaRPr kumimoji="1" lang="ja-JP" altLang="en-US"/>
          </a:p>
        </p:txBody>
      </p:sp>
    </p:spTree>
    <p:extLst>
      <p:ext uri="{BB962C8B-B14F-4D97-AF65-F5344CB8AC3E}">
        <p14:creationId xmlns:p14="http://schemas.microsoft.com/office/powerpoint/2010/main" val="21290055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考察です。</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脳卒中に関する勉強会では、脳卒中の治療において、病院前の活動つまり救急搬送の時点でどれだけ脳卒中を疑い、意識的に観察し安全な搬送が行える</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か、また</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院内においては限られた医療職者がどれだけ先見性と凝集性を持ったチーム活動が出来るかで患者の健康寿命が変わることを学</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びました</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。その上で、</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GAI</a:t>
            </a:r>
            <a:r>
              <a:rPr lang="en-US" altLang="ja-JP" sz="1800" kern="100" baseline="-25000" dirty="0">
                <a:effectLst/>
                <a:latin typeface="游明朝" panose="02020400000000000000" pitchFamily="18" charset="-128"/>
                <a:ea typeface="游明朝" panose="02020400000000000000" pitchFamily="18" charset="-128"/>
                <a:cs typeface="Times New Roman" panose="02020603050405020304" pitchFamily="18" charset="0"/>
              </a:rPr>
              <a:t>2</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AA</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スケールやプロトコールといった共通ツールを使用したことが、共通言語の増加、共通認識の拡大となり、よりスムーズな連携につなが</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りました</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。スムーズな連携は急性期虚血性脳卒中患者が治療を開始するまでの時間が短縮したことでも伺え</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ます</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このように迅速な治療が行えるのは看護師が</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目</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には見えにくい調整部分を担っていることが大きいと考え</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ます</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。今後は、</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t-PA</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開始時間のみでなく、看護師の調整力についても可視化していきたい</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と思います。</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2A188DA2-3078-43F9-BBE2-5BE5BA66D11D}" type="slidenum">
              <a:rPr kumimoji="1" lang="ja-JP" altLang="en-US" smtClean="0"/>
              <a:t>20</a:t>
            </a:fld>
            <a:endParaRPr kumimoji="1" lang="ja-JP" altLang="en-US"/>
          </a:p>
        </p:txBody>
      </p:sp>
    </p:spTree>
    <p:extLst>
      <p:ext uri="{BB962C8B-B14F-4D97-AF65-F5344CB8AC3E}">
        <p14:creationId xmlns:p14="http://schemas.microsoft.com/office/powerpoint/2010/main" val="38998878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ct val="150000"/>
              </a:lnSpc>
            </a:pPr>
            <a:r>
              <a:rPr lang="ja-JP" altLang="en-US" sz="1200" dirty="0">
                <a:solidFill>
                  <a:schemeClr val="tx1">
                    <a:lumMod val="65000"/>
                    <a:lumOff val="35000"/>
                  </a:schemeClr>
                </a:solidFill>
              </a:rPr>
              <a:t>おわりに。幡多地域の高齢化・人口減少は否めない中、当院は救急医療を継続して行く必要があります。患者さんが「その人らしい生活」ができる地域へ戻れるように救急隊も巻き込みながら、幡多地域の医療の砦となれるよう貢献していきたいです。</a:t>
            </a:r>
            <a:endParaRPr lang="en-US" altLang="ja-JP" sz="1200" dirty="0">
              <a:solidFill>
                <a:schemeClr val="tx1">
                  <a:lumMod val="65000"/>
                  <a:lumOff val="35000"/>
                </a:schemeClr>
              </a:solidFill>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2A188DA2-3078-43F9-BBE2-5BE5BA66D11D}" type="slidenum">
              <a:rPr kumimoji="1" lang="ja-JP" altLang="en-US" smtClean="0"/>
              <a:t>21</a:t>
            </a:fld>
            <a:endParaRPr kumimoji="1" lang="ja-JP" altLang="en-US"/>
          </a:p>
        </p:txBody>
      </p:sp>
    </p:spTree>
    <p:extLst>
      <p:ext uri="{BB962C8B-B14F-4D97-AF65-F5344CB8AC3E}">
        <p14:creationId xmlns:p14="http://schemas.microsoft.com/office/powerpoint/2010/main" val="23182264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７分</a:t>
            </a:r>
          </a:p>
        </p:txBody>
      </p:sp>
      <p:sp>
        <p:nvSpPr>
          <p:cNvPr id="4" name="スライド番号プレースホルダー 3"/>
          <p:cNvSpPr>
            <a:spLocks noGrp="1"/>
          </p:cNvSpPr>
          <p:nvPr>
            <p:ph type="sldNum" sz="quarter" idx="5"/>
          </p:nvPr>
        </p:nvSpPr>
        <p:spPr/>
        <p:txBody>
          <a:bodyPr/>
          <a:lstStyle/>
          <a:p>
            <a:fld id="{2A188DA2-3078-43F9-BBE2-5BE5BA66D11D}" type="slidenum">
              <a:rPr kumimoji="1" lang="ja-JP" altLang="en-US" smtClean="0"/>
              <a:t>22</a:t>
            </a:fld>
            <a:endParaRPr kumimoji="1" lang="ja-JP" altLang="en-US"/>
          </a:p>
        </p:txBody>
      </p:sp>
    </p:spTree>
    <p:extLst>
      <p:ext uri="{BB962C8B-B14F-4D97-AF65-F5344CB8AC3E}">
        <p14:creationId xmlns:p14="http://schemas.microsoft.com/office/powerpoint/2010/main" val="1147866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これらの疾患は、回復後も生活の質を低下させるような後遺症をもたらすことも少なく</a:t>
            </a:r>
            <a:r>
              <a:rPr lang="ja-JP" altLang="en-US" dirty="0"/>
              <a:t>ありません</a:t>
            </a:r>
            <a:r>
              <a:rPr lang="ja-JP" altLang="ja-JP" dirty="0"/>
              <a:t>。特に脳血管障害は救命できたとしても、その多くが継続して治療を必要とし後遺症として身体の機能障害を伴</a:t>
            </a:r>
            <a:r>
              <a:rPr lang="ja-JP" altLang="en-US" dirty="0"/>
              <a:t>います。</a:t>
            </a:r>
            <a:endParaRPr kumimoji="1" lang="ja-JP" altLang="en-US" dirty="0"/>
          </a:p>
        </p:txBody>
      </p:sp>
      <p:sp>
        <p:nvSpPr>
          <p:cNvPr id="4" name="スライド番号プレースホルダー 3"/>
          <p:cNvSpPr>
            <a:spLocks noGrp="1"/>
          </p:cNvSpPr>
          <p:nvPr>
            <p:ph type="sldNum" sz="quarter" idx="5"/>
          </p:nvPr>
        </p:nvSpPr>
        <p:spPr/>
        <p:txBody>
          <a:bodyPr/>
          <a:lstStyle/>
          <a:p>
            <a:fld id="{2A188DA2-3078-43F9-BBE2-5BE5BA66D11D}" type="slidenum">
              <a:rPr kumimoji="1" lang="ja-JP" altLang="en-US" smtClean="0"/>
              <a:t>3</a:t>
            </a:fld>
            <a:endParaRPr kumimoji="1" lang="ja-JP" altLang="en-US"/>
          </a:p>
        </p:txBody>
      </p:sp>
    </p:spTree>
    <p:extLst>
      <p:ext uri="{BB962C8B-B14F-4D97-AF65-F5344CB8AC3E}">
        <p14:creationId xmlns:p14="http://schemas.microsoft.com/office/powerpoint/2010/main" val="2662516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全国平均の高齢化率が</a:t>
            </a:r>
            <a:r>
              <a:rPr lang="en-US" altLang="ja-JP" dirty="0"/>
              <a:t>28.6</a:t>
            </a:r>
            <a:r>
              <a:rPr lang="ja-JP" altLang="ja-JP" dirty="0"/>
              <a:t>％に対し、高知県の高齢化率は</a:t>
            </a:r>
            <a:r>
              <a:rPr lang="en-US" altLang="ja-JP" dirty="0"/>
              <a:t>35.5</a:t>
            </a:r>
            <a:r>
              <a:rPr lang="ja-JP" altLang="ja-JP" dirty="0"/>
              <a:t>％と全国第二位となってい</a:t>
            </a:r>
            <a:r>
              <a:rPr lang="ja-JP" altLang="en-US" dirty="0"/>
              <a:t>ます</a:t>
            </a:r>
            <a:r>
              <a:rPr lang="ja-JP" altLang="ja-JP" dirty="0"/>
              <a:t>。</a:t>
            </a:r>
            <a:endParaRPr lang="en-US" altLang="ja-JP" dirty="0"/>
          </a:p>
          <a:p>
            <a:r>
              <a:rPr lang="ja-JP" altLang="ja-JP" dirty="0"/>
              <a:t>特に当院がある二次医療圏の高齢化率は</a:t>
            </a:r>
            <a:r>
              <a:rPr lang="en-US" altLang="ja-JP" dirty="0"/>
              <a:t>41.3</a:t>
            </a:r>
            <a:r>
              <a:rPr lang="ja-JP" altLang="ja-JP" dirty="0"/>
              <a:t>％となってい</a:t>
            </a:r>
            <a:r>
              <a:rPr lang="ja-JP" altLang="en-US" dirty="0"/>
              <a:t>ます</a:t>
            </a:r>
            <a:r>
              <a:rPr lang="ja-JP" altLang="ja-JP" dirty="0"/>
              <a:t>。また人口減少と高齢化に伴い、地方では医療資源は絶対的にも相対的にも不足してい</a:t>
            </a:r>
            <a:r>
              <a:rPr lang="ja-JP" altLang="en-US" dirty="0"/>
              <a:t>ます</a:t>
            </a:r>
            <a:r>
              <a:rPr lang="ja-JP" altLang="ja-JP" dirty="0"/>
              <a:t>。</a:t>
            </a:r>
          </a:p>
          <a:p>
            <a:endParaRPr kumimoji="1" lang="ja-JP" altLang="en-US" dirty="0"/>
          </a:p>
        </p:txBody>
      </p:sp>
      <p:sp>
        <p:nvSpPr>
          <p:cNvPr id="4" name="スライド番号プレースホルダー 3"/>
          <p:cNvSpPr>
            <a:spLocks noGrp="1"/>
          </p:cNvSpPr>
          <p:nvPr>
            <p:ph type="sldNum" sz="quarter" idx="5"/>
          </p:nvPr>
        </p:nvSpPr>
        <p:spPr/>
        <p:txBody>
          <a:bodyPr/>
          <a:lstStyle/>
          <a:p>
            <a:fld id="{2A188DA2-3078-43F9-BBE2-5BE5BA66D11D}" type="slidenum">
              <a:rPr kumimoji="1" lang="ja-JP" altLang="en-US" smtClean="0"/>
              <a:t>4</a:t>
            </a:fld>
            <a:endParaRPr kumimoji="1" lang="ja-JP" altLang="en-US"/>
          </a:p>
        </p:txBody>
      </p:sp>
    </p:spTree>
    <p:extLst>
      <p:ext uri="{BB962C8B-B14F-4D97-AF65-F5344CB8AC3E}">
        <p14:creationId xmlns:p14="http://schemas.microsoft.com/office/powerpoint/2010/main" val="2417673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これは高知県の脳血管疾患発症者の推移になります。高知県脳卒中患者実態調査によると、近年の発症者数は毎年</a:t>
            </a:r>
            <a:r>
              <a:rPr kumimoji="1" lang="en-US" altLang="ja-JP" dirty="0"/>
              <a:t>3000</a:t>
            </a:r>
            <a:r>
              <a:rPr kumimoji="1" lang="ja-JP" altLang="en-US" dirty="0"/>
              <a:t>人を超えて推移しています。</a:t>
            </a:r>
          </a:p>
        </p:txBody>
      </p:sp>
      <p:sp>
        <p:nvSpPr>
          <p:cNvPr id="4" name="スライド番号プレースホルダー 3"/>
          <p:cNvSpPr>
            <a:spLocks noGrp="1"/>
          </p:cNvSpPr>
          <p:nvPr>
            <p:ph type="sldNum" sz="quarter" idx="5"/>
          </p:nvPr>
        </p:nvSpPr>
        <p:spPr/>
        <p:txBody>
          <a:bodyPr/>
          <a:lstStyle/>
          <a:p>
            <a:fld id="{2A188DA2-3078-43F9-BBE2-5BE5BA66D11D}" type="slidenum">
              <a:rPr kumimoji="1" lang="ja-JP" altLang="en-US" smtClean="0"/>
              <a:t>5</a:t>
            </a:fld>
            <a:endParaRPr kumimoji="1" lang="ja-JP" altLang="en-US"/>
          </a:p>
        </p:txBody>
      </p:sp>
    </p:spTree>
    <p:extLst>
      <p:ext uri="{BB962C8B-B14F-4D97-AF65-F5344CB8AC3E}">
        <p14:creationId xmlns:p14="http://schemas.microsoft.com/office/powerpoint/2010/main" val="21050281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dirty="0"/>
              <a:t>虚血性脳卒中</a:t>
            </a:r>
            <a:r>
              <a:rPr lang="ja-JP" altLang="en-US" dirty="0"/>
              <a:t>とは脳内の血管が詰まることによっておこる脳卒中のことをいい、脳梗塞がこれにあたります。</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急性期の脳梗塞</a:t>
            </a:r>
            <a:r>
              <a:rPr lang="ja-JP" altLang="ja-JP" dirty="0"/>
              <a:t>は発症から</a:t>
            </a:r>
            <a:r>
              <a:rPr lang="en-US" altLang="ja-JP" dirty="0"/>
              <a:t>4.5</a:t>
            </a:r>
            <a:r>
              <a:rPr lang="ja-JP" altLang="ja-JP" dirty="0"/>
              <a:t>時間以内に診断をつけ</a:t>
            </a:r>
            <a:r>
              <a:rPr lang="ja-JP" altLang="en-US" dirty="0"/>
              <a:t>、</a:t>
            </a:r>
            <a:r>
              <a:rPr lang="en-US" altLang="ja-JP" dirty="0"/>
              <a:t>t-PA</a:t>
            </a:r>
            <a:r>
              <a:rPr lang="ja-JP" altLang="ja-JP" dirty="0"/>
              <a:t>などの治療を行うことで再灌流が可能となり、身体機能低下</a:t>
            </a:r>
            <a:r>
              <a:rPr lang="ja-JP" altLang="en-US" dirty="0"/>
              <a:t>を予防すること</a:t>
            </a:r>
            <a:r>
              <a:rPr lang="ja-JP" altLang="ja-JP" dirty="0"/>
              <a:t>につなが</a:t>
            </a:r>
            <a:r>
              <a:rPr lang="ja-JP" altLang="en-US" dirty="0"/>
              <a:t>ります</a:t>
            </a:r>
            <a:r>
              <a:rPr lang="ja-JP" altLang="ja-JP" dirty="0"/>
              <a:t>。</a:t>
            </a:r>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2A188DA2-3078-43F9-BBE2-5BE5BA66D11D}" type="slidenum">
              <a:rPr kumimoji="1" lang="ja-JP" altLang="en-US" smtClean="0"/>
              <a:t>6</a:t>
            </a:fld>
            <a:endParaRPr kumimoji="1" lang="ja-JP" altLang="en-US"/>
          </a:p>
        </p:txBody>
      </p:sp>
    </p:spTree>
    <p:extLst>
      <p:ext uri="{BB962C8B-B14F-4D97-AF65-F5344CB8AC3E}">
        <p14:creationId xmlns:p14="http://schemas.microsoft.com/office/powerpoint/2010/main" val="3381641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dirty="0"/>
              <a:t>当院では脳神経外科医が</a:t>
            </a:r>
            <a:r>
              <a:rPr lang="ja-JP" altLang="en-US" dirty="0"/>
              <a:t>５</a:t>
            </a:r>
            <a:r>
              <a:rPr lang="ja-JP" altLang="ja-JP" dirty="0"/>
              <a:t>名</a:t>
            </a:r>
            <a:r>
              <a:rPr lang="ja-JP" altLang="en-US" dirty="0"/>
              <a:t>在籍</a:t>
            </a:r>
            <a:r>
              <a:rPr lang="ja-JP" altLang="ja-JP" dirty="0"/>
              <a:t>してい</a:t>
            </a:r>
            <a:r>
              <a:rPr lang="ja-JP" altLang="en-US" dirty="0"/>
              <a:t>ます</a:t>
            </a:r>
            <a:r>
              <a:rPr lang="ja-JP" altLang="ja-JP" dirty="0"/>
              <a:t>が、</a:t>
            </a:r>
            <a:r>
              <a:rPr lang="ja-JP" altLang="en-US" dirty="0"/>
              <a:t>日</a:t>
            </a:r>
            <a:r>
              <a:rPr lang="ja-JP" altLang="ja-JP" dirty="0"/>
              <a:t>当直帯では外科系・内科系</a:t>
            </a:r>
            <a:r>
              <a:rPr lang="ja-JP" altLang="en-US" dirty="0"/>
              <a:t>の</a:t>
            </a:r>
            <a:r>
              <a:rPr lang="ja-JP" altLang="ja-JP" dirty="0"/>
              <a:t>医師がそれぞれ１名と看護師</a:t>
            </a:r>
            <a:r>
              <a:rPr lang="en-US" altLang="ja-JP" dirty="0"/>
              <a:t>2</a:t>
            </a:r>
            <a:r>
              <a:rPr lang="ja-JP" altLang="ja-JP" dirty="0"/>
              <a:t>名で救急対応を行ってい</a:t>
            </a:r>
            <a:r>
              <a:rPr kumimoji="1" lang="ja-JP" altLang="en-US" dirty="0"/>
              <a:t>ます。</a:t>
            </a:r>
            <a:endParaRPr lang="en-US" altLang="ja-JP" dirty="0"/>
          </a:p>
        </p:txBody>
      </p:sp>
      <p:sp>
        <p:nvSpPr>
          <p:cNvPr id="4" name="スライド番号プレースホルダー 3"/>
          <p:cNvSpPr>
            <a:spLocks noGrp="1"/>
          </p:cNvSpPr>
          <p:nvPr>
            <p:ph type="sldNum" sz="quarter" idx="5"/>
          </p:nvPr>
        </p:nvSpPr>
        <p:spPr/>
        <p:txBody>
          <a:bodyPr/>
          <a:lstStyle/>
          <a:p>
            <a:fld id="{2A188DA2-3078-43F9-BBE2-5BE5BA66D11D}" type="slidenum">
              <a:rPr kumimoji="1" lang="ja-JP" altLang="en-US" smtClean="0"/>
              <a:t>7</a:t>
            </a:fld>
            <a:endParaRPr kumimoji="1" lang="ja-JP" altLang="en-US"/>
          </a:p>
        </p:txBody>
      </p:sp>
    </p:spTree>
    <p:extLst>
      <p:ext uri="{BB962C8B-B14F-4D97-AF65-F5344CB8AC3E}">
        <p14:creationId xmlns:p14="http://schemas.microsoft.com/office/powerpoint/2010/main" val="37491445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dirty="0"/>
              <a:t>当院のような人員の少ない二次医療施設では、密なコミュニケーションと協働の意識を持つことが大切とな</a:t>
            </a:r>
            <a:r>
              <a:rPr lang="ja-JP" altLang="en-US" dirty="0"/>
              <a:t>ります</a:t>
            </a:r>
            <a:r>
              <a:rPr lang="ja-JP" altLang="ja-JP" dirty="0"/>
              <a:t>。そして、可能な限り共通認識を可視化し迅速な対応を行っていくため急性期虚血性脳卒中への初期対応システムの構築を目指し活動したことをここに報告</a:t>
            </a:r>
            <a:r>
              <a:rPr lang="ja-JP" altLang="en-US" dirty="0"/>
              <a:t>します</a:t>
            </a:r>
            <a:r>
              <a:rPr lang="ja-JP" altLang="ja-JP" dirty="0"/>
              <a:t>。</a:t>
            </a:r>
          </a:p>
        </p:txBody>
      </p:sp>
      <p:sp>
        <p:nvSpPr>
          <p:cNvPr id="4" name="スライド番号プレースホルダー 3"/>
          <p:cNvSpPr>
            <a:spLocks noGrp="1"/>
          </p:cNvSpPr>
          <p:nvPr>
            <p:ph type="sldNum" sz="quarter" idx="5"/>
          </p:nvPr>
        </p:nvSpPr>
        <p:spPr/>
        <p:txBody>
          <a:bodyPr/>
          <a:lstStyle/>
          <a:p>
            <a:fld id="{2A188DA2-3078-43F9-BBE2-5BE5BA66D11D}" type="slidenum">
              <a:rPr kumimoji="1" lang="ja-JP" altLang="en-US" smtClean="0"/>
              <a:t>8</a:t>
            </a:fld>
            <a:endParaRPr kumimoji="1" lang="ja-JP" altLang="en-US"/>
          </a:p>
        </p:txBody>
      </p:sp>
    </p:spTree>
    <p:extLst>
      <p:ext uri="{BB962C8B-B14F-4D97-AF65-F5344CB8AC3E}">
        <p14:creationId xmlns:p14="http://schemas.microsoft.com/office/powerpoint/2010/main" val="10863603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z="1800" dirty="0">
                <a:effectLst/>
                <a:latin typeface="游明朝" panose="02020400000000000000" pitchFamily="18" charset="-128"/>
                <a:cs typeface="Times New Roman" panose="02020603050405020304" pitchFamily="18" charset="0"/>
              </a:rPr>
              <a:t>2022</a:t>
            </a:r>
            <a:r>
              <a:rPr lang="ja-JP" altLang="ja-JP" sz="1800" dirty="0">
                <a:effectLst/>
                <a:ea typeface="游明朝" panose="02020400000000000000" pitchFamily="18" charset="-128"/>
                <a:cs typeface="Times New Roman" panose="02020603050405020304" pitchFamily="18" charset="0"/>
              </a:rPr>
              <a:t>年の高知県内の血管内治療件数は約</a:t>
            </a:r>
            <a:r>
              <a:rPr lang="en-US" altLang="ja-JP" sz="1800" dirty="0">
                <a:effectLst/>
                <a:ea typeface="游明朝" panose="02020400000000000000" pitchFamily="18" charset="-128"/>
                <a:cs typeface="Times New Roman" panose="02020603050405020304" pitchFamily="18" charset="0"/>
              </a:rPr>
              <a:t>170</a:t>
            </a:r>
            <a:r>
              <a:rPr lang="ja-JP" altLang="ja-JP" sz="1800" dirty="0">
                <a:effectLst/>
                <a:ea typeface="游明朝" panose="02020400000000000000" pitchFamily="18" charset="-128"/>
                <a:cs typeface="Times New Roman" panose="02020603050405020304" pitchFamily="18" charset="0"/>
              </a:rPr>
              <a:t>件であり、人口</a:t>
            </a:r>
            <a:r>
              <a:rPr lang="en-US" altLang="ja-JP" sz="1800" dirty="0">
                <a:effectLst/>
                <a:ea typeface="游明朝" panose="02020400000000000000" pitchFamily="18" charset="-128"/>
                <a:cs typeface="Times New Roman" panose="02020603050405020304" pitchFamily="18" charset="0"/>
              </a:rPr>
              <a:t>10</a:t>
            </a:r>
            <a:r>
              <a:rPr lang="ja-JP" altLang="ja-JP" sz="1800" dirty="0">
                <a:effectLst/>
                <a:ea typeface="游明朝" panose="02020400000000000000" pitchFamily="18" charset="-128"/>
                <a:cs typeface="Times New Roman" panose="02020603050405020304" pitchFamily="18" charset="0"/>
              </a:rPr>
              <a:t>万人あたり約</a:t>
            </a:r>
            <a:r>
              <a:rPr lang="en-US" altLang="ja-JP" sz="1800" dirty="0">
                <a:effectLst/>
                <a:ea typeface="游明朝" panose="02020400000000000000" pitchFamily="18" charset="-128"/>
                <a:cs typeface="Times New Roman" panose="02020603050405020304" pitchFamily="18" charset="0"/>
              </a:rPr>
              <a:t>25</a:t>
            </a:r>
            <a:r>
              <a:rPr lang="ja-JP" altLang="ja-JP" sz="1800" dirty="0">
                <a:effectLst/>
                <a:ea typeface="游明朝" panose="02020400000000000000" pitchFamily="18" charset="-128"/>
                <a:cs typeface="Times New Roman" panose="02020603050405020304" pitchFamily="18" charset="0"/>
              </a:rPr>
              <a:t>件ということにな</a:t>
            </a:r>
            <a:r>
              <a:rPr lang="ja-JP" altLang="en-US" sz="1800" dirty="0">
                <a:effectLst/>
                <a:ea typeface="游明朝" panose="02020400000000000000" pitchFamily="18" charset="-128"/>
                <a:cs typeface="Times New Roman" panose="02020603050405020304" pitchFamily="18" charset="0"/>
              </a:rPr>
              <a:t>ります</a:t>
            </a:r>
            <a:r>
              <a:rPr lang="ja-JP" altLang="ja-JP" sz="1800" dirty="0">
                <a:effectLst/>
                <a:ea typeface="游明朝" panose="02020400000000000000" pitchFamily="18" charset="-128"/>
                <a:cs typeface="Times New Roman" panose="02020603050405020304" pitchFamily="18" charset="0"/>
              </a:rPr>
              <a:t>。</a:t>
            </a:r>
            <a:endParaRPr lang="en-US" altLang="ja-JP" sz="1800" dirty="0">
              <a:effectLst/>
              <a:ea typeface="游明朝" panose="02020400000000000000" pitchFamily="18" charset="-128"/>
              <a:cs typeface="Times New Roman" panose="02020603050405020304" pitchFamily="18" charset="0"/>
            </a:endParaRPr>
          </a:p>
          <a:p>
            <a:r>
              <a:rPr lang="ja-JP" altLang="ja-JP" sz="1800" dirty="0">
                <a:effectLst/>
                <a:ea typeface="游明朝" panose="02020400000000000000" pitchFamily="18" charset="-128"/>
                <a:cs typeface="Times New Roman" panose="02020603050405020304" pitchFamily="18" charset="0"/>
              </a:rPr>
              <a:t>当院では</a:t>
            </a:r>
            <a:r>
              <a:rPr lang="en-US" altLang="ja-JP" sz="1800" dirty="0">
                <a:effectLst/>
                <a:ea typeface="游明朝" panose="02020400000000000000" pitchFamily="18" charset="-128"/>
                <a:cs typeface="Times New Roman" panose="02020603050405020304" pitchFamily="18" charset="0"/>
              </a:rPr>
              <a:t>2022</a:t>
            </a:r>
            <a:r>
              <a:rPr lang="ja-JP" altLang="ja-JP" sz="1800" dirty="0">
                <a:effectLst/>
                <a:ea typeface="游明朝" panose="02020400000000000000" pitchFamily="18" charset="-128"/>
                <a:cs typeface="Times New Roman" panose="02020603050405020304" pitchFamily="18" charset="0"/>
              </a:rPr>
              <a:t>年度の</a:t>
            </a:r>
            <a:r>
              <a:rPr lang="en-US" altLang="ja-JP" sz="1800" dirty="0">
                <a:effectLst/>
                <a:ea typeface="游明朝" panose="02020400000000000000" pitchFamily="18" charset="-128"/>
                <a:cs typeface="Times New Roman" panose="02020603050405020304" pitchFamily="18" charset="0"/>
              </a:rPr>
              <a:t>t-PA</a:t>
            </a:r>
            <a:r>
              <a:rPr lang="ja-JP" altLang="ja-JP" sz="1800" dirty="0">
                <a:effectLst/>
                <a:ea typeface="游明朝" panose="02020400000000000000" pitchFamily="18" charset="-128"/>
                <a:cs typeface="Times New Roman" panose="02020603050405020304" pitchFamily="18" charset="0"/>
              </a:rPr>
              <a:t>投与件数が</a:t>
            </a:r>
            <a:r>
              <a:rPr lang="en-US" altLang="ja-JP" sz="1800" dirty="0">
                <a:effectLst/>
                <a:ea typeface="游明朝" panose="02020400000000000000" pitchFamily="18" charset="-128"/>
                <a:cs typeface="Times New Roman" panose="02020603050405020304" pitchFamily="18" charset="0"/>
              </a:rPr>
              <a:t>47</a:t>
            </a:r>
            <a:r>
              <a:rPr lang="ja-JP" altLang="ja-JP" sz="1800" dirty="0">
                <a:effectLst/>
                <a:ea typeface="游明朝" panose="02020400000000000000" pitchFamily="18" charset="-128"/>
                <a:cs typeface="Times New Roman" panose="02020603050405020304" pitchFamily="18" charset="0"/>
              </a:rPr>
              <a:t>件、血管内治療件数は</a:t>
            </a:r>
            <a:r>
              <a:rPr lang="en-US" altLang="ja-JP" sz="1800" dirty="0">
                <a:effectLst/>
                <a:ea typeface="游明朝" panose="02020400000000000000" pitchFamily="18" charset="-128"/>
                <a:cs typeface="Times New Roman" panose="02020603050405020304" pitchFamily="18" charset="0"/>
              </a:rPr>
              <a:t>7</a:t>
            </a:r>
            <a:r>
              <a:rPr lang="ja-JP" altLang="ja-JP" sz="1800" dirty="0">
                <a:effectLst/>
                <a:ea typeface="游明朝" panose="02020400000000000000" pitchFamily="18" charset="-128"/>
                <a:cs typeface="Times New Roman" panose="02020603050405020304" pitchFamily="18" charset="0"/>
              </a:rPr>
              <a:t>件で</a:t>
            </a:r>
            <a:r>
              <a:rPr lang="ja-JP" altLang="en-US" sz="1800" dirty="0">
                <a:effectLst/>
                <a:ea typeface="游明朝" panose="02020400000000000000" pitchFamily="18" charset="-128"/>
                <a:cs typeface="Times New Roman" panose="02020603050405020304" pitchFamily="18" charset="0"/>
              </a:rPr>
              <a:t>した</a:t>
            </a:r>
            <a:r>
              <a:rPr lang="ja-JP" altLang="ja-JP" sz="1800" dirty="0">
                <a:effectLst/>
                <a:ea typeface="游明朝" panose="02020400000000000000" pitchFamily="18" charset="-128"/>
                <a:cs typeface="Times New Roman" panose="02020603050405020304" pitchFamily="18" charset="0"/>
              </a:rPr>
              <a:t>。</a:t>
            </a:r>
            <a:endParaRPr kumimoji="1" lang="ja-JP" altLang="en-US" dirty="0"/>
          </a:p>
        </p:txBody>
      </p:sp>
      <p:sp>
        <p:nvSpPr>
          <p:cNvPr id="4" name="スライド番号プレースホルダー 3"/>
          <p:cNvSpPr>
            <a:spLocks noGrp="1"/>
          </p:cNvSpPr>
          <p:nvPr>
            <p:ph type="sldNum" sz="quarter" idx="5"/>
          </p:nvPr>
        </p:nvSpPr>
        <p:spPr/>
        <p:txBody>
          <a:bodyPr/>
          <a:lstStyle/>
          <a:p>
            <a:fld id="{2A188DA2-3078-43F9-BBE2-5BE5BA66D11D}" type="slidenum">
              <a:rPr kumimoji="1" lang="ja-JP" altLang="en-US" smtClean="0"/>
              <a:t>9</a:t>
            </a:fld>
            <a:endParaRPr kumimoji="1" lang="ja-JP" altLang="en-US"/>
          </a:p>
        </p:txBody>
      </p:sp>
    </p:spTree>
    <p:extLst>
      <p:ext uri="{BB962C8B-B14F-4D97-AF65-F5344CB8AC3E}">
        <p14:creationId xmlns:p14="http://schemas.microsoft.com/office/powerpoint/2010/main" val="484879894"/>
      </p:ext>
    </p:extLst>
  </p:cSld>
  <p:clrMapOvr>
    <a:masterClrMapping/>
  </p:clrMapOvr>
</p:notes>
</file>

<file path=ppt/slideLayouts/_rels/slideLayout1.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0.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1.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2.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3.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4.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5.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6.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7.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8.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9.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0D4F39B-9DC8-4EC1-88E8-74426A31C058}" type="datetimeFigureOut">
              <a:rPr kumimoji="1" lang="ja-JP" altLang="en-US" smtClean="0"/>
              <a:t>2024/10/18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4B369CD-21FF-40CB-9DFD-9433B1E1C934}" type="slidenum">
              <a:rPr kumimoji="1" lang="ja-JP" altLang="en-US" smtClean="0"/>
              <a:t>‹#›</a:t>
            </a:fld>
            <a:endParaRPr kumimoji="1" lang="ja-JP" altLang="en-US"/>
          </a:p>
        </p:txBody>
      </p:sp>
    </p:spTree>
    <p:extLst>
      <p:ext uri="{BB962C8B-B14F-4D97-AF65-F5344CB8AC3E}">
        <p14:creationId xmlns:p14="http://schemas.microsoft.com/office/powerpoint/2010/main" val="2852143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0D4F39B-9DC8-4EC1-88E8-74426A31C058}" type="datetimeFigureOut">
              <a:rPr kumimoji="1" lang="ja-JP" altLang="en-US" smtClean="0"/>
              <a:t>2024/10/18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4B369CD-21FF-40CB-9DFD-9433B1E1C934}" type="slidenum">
              <a:rPr kumimoji="1" lang="ja-JP" altLang="en-US" smtClean="0"/>
              <a:t>‹#›</a:t>
            </a:fld>
            <a:endParaRPr kumimoji="1" lang="ja-JP" altLang="en-US"/>
          </a:p>
        </p:txBody>
      </p:sp>
    </p:spTree>
    <p:extLst>
      <p:ext uri="{BB962C8B-B14F-4D97-AF65-F5344CB8AC3E}">
        <p14:creationId xmlns:p14="http://schemas.microsoft.com/office/powerpoint/2010/main" val="1498103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70D4F39B-9DC8-4EC1-88E8-74426A31C058}" type="datetimeFigureOut">
              <a:rPr kumimoji="1" lang="ja-JP" altLang="en-US" smtClean="0"/>
              <a:t>2024/10/18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4B369CD-21FF-40CB-9DFD-9433B1E1C934}" type="slidenum">
              <a:rPr kumimoji="1" lang="ja-JP" altLang="en-US" smtClean="0"/>
              <a:t>‹#›</a:t>
            </a:fld>
            <a:endParaRPr kumimoji="1" lang="ja-JP" altLang="en-US"/>
          </a:p>
        </p:txBody>
      </p:sp>
    </p:spTree>
    <p:extLst>
      <p:ext uri="{BB962C8B-B14F-4D97-AF65-F5344CB8AC3E}">
        <p14:creationId xmlns:p14="http://schemas.microsoft.com/office/powerpoint/2010/main" val="1469174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0D4F39B-9DC8-4EC1-88E8-74426A31C058}" type="datetimeFigureOut">
              <a:rPr kumimoji="1" lang="ja-JP" altLang="en-US" smtClean="0"/>
              <a:t>2024/10/18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4B369CD-21FF-40CB-9DFD-9433B1E1C934}" type="slidenum">
              <a:rPr kumimoji="1" lang="ja-JP" altLang="en-US" smtClean="0"/>
              <a:t>‹#›</a:t>
            </a:fld>
            <a:endParaRPr kumimoji="1" lang="ja-JP" altLang="en-US"/>
          </a:p>
        </p:txBody>
      </p:sp>
    </p:spTree>
    <p:extLst>
      <p:ext uri="{BB962C8B-B14F-4D97-AF65-F5344CB8AC3E}">
        <p14:creationId xmlns:p14="http://schemas.microsoft.com/office/powerpoint/2010/main" val="3068314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0D4F39B-9DC8-4EC1-88E8-74426A31C058}" type="datetimeFigureOut">
              <a:rPr kumimoji="1" lang="ja-JP" altLang="en-US" smtClean="0"/>
              <a:t>2024/10/18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4B369CD-21FF-40CB-9DFD-9433B1E1C934}" type="slidenum">
              <a:rPr kumimoji="1" lang="ja-JP" altLang="en-US" smtClean="0"/>
              <a:t>‹#›</a:t>
            </a:fld>
            <a:endParaRPr kumimoji="1" lang="ja-JP" altLang="en-US"/>
          </a:p>
        </p:txBody>
      </p:sp>
    </p:spTree>
    <p:extLst>
      <p:ext uri="{BB962C8B-B14F-4D97-AF65-F5344CB8AC3E}">
        <p14:creationId xmlns:p14="http://schemas.microsoft.com/office/powerpoint/2010/main" val="2277899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0D4F39B-9DC8-4EC1-88E8-74426A31C058}" type="datetimeFigureOut">
              <a:rPr kumimoji="1" lang="ja-JP" altLang="en-US" smtClean="0"/>
              <a:t>2024/10/18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4B369CD-21FF-40CB-9DFD-9433B1E1C934}" type="slidenum">
              <a:rPr kumimoji="1" lang="ja-JP" altLang="en-US" smtClean="0"/>
              <a:t>‹#›</a:t>
            </a:fld>
            <a:endParaRPr kumimoji="1" lang="ja-JP" altLang="en-US"/>
          </a:p>
        </p:txBody>
      </p:sp>
    </p:spTree>
    <p:extLst>
      <p:ext uri="{BB962C8B-B14F-4D97-AF65-F5344CB8AC3E}">
        <p14:creationId xmlns:p14="http://schemas.microsoft.com/office/powerpoint/2010/main" val="944305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45127" y="2507550"/>
            <a:ext cx="5156200"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7550"/>
            <a:ext cx="5181601"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70D4F39B-9DC8-4EC1-88E8-74426A31C058}" type="datetimeFigureOut">
              <a:rPr kumimoji="1" lang="ja-JP" altLang="en-US" smtClean="0"/>
              <a:t>2024/10/18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4B369CD-21FF-40CB-9DFD-9433B1E1C934}" type="slidenum">
              <a:rPr kumimoji="1" lang="ja-JP" altLang="en-US" smtClean="0"/>
              <a:t>‹#›</a:t>
            </a:fld>
            <a:endParaRPr kumimoji="1" lang="ja-JP" altLang="en-US"/>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3609151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0D4F39B-9DC8-4EC1-88E8-74426A31C058}" type="datetimeFigureOut">
              <a:rPr kumimoji="1" lang="ja-JP" altLang="en-US" smtClean="0"/>
              <a:t>2024/10/18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4B369CD-21FF-40CB-9DFD-9433B1E1C934}" type="slidenum">
              <a:rPr kumimoji="1" lang="ja-JP" altLang="en-US" smtClean="0"/>
              <a:t>‹#›</a:t>
            </a:fld>
            <a:endParaRPr kumimoji="1" lang="ja-JP" altLang="en-US"/>
          </a:p>
        </p:txBody>
      </p:sp>
      <p:sp>
        <p:nvSpPr>
          <p:cNvPr id="6" name="Title 5"/>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3526113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D4F39B-9DC8-4EC1-88E8-74426A31C058}" type="datetimeFigureOut">
              <a:rPr kumimoji="1" lang="ja-JP" altLang="en-US" smtClean="0"/>
              <a:t>2024/10/18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4B369CD-21FF-40CB-9DFD-9433B1E1C934}" type="slidenum">
              <a:rPr kumimoji="1" lang="ja-JP" altLang="en-US" smtClean="0"/>
              <a:t>‹#›</a:t>
            </a:fld>
            <a:endParaRPr kumimoji="1" lang="ja-JP" altLang="en-US"/>
          </a:p>
        </p:txBody>
      </p:sp>
    </p:spTree>
    <p:extLst>
      <p:ext uri="{BB962C8B-B14F-4D97-AF65-F5344CB8AC3E}">
        <p14:creationId xmlns:p14="http://schemas.microsoft.com/office/powerpoint/2010/main" val="2145705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ja-JP" altLang="en-US"/>
              <a:t>マスター タイトルの書式設定</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0D4F39B-9DC8-4EC1-88E8-74426A31C058}" type="datetimeFigureOut">
              <a:rPr kumimoji="1" lang="ja-JP" altLang="en-US" smtClean="0"/>
              <a:t>2024/10/18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4B369CD-21FF-40CB-9DFD-9433B1E1C934}" type="slidenum">
              <a:rPr kumimoji="1" lang="ja-JP" altLang="en-US" smtClean="0"/>
              <a:t>‹#›</a:t>
            </a:fld>
            <a:endParaRPr kumimoji="1" lang="ja-JP" altLang="en-US"/>
          </a:p>
        </p:txBody>
      </p:sp>
    </p:spTree>
    <p:extLst>
      <p:ext uri="{BB962C8B-B14F-4D97-AF65-F5344CB8AC3E}">
        <p14:creationId xmlns:p14="http://schemas.microsoft.com/office/powerpoint/2010/main" val="2669617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0D4F39B-9DC8-4EC1-88E8-74426A31C058}" type="datetimeFigureOut">
              <a:rPr kumimoji="1" lang="ja-JP" altLang="en-US" smtClean="0"/>
              <a:t>2024/10/18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4B369CD-21FF-40CB-9DFD-9433B1E1C934}" type="slidenum">
              <a:rPr kumimoji="1" lang="ja-JP" altLang="en-US" smtClean="0"/>
              <a:t>‹#›</a:t>
            </a:fld>
            <a:endParaRPr kumimoji="1" lang="ja-JP" altLang="en-US"/>
          </a:p>
        </p:txBody>
      </p:sp>
    </p:spTree>
    <p:extLst>
      <p:ext uri="{BB962C8B-B14F-4D97-AF65-F5344CB8AC3E}">
        <p14:creationId xmlns:p14="http://schemas.microsoft.com/office/powerpoint/2010/main" val="119397975"/>
      </p:ext>
    </p:extLst>
  </p:cSld>
  <p:clrMapOvr>
    <a:masterClrMapping/>
  </p:clrMapOvr>
</p:sldLayout>
</file>

<file path=ppt/slideMasters/_rels/slideMaster1.xml.rels>&#65279;<?xml version="1.0" encoding="utf-8" standalone="yes"?>
<Relationships xmlns="http://schemas.openxmlformats.org/package/2006/relationships">
  <Relationship Id="rId8" Type="http://schemas.openxmlformats.org/officeDocument/2006/relationships/slideLayout" Target="../slideLayouts/slideLayout8.xml" />
  <Relationship Id="rId3" Type="http://schemas.openxmlformats.org/officeDocument/2006/relationships/slideLayout" Target="../slideLayouts/slideLayout3.xml" />
  <Relationship Id="rId7" Type="http://schemas.openxmlformats.org/officeDocument/2006/relationships/slideLayout" Target="../slideLayouts/slideLayout7.xml" />
  <Relationship Id="rId12" Type="http://schemas.openxmlformats.org/officeDocument/2006/relationships/theme" Target="../theme/theme1.xml" />
  <Relationship Id="rId2" Type="http://schemas.openxmlformats.org/officeDocument/2006/relationships/slideLayout" Target="../slideLayouts/slideLayout2.xml" />
  <Relationship Id="rId1" Type="http://schemas.openxmlformats.org/officeDocument/2006/relationships/slideLayout" Target="../slideLayouts/slideLayout1.xml" />
  <Relationship Id="rId6" Type="http://schemas.openxmlformats.org/officeDocument/2006/relationships/slideLayout" Target="../slideLayouts/slideLayout6.xml" />
  <Relationship Id="rId11" Type="http://schemas.openxmlformats.org/officeDocument/2006/relationships/slideLayout" Target="../slideLayouts/slideLayout11.xml" />
  <Relationship Id="rId5" Type="http://schemas.openxmlformats.org/officeDocument/2006/relationships/slideLayout" Target="../slideLayouts/slideLayout5.xml" />
  <Relationship Id="rId10" Type="http://schemas.openxmlformats.org/officeDocument/2006/relationships/slideLayout" Target="../slideLayouts/slideLayout10.xml" />
  <Relationship Id="rId4" Type="http://schemas.openxmlformats.org/officeDocument/2006/relationships/slideLayout" Target="../slideLayouts/slideLayout4.xml" />
  <Relationship Id="rId9" Type="http://schemas.openxmlformats.org/officeDocument/2006/relationships/slideLayout" Target="../slideLayouts/slideLayout9.xml" />
</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70D4F39B-9DC8-4EC1-88E8-74426A31C058}" type="datetimeFigureOut">
              <a:rPr kumimoji="1" lang="ja-JP" altLang="en-US" smtClean="0"/>
              <a:t>2024/10/18</a:t>
            </a:fld>
            <a:endParaRPr kumimoji="1"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kumimoji="1" lang="ja-JP" altLang="en-US"/>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A4B369CD-21FF-40CB-9DFD-9433B1E1C934}" type="slidenum">
              <a:rPr kumimoji="1" lang="ja-JP" altLang="en-US" smtClean="0"/>
              <a:t>‹#›</a:t>
            </a:fld>
            <a:endParaRPr kumimoji="1" lang="ja-JP" altLang="en-US"/>
          </a:p>
        </p:txBody>
      </p:sp>
    </p:spTree>
    <p:extLst>
      <p:ext uri="{BB962C8B-B14F-4D97-AF65-F5344CB8AC3E}">
        <p14:creationId xmlns:p14="http://schemas.microsoft.com/office/powerpoint/2010/main" val="1679024880"/>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&#65279;<?xml version="1.0" encoding="utf-8" standalone="yes"?>
<Relationships xmlns="http://schemas.openxmlformats.org/package/2006/relationships">
  <Relationship Id="rId3" Type="http://schemas.openxmlformats.org/officeDocument/2006/relationships/image" Target="../media/image1.jpeg" />
  <Relationship Id="rId2" Type="http://schemas.openxmlformats.org/officeDocument/2006/relationships/notesSlide" Target="../notesSlides/notesSlide1.xml" />
  <Relationship Id="rId1" Type="http://schemas.openxmlformats.org/officeDocument/2006/relationships/slideLayout" Target="../slideLayouts/slideLayout7.xml" />
</Relationships>
</file>

<file path=ppt/slides/_rels/slide10.xml.rels>&#65279;<?xml version="1.0" encoding="utf-8" standalone="yes"?>
<Relationships xmlns="http://schemas.openxmlformats.org/package/2006/relationships">
  <Relationship Id="rId3" Type="http://schemas.openxmlformats.org/officeDocument/2006/relationships/image" Target="../media/image16.png" />
  <Relationship Id="rId2" Type="http://schemas.openxmlformats.org/officeDocument/2006/relationships/notesSlide" Target="../notesSlides/notesSlide10.xml" />
  <Relationship Id="rId1" Type="http://schemas.openxmlformats.org/officeDocument/2006/relationships/slideLayout" Target="../slideLayouts/slideLayout7.xml" />
  <Relationship Id="rId5" Type="http://schemas.openxmlformats.org/officeDocument/2006/relationships/image" Target="../media/image18.svg" />
  <Relationship Id="rId4" Type="http://schemas.openxmlformats.org/officeDocument/2006/relationships/image" Target="../media/image17.png" />
</Relationships>
</file>

<file path=ppt/slides/_rels/slide11.xml.rels>&#65279;<?xml version="1.0" encoding="utf-8" standalone="yes"?>
<Relationships xmlns="http://schemas.openxmlformats.org/package/2006/relationships">
  <Relationship Id="rId2" Type="http://schemas.openxmlformats.org/officeDocument/2006/relationships/notesSlide" Target="../notesSlides/notesSlide11.xml" />
  <Relationship Id="rId1" Type="http://schemas.openxmlformats.org/officeDocument/2006/relationships/slideLayout" Target="../slideLayouts/slideLayout6.xml" />
</Relationships>
</file>

<file path=ppt/slides/_rels/slide12.xml.rels>&#65279;<?xml version="1.0" encoding="utf-8" standalone="yes"?>
<Relationships xmlns="http://schemas.openxmlformats.org/package/2006/relationships">
  <Relationship Id="rId2" Type="http://schemas.openxmlformats.org/officeDocument/2006/relationships/notesSlide" Target="../notesSlides/notesSlide12.xml" />
  <Relationship Id="rId1" Type="http://schemas.openxmlformats.org/officeDocument/2006/relationships/slideLayout" Target="../slideLayouts/slideLayout6.xml" />
</Relationships>
</file>

<file path=ppt/slides/_rels/slide13.xml.rels>&#65279;<?xml version="1.0" encoding="utf-8" standalone="yes"?>
<Relationships xmlns="http://schemas.openxmlformats.org/package/2006/relationships">
  <Relationship Id="rId3" Type="http://schemas.openxmlformats.org/officeDocument/2006/relationships/image" Target="../media/image19.png" />
  <Relationship Id="rId2" Type="http://schemas.openxmlformats.org/officeDocument/2006/relationships/notesSlide" Target="../notesSlides/notesSlide13.xml" />
  <Relationship Id="rId1" Type="http://schemas.openxmlformats.org/officeDocument/2006/relationships/slideLayout" Target="../slideLayouts/slideLayout6.xml" />
</Relationships>
</file>

<file path=ppt/slides/_rels/slide14.xml.rels>&#65279;<?xml version="1.0" encoding="utf-8" standalone="yes"?>
<Relationships xmlns="http://schemas.openxmlformats.org/package/2006/relationships">
  <Relationship Id="rId8" Type="http://schemas.openxmlformats.org/officeDocument/2006/relationships/image" Target="../media/image25.svg" />
  <Relationship Id="rId3" Type="http://schemas.openxmlformats.org/officeDocument/2006/relationships/image" Target="../media/image20.png" />
  <Relationship Id="rId7" Type="http://schemas.openxmlformats.org/officeDocument/2006/relationships/image" Target="../media/image24.png" />
  <Relationship Id="rId2" Type="http://schemas.openxmlformats.org/officeDocument/2006/relationships/notesSlide" Target="../notesSlides/notesSlide14.xml" />
  <Relationship Id="rId1" Type="http://schemas.openxmlformats.org/officeDocument/2006/relationships/slideLayout" Target="../slideLayouts/slideLayout7.xml" />
  <Relationship Id="rId6" Type="http://schemas.openxmlformats.org/officeDocument/2006/relationships/image" Target="../media/image23.svg" />
  <Relationship Id="rId5" Type="http://schemas.openxmlformats.org/officeDocument/2006/relationships/image" Target="../media/image22.png" />
  <Relationship Id="rId4" Type="http://schemas.openxmlformats.org/officeDocument/2006/relationships/image" Target="../media/image21.svg" />
</Relationships>
</file>

<file path=ppt/slides/_rels/slide15.xml.rels>&#65279;<?xml version="1.0" encoding="utf-8" standalone="yes"?>
<Relationships xmlns="http://schemas.openxmlformats.org/package/2006/relationships">
  <Relationship Id="rId3" Type="http://schemas.openxmlformats.org/officeDocument/2006/relationships/image" Target="../media/image26.png" />
  <Relationship Id="rId2" Type="http://schemas.openxmlformats.org/officeDocument/2006/relationships/notesSlide" Target="../notesSlides/notesSlide15.xml" />
  <Relationship Id="rId1" Type="http://schemas.openxmlformats.org/officeDocument/2006/relationships/slideLayout" Target="../slideLayouts/slideLayout6.xml" />
</Relationships>
</file>

<file path=ppt/slides/_rels/slide16.xml.rels>&#65279;<?xml version="1.0" encoding="utf-8" standalone="yes"?>
<Relationships xmlns="http://schemas.openxmlformats.org/package/2006/relationships">
  <Relationship Id="rId3" Type="http://schemas.openxmlformats.org/officeDocument/2006/relationships/image" Target="../media/image27.png" />
  <Relationship Id="rId2" Type="http://schemas.openxmlformats.org/officeDocument/2006/relationships/notesSlide" Target="../notesSlides/notesSlide16.xml" />
  <Relationship Id="rId1" Type="http://schemas.openxmlformats.org/officeDocument/2006/relationships/slideLayout" Target="../slideLayouts/slideLayout7.xml" />
  <Relationship Id="rId4" Type="http://schemas.openxmlformats.org/officeDocument/2006/relationships/image" Target="../media/image28.png" />
</Relationships>
</file>

<file path=ppt/slides/_rels/slide17.xml.rels>&#65279;<?xml version="1.0" encoding="utf-8" standalone="yes"?>
<Relationships xmlns="http://schemas.openxmlformats.org/package/2006/relationships">
  <Relationship Id="rId3" Type="http://schemas.openxmlformats.org/officeDocument/2006/relationships/image" Target="../media/image29.jpeg" />
  <Relationship Id="rId2" Type="http://schemas.openxmlformats.org/officeDocument/2006/relationships/notesSlide" Target="../notesSlides/notesSlide17.xml" />
  <Relationship Id="rId1" Type="http://schemas.openxmlformats.org/officeDocument/2006/relationships/slideLayout" Target="../slideLayouts/slideLayout7.xml" />
  <Relationship Id="rId4" Type="http://schemas.openxmlformats.org/officeDocument/2006/relationships/image" Target="../media/image30.png" />
</Relationships>
</file>

<file path=ppt/slides/_rels/slide18.xml.rels>&#65279;<?xml version="1.0" encoding="utf-8" standalone="yes"?>
<Relationships xmlns="http://schemas.openxmlformats.org/package/2006/relationships">
  <Relationship Id="rId3" Type="http://schemas.openxmlformats.org/officeDocument/2006/relationships/image" Target="../media/image31.png" />
  <Relationship Id="rId2" Type="http://schemas.openxmlformats.org/officeDocument/2006/relationships/notesSlide" Target="../notesSlides/notesSlide18.xml" />
  <Relationship Id="rId1" Type="http://schemas.openxmlformats.org/officeDocument/2006/relationships/slideLayout" Target="../slideLayouts/slideLayout6.xml" />
</Relationships>
</file>

<file path=ppt/slides/_rels/slide19.xml.rels>&#65279;<?xml version="1.0" encoding="utf-8" standalone="yes"?>
<Relationships xmlns="http://schemas.openxmlformats.org/package/2006/relationships">
  <Relationship Id="rId2" Type="http://schemas.openxmlformats.org/officeDocument/2006/relationships/notesSlide" Target="../notesSlides/notesSlide19.xml" />
  <Relationship Id="rId1" Type="http://schemas.openxmlformats.org/officeDocument/2006/relationships/slideLayout" Target="../slideLayouts/slideLayout6.xml" />
</Relationships>
</file>

<file path=ppt/slides/_rels/slide2.xml.rels>&#65279;<?xml version="1.0" encoding="utf-8" standalone="yes"?>
<Relationships xmlns="http://schemas.openxmlformats.org/package/2006/relationships">
  <Relationship Id="rId3" Type="http://schemas.openxmlformats.org/officeDocument/2006/relationships/image" Target="../media/image2.png" />
  <Relationship Id="rId2" Type="http://schemas.openxmlformats.org/officeDocument/2006/relationships/notesSlide" Target="../notesSlides/notesSlide2.xml" />
  <Relationship Id="rId1" Type="http://schemas.openxmlformats.org/officeDocument/2006/relationships/slideLayout" Target="../slideLayouts/slideLayout6.xml" />
  <Relationship Id="rId5" Type="http://schemas.openxmlformats.org/officeDocument/2006/relationships/image" Target="../media/image4.png" />
  <Relationship Id="rId4" Type="http://schemas.openxmlformats.org/officeDocument/2006/relationships/image" Target="../media/image3.png" />
</Relationships>
</file>

<file path=ppt/slides/_rels/slide20.xml.rels>&#65279;<?xml version="1.0" encoding="utf-8" standalone="yes"?>
<Relationships xmlns="http://schemas.openxmlformats.org/package/2006/relationships">
  <Relationship Id="rId2" Type="http://schemas.openxmlformats.org/officeDocument/2006/relationships/notesSlide" Target="../notesSlides/notesSlide20.xml" />
  <Relationship Id="rId1" Type="http://schemas.openxmlformats.org/officeDocument/2006/relationships/slideLayout" Target="../slideLayouts/slideLayout6.xml" />
</Relationships>
</file>

<file path=ppt/slides/_rels/slide21.xml.rels>&#65279;<?xml version="1.0" encoding="utf-8" standalone="yes"?>
<Relationships xmlns="http://schemas.openxmlformats.org/package/2006/relationships">
  <Relationship Id="rId2" Type="http://schemas.openxmlformats.org/officeDocument/2006/relationships/notesSlide" Target="../notesSlides/notesSlide21.xml" />
  <Relationship Id="rId1" Type="http://schemas.openxmlformats.org/officeDocument/2006/relationships/slideLayout" Target="../slideLayouts/slideLayout6.xml" />
</Relationships>
</file>

<file path=ppt/slides/_rels/slide22.xml.rels>&#65279;<?xml version="1.0" encoding="utf-8" standalone="yes"?>
<Relationships xmlns="http://schemas.openxmlformats.org/package/2006/relationships">
  <Relationship Id="rId3" Type="http://schemas.openxmlformats.org/officeDocument/2006/relationships/image" Target="../media/image32.jpeg" />
  <Relationship Id="rId2" Type="http://schemas.openxmlformats.org/officeDocument/2006/relationships/notesSlide" Target="../notesSlides/notesSlide22.xml" />
  <Relationship Id="rId1" Type="http://schemas.openxmlformats.org/officeDocument/2006/relationships/slideLayout" Target="../slideLayouts/slideLayout7.xml" />
</Relationships>
</file>

<file path=ppt/slides/_rels/slide3.xml.rels>&#65279;<?xml version="1.0" encoding="utf-8" standalone="yes"?>
<Relationships xmlns="http://schemas.openxmlformats.org/package/2006/relationships">
  <Relationship Id="rId3" Type="http://schemas.openxmlformats.org/officeDocument/2006/relationships/image" Target="../media/image5.png" />
  <Relationship Id="rId2" Type="http://schemas.openxmlformats.org/officeDocument/2006/relationships/notesSlide" Target="../notesSlides/notesSlide3.xml" />
  <Relationship Id="rId1" Type="http://schemas.openxmlformats.org/officeDocument/2006/relationships/slideLayout" Target="../slideLayouts/slideLayout6.xml" />
  <Relationship Id="rId4" Type="http://schemas.openxmlformats.org/officeDocument/2006/relationships/image" Target="../media/image6.svg" />
</Relationships>
</file>

<file path=ppt/slides/_rels/slide4.xml.rels>&#65279;<?xml version="1.0" encoding="utf-8" standalone="yes"?>
<Relationships xmlns="http://schemas.openxmlformats.org/package/2006/relationships">
  <Relationship Id="rId2" Type="http://schemas.openxmlformats.org/officeDocument/2006/relationships/notesSlide" Target="../notesSlides/notesSlide4.xml" />
  <Relationship Id="rId1" Type="http://schemas.openxmlformats.org/officeDocument/2006/relationships/slideLayout" Target="../slideLayouts/slideLayout6.xml" />
</Relationships>
</file>

<file path=ppt/slides/_rels/slide5.xml.rels>&#65279;<?xml version="1.0" encoding="utf-8" standalone="yes"?>
<Relationships xmlns="http://schemas.openxmlformats.org/package/2006/relationships">
  <Relationship Id="rId3" Type="http://schemas.openxmlformats.org/officeDocument/2006/relationships/image" Target="../media/image7.png" />
  <Relationship Id="rId2" Type="http://schemas.openxmlformats.org/officeDocument/2006/relationships/notesSlide" Target="../notesSlides/notesSlide5.xml" />
  <Relationship Id="rId1" Type="http://schemas.openxmlformats.org/officeDocument/2006/relationships/slideLayout" Target="../slideLayouts/slideLayout7.xml" />
</Relationships>
</file>

<file path=ppt/slides/_rels/slide6.xml.rels>&#65279;<?xml version="1.0" encoding="utf-8" standalone="yes"?>
<Relationships xmlns="http://schemas.openxmlformats.org/package/2006/relationships">
  <Relationship Id="rId3" Type="http://schemas.openxmlformats.org/officeDocument/2006/relationships/image" Target="../media/image8.png" />
  <Relationship Id="rId2" Type="http://schemas.openxmlformats.org/officeDocument/2006/relationships/notesSlide" Target="../notesSlides/notesSlide6.xml" />
  <Relationship Id="rId1" Type="http://schemas.openxmlformats.org/officeDocument/2006/relationships/slideLayout" Target="../slideLayouts/slideLayout6.xml" />
  <Relationship Id="rId6" Type="http://schemas.openxmlformats.org/officeDocument/2006/relationships/image" Target="../media/image11.svg" />
  <Relationship Id="rId5" Type="http://schemas.openxmlformats.org/officeDocument/2006/relationships/image" Target="../media/image10.png" />
  <Relationship Id="rId4" Type="http://schemas.openxmlformats.org/officeDocument/2006/relationships/image" Target="../media/image9.svg" />
</Relationships>
</file>

<file path=ppt/slides/_rels/slide7.xml.rels>&#65279;<?xml version="1.0" encoding="utf-8" standalone="yes"?>
<Relationships xmlns="http://schemas.openxmlformats.org/package/2006/relationships">
  <Relationship Id="rId3" Type="http://schemas.openxmlformats.org/officeDocument/2006/relationships/image" Target="../media/image12.png" />
  <Relationship Id="rId2" Type="http://schemas.openxmlformats.org/officeDocument/2006/relationships/notesSlide" Target="../notesSlides/notesSlide7.xml" />
  <Relationship Id="rId1" Type="http://schemas.openxmlformats.org/officeDocument/2006/relationships/slideLayout" Target="../slideLayouts/slideLayout6.xml" />
  <Relationship Id="rId5" Type="http://schemas.microsoft.com/office/2007/relationships/hdphoto" Target="../media/hdphoto1.wdp" />
  <Relationship Id="rId4" Type="http://schemas.openxmlformats.org/officeDocument/2006/relationships/image" Target="../media/image13.png" />
</Relationships>
</file>

<file path=ppt/slides/_rels/slide8.xml.rels>&#65279;<?xml version="1.0" encoding="utf-8" standalone="yes"?>
<Relationships xmlns="http://schemas.openxmlformats.org/package/2006/relationships">
  <Relationship Id="rId3" Type="http://schemas.openxmlformats.org/officeDocument/2006/relationships/image" Target="../media/image14.png" />
  <Relationship Id="rId2" Type="http://schemas.openxmlformats.org/officeDocument/2006/relationships/notesSlide" Target="../notesSlides/notesSlide8.xml" />
  <Relationship Id="rId1" Type="http://schemas.openxmlformats.org/officeDocument/2006/relationships/slideLayout" Target="../slideLayouts/slideLayout7.xml" />
  <Relationship Id="rId4" Type="http://schemas.openxmlformats.org/officeDocument/2006/relationships/image" Target="../media/image15.svg" />
</Relationships>
</file>

<file path=ppt/slides/_rels/slide9.xml.rels>&#65279;<?xml version="1.0" encoding="utf-8" standalone="yes"?>
<Relationships xmlns="http://schemas.openxmlformats.org/package/2006/relationships">
  <Relationship Id="rId2" Type="http://schemas.openxmlformats.org/officeDocument/2006/relationships/notesSlide" Target="../notesSlides/notesSlide9.xml" />
  <Relationship Id="rId1" Type="http://schemas.openxmlformats.org/officeDocument/2006/relationships/slideLayout" Target="../slideLayouts/slideLayout6.xml" />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80000"/>
          </a:schemeClr>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07553580-5A56-0EBB-C7B1-80AC386243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a:extLst>
              <a:ext uri="{FF2B5EF4-FFF2-40B4-BE49-F238E27FC236}">
                <a16:creationId xmlns:a16="http://schemas.microsoft.com/office/drawing/2014/main" id="{DB4CEA9D-7D78-B487-894B-321F8AF75D3A}"/>
              </a:ext>
            </a:extLst>
          </p:cNvPr>
          <p:cNvSpPr/>
          <p:nvPr/>
        </p:nvSpPr>
        <p:spPr>
          <a:xfrm>
            <a:off x="0" y="-17614"/>
            <a:ext cx="12192000" cy="6875613"/>
          </a:xfrm>
          <a:prstGeom prst="rect">
            <a:avLst/>
          </a:prstGeom>
          <a:solidFill>
            <a:schemeClr val="bg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テキスト ボックス 3">
            <a:extLst>
              <a:ext uri="{FF2B5EF4-FFF2-40B4-BE49-F238E27FC236}">
                <a16:creationId xmlns:a16="http://schemas.microsoft.com/office/drawing/2014/main" id="{46322225-0C21-F13D-3080-88406027FD1F}"/>
              </a:ext>
            </a:extLst>
          </p:cNvPr>
          <p:cNvSpPr txBox="1"/>
          <p:nvPr/>
        </p:nvSpPr>
        <p:spPr>
          <a:xfrm>
            <a:off x="359333" y="1633851"/>
            <a:ext cx="11143553" cy="1569660"/>
          </a:xfrm>
          <a:prstGeom prst="rect">
            <a:avLst/>
          </a:prstGeom>
          <a:noFill/>
        </p:spPr>
        <p:txBody>
          <a:bodyPr wrap="square" rtlCol="0">
            <a:spAutoFit/>
          </a:bodyPr>
          <a:lstStyle/>
          <a:p>
            <a:r>
              <a:rPr lang="ja-JP" altLang="en-US" sz="2400" dirty="0">
                <a:latin typeface="メイリオ" panose="020B0604030504040204" pitchFamily="50" charset="-128"/>
                <a:ea typeface="メイリオ" panose="020B0604030504040204" pitchFamily="50" charset="-128"/>
              </a:rPr>
              <a:t>　　</a:t>
            </a:r>
            <a:r>
              <a:rPr lang="ja-JP" altLang="ja-JP" sz="4400" b="1" dirty="0">
                <a:latin typeface="メイリオ" panose="020B0604030504040204" pitchFamily="50" charset="-128"/>
                <a:ea typeface="メイリオ" panose="020B0604030504040204" pitchFamily="50" charset="-128"/>
              </a:rPr>
              <a:t>入院前から患者の退院後の生活を考える</a:t>
            </a:r>
          </a:p>
          <a:p>
            <a:pPr algn="ctr"/>
            <a:r>
              <a:rPr lang="ja-JP" altLang="en-US" sz="3200" dirty="0">
                <a:latin typeface="メイリオ" panose="020B0604030504040204" pitchFamily="50" charset="-128"/>
                <a:ea typeface="メイリオ" panose="020B0604030504040204" pitchFamily="50" charset="-128"/>
              </a:rPr>
              <a:t>～</a:t>
            </a:r>
            <a:r>
              <a:rPr lang="ja-JP" altLang="ja-JP" sz="3200" dirty="0">
                <a:latin typeface="メイリオ" panose="020B0604030504040204" pitchFamily="50" charset="-128"/>
                <a:ea typeface="メイリオ" panose="020B0604030504040204" pitchFamily="50" charset="-128"/>
              </a:rPr>
              <a:t>脳梗塞患者がその人らしく生きられるために</a:t>
            </a:r>
            <a:r>
              <a:rPr lang="ja-JP" altLang="en-US" sz="3200" dirty="0">
                <a:latin typeface="メイリオ" panose="020B0604030504040204" pitchFamily="50" charset="-128"/>
                <a:ea typeface="メイリオ" panose="020B0604030504040204" pitchFamily="50" charset="-128"/>
              </a:rPr>
              <a:t>～</a:t>
            </a:r>
            <a:endParaRPr lang="ja-JP" altLang="ja-JP" sz="2000" dirty="0">
              <a:latin typeface="メイリオ" panose="020B0604030504040204" pitchFamily="50" charset="-128"/>
              <a:ea typeface="メイリオ" panose="020B0604030504040204" pitchFamily="50" charset="-128"/>
            </a:endParaRPr>
          </a:p>
          <a:p>
            <a:endParaRPr kumimoji="1" lang="ja-JP" altLang="en-US" sz="2000" dirty="0">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5D788894-DC2B-E478-43D6-86E3BDF72091}"/>
              </a:ext>
            </a:extLst>
          </p:cNvPr>
          <p:cNvSpPr txBox="1"/>
          <p:nvPr/>
        </p:nvSpPr>
        <p:spPr>
          <a:xfrm>
            <a:off x="7154562" y="5224149"/>
            <a:ext cx="6450119" cy="1323439"/>
          </a:xfrm>
          <a:prstGeom prst="rect">
            <a:avLst/>
          </a:prstGeom>
          <a:noFill/>
        </p:spPr>
        <p:txBody>
          <a:bodyPr wrap="square" rtlCol="0">
            <a:spAutoFit/>
          </a:bodyPr>
          <a:lstStyle/>
          <a:p>
            <a:r>
              <a:rPr kumimoji="1" lang="ja-JP" altLang="en-US" sz="2000" b="1" dirty="0">
                <a:latin typeface="メイリオ" panose="020B0604030504040204" pitchFamily="50" charset="-128"/>
                <a:ea typeface="メイリオ" panose="020B0604030504040204" pitchFamily="50" charset="-128"/>
              </a:rPr>
              <a:t>高知県立幡多けんみん病院 集中治療室</a:t>
            </a:r>
            <a:endParaRPr kumimoji="1" lang="en-US" altLang="ja-JP" sz="2000" b="1" dirty="0">
              <a:latin typeface="メイリオ" panose="020B0604030504040204" pitchFamily="50" charset="-128"/>
              <a:ea typeface="メイリオ" panose="020B0604030504040204" pitchFamily="50" charset="-128"/>
            </a:endParaRPr>
          </a:p>
          <a:p>
            <a:endParaRPr kumimoji="1" lang="en-US" altLang="ja-JP" sz="2000" b="1" dirty="0">
              <a:latin typeface="メイリオ" panose="020B0604030504040204" pitchFamily="50" charset="-128"/>
              <a:ea typeface="メイリオ" panose="020B0604030504040204" pitchFamily="50" charset="-128"/>
            </a:endParaRPr>
          </a:p>
          <a:p>
            <a:r>
              <a:rPr kumimoji="1" lang="ja-JP" altLang="en-US" sz="2000" b="1" dirty="0">
                <a:latin typeface="メイリオ" panose="020B0604030504040204" pitchFamily="50" charset="-128"/>
                <a:ea typeface="メイリオ" panose="020B0604030504040204" pitchFamily="50" charset="-128"/>
              </a:rPr>
              <a:t>〇中野 愛梨   生城 愛子   </a:t>
            </a:r>
            <a:r>
              <a:rPr lang="ja-JP" altLang="en-US" sz="2000" b="1" dirty="0">
                <a:latin typeface="メイリオ" panose="020B0604030504040204" pitchFamily="50" charset="-128"/>
                <a:ea typeface="メイリオ" panose="020B0604030504040204" pitchFamily="50" charset="-128"/>
              </a:rPr>
              <a:t>酒井 貴章</a:t>
            </a:r>
            <a:endParaRPr lang="en-US" altLang="ja-JP" sz="2000" b="1" dirty="0">
              <a:latin typeface="メイリオ" panose="020B0604030504040204" pitchFamily="50" charset="-128"/>
              <a:ea typeface="メイリオ" panose="020B0604030504040204" pitchFamily="50" charset="-128"/>
            </a:endParaRPr>
          </a:p>
          <a:p>
            <a:r>
              <a:rPr lang="ja-JP" altLang="en-US" sz="2000" b="1" dirty="0">
                <a:latin typeface="メイリオ" panose="020B0604030504040204" pitchFamily="50" charset="-128"/>
                <a:ea typeface="メイリオ" panose="020B0604030504040204" pitchFamily="50" charset="-128"/>
              </a:rPr>
              <a:t>　柏原 真由   </a:t>
            </a:r>
            <a:r>
              <a:rPr kumimoji="1" lang="ja-JP" altLang="en-US" sz="2000" b="1" dirty="0">
                <a:latin typeface="メイリオ" panose="020B0604030504040204" pitchFamily="50" charset="-128"/>
                <a:ea typeface="メイリオ" panose="020B0604030504040204" pitchFamily="50" charset="-128"/>
              </a:rPr>
              <a:t>藤本 王子</a:t>
            </a:r>
          </a:p>
        </p:txBody>
      </p:sp>
    </p:spTree>
    <p:extLst>
      <p:ext uri="{BB962C8B-B14F-4D97-AF65-F5344CB8AC3E}">
        <p14:creationId xmlns:p14="http://schemas.microsoft.com/office/powerpoint/2010/main" val="34686057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627F5CE1-3F0C-8EFF-ABE8-AF4AC8581279}"/>
              </a:ext>
            </a:extLst>
          </p:cNvPr>
          <p:cNvGrpSpPr/>
          <p:nvPr/>
        </p:nvGrpSpPr>
        <p:grpSpPr>
          <a:xfrm>
            <a:off x="6801603" y="2775398"/>
            <a:ext cx="5129466" cy="3851629"/>
            <a:chOff x="5855372" y="431613"/>
            <a:chExt cx="5662863" cy="4597827"/>
          </a:xfrm>
        </p:grpSpPr>
        <p:pic>
          <p:nvPicPr>
            <p:cNvPr id="1026" name="Picture 2" descr="四国地方の地図イラスト（都道府県名入り）">
              <a:extLst>
                <a:ext uri="{FF2B5EF4-FFF2-40B4-BE49-F238E27FC236}">
                  <a16:creationId xmlns:a16="http://schemas.microsoft.com/office/drawing/2014/main" id="{6822B26C-1C90-1B25-03A4-0359842419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5372" y="431613"/>
              <a:ext cx="5662863" cy="4190519"/>
            </a:xfrm>
            <a:prstGeom prst="rect">
              <a:avLst/>
            </a:prstGeom>
            <a:noFill/>
            <a:extLst>
              <a:ext uri="{909E8E84-426E-40DD-AFC4-6F175D3DCCD1}">
                <a14:hiddenFill xmlns:a14="http://schemas.microsoft.com/office/drawing/2010/main">
                  <a:solidFill>
                    <a:srgbClr val="FFFFFF"/>
                  </a:solidFill>
                </a14:hiddenFill>
              </a:ext>
            </a:extLst>
          </p:spPr>
        </p:pic>
        <p:sp>
          <p:nvSpPr>
            <p:cNvPr id="2" name="楕円 1">
              <a:extLst>
                <a:ext uri="{FF2B5EF4-FFF2-40B4-BE49-F238E27FC236}">
                  <a16:creationId xmlns:a16="http://schemas.microsoft.com/office/drawing/2014/main" id="{1C115739-BAA1-3FA2-D20F-F78036D5A957}"/>
                </a:ext>
              </a:extLst>
            </p:cNvPr>
            <p:cNvSpPr/>
            <p:nvPr/>
          </p:nvSpPr>
          <p:spPr>
            <a:xfrm>
              <a:off x="6336629" y="2683282"/>
              <a:ext cx="2334127" cy="2346158"/>
            </a:xfrm>
            <a:prstGeom prst="ellipse">
              <a:avLst/>
            </a:prstGeom>
            <a:noFill/>
            <a:ln w="76200">
              <a:solidFill>
                <a:srgbClr val="5467D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 name="テキスト ボックス 4">
            <a:extLst>
              <a:ext uri="{FF2B5EF4-FFF2-40B4-BE49-F238E27FC236}">
                <a16:creationId xmlns:a16="http://schemas.microsoft.com/office/drawing/2014/main" id="{C9381238-8AFF-3B0A-B2E1-B16D1577532D}"/>
              </a:ext>
            </a:extLst>
          </p:cNvPr>
          <p:cNvSpPr txBox="1"/>
          <p:nvPr/>
        </p:nvSpPr>
        <p:spPr>
          <a:xfrm>
            <a:off x="132344" y="1420648"/>
            <a:ext cx="8408152" cy="892552"/>
          </a:xfrm>
          <a:prstGeom prst="rect">
            <a:avLst/>
          </a:prstGeom>
          <a:noFill/>
        </p:spPr>
        <p:txBody>
          <a:bodyPr wrap="square" rtlCol="0">
            <a:spAutoFit/>
          </a:bodyPr>
          <a:lstStyle/>
          <a:p>
            <a:pPr algn="ctr"/>
            <a:r>
              <a:rPr kumimoji="1" lang="ja-JP" altLang="en-US" sz="2400" b="1" dirty="0">
                <a:solidFill>
                  <a:schemeClr val="tx1">
                    <a:lumMod val="65000"/>
                    <a:lumOff val="35000"/>
                  </a:schemeClr>
                </a:solidFill>
                <a:latin typeface="+mn-ea"/>
              </a:rPr>
              <a:t>当院の対象人口は約</a:t>
            </a:r>
            <a:r>
              <a:rPr kumimoji="1" lang="en-US" altLang="ja-JP" sz="2800" b="1" dirty="0">
                <a:solidFill>
                  <a:schemeClr val="tx1">
                    <a:lumMod val="65000"/>
                    <a:lumOff val="35000"/>
                  </a:schemeClr>
                </a:solidFill>
                <a:latin typeface="+mn-ea"/>
              </a:rPr>
              <a:t>10</a:t>
            </a:r>
            <a:r>
              <a:rPr kumimoji="1" lang="ja-JP" altLang="en-US" sz="2400" b="1" dirty="0">
                <a:solidFill>
                  <a:schemeClr val="tx1">
                    <a:lumMod val="65000"/>
                    <a:lumOff val="35000"/>
                  </a:schemeClr>
                </a:solidFill>
                <a:latin typeface="+mn-ea"/>
              </a:rPr>
              <a:t>万人</a:t>
            </a:r>
            <a:r>
              <a:rPr kumimoji="1" lang="en-US" altLang="ja-JP" sz="2800" b="1" dirty="0">
                <a:solidFill>
                  <a:schemeClr val="tx1">
                    <a:lumMod val="65000"/>
                    <a:lumOff val="35000"/>
                  </a:schemeClr>
                </a:solidFill>
                <a:latin typeface="+mn-ea"/>
              </a:rPr>
              <a:t>(</a:t>
            </a:r>
            <a:r>
              <a:rPr kumimoji="1" lang="ja-JP" altLang="en-US" sz="2400" b="1" dirty="0">
                <a:solidFill>
                  <a:schemeClr val="tx1">
                    <a:lumMod val="65000"/>
                    <a:lumOff val="35000"/>
                  </a:schemeClr>
                </a:solidFill>
                <a:latin typeface="+mn-ea"/>
              </a:rPr>
              <a:t>幡多地域＋愛媛県愛南町</a:t>
            </a:r>
            <a:r>
              <a:rPr kumimoji="1" lang="en-US" altLang="ja-JP" sz="2800" b="1" dirty="0">
                <a:solidFill>
                  <a:schemeClr val="tx1">
                    <a:lumMod val="65000"/>
                    <a:lumOff val="35000"/>
                  </a:schemeClr>
                </a:solidFill>
                <a:latin typeface="+mn-ea"/>
              </a:rPr>
              <a:t>)</a:t>
            </a:r>
            <a:endParaRPr kumimoji="1" lang="en-US" altLang="ja-JP" sz="2400" b="1" dirty="0">
              <a:solidFill>
                <a:schemeClr val="tx1">
                  <a:lumMod val="65000"/>
                  <a:lumOff val="35000"/>
                </a:schemeClr>
              </a:solidFill>
              <a:latin typeface="+mn-ea"/>
            </a:endParaRPr>
          </a:p>
          <a:p>
            <a:pPr algn="ctr"/>
            <a:r>
              <a:rPr kumimoji="1" lang="ja-JP" altLang="en-US" sz="2400" b="1" dirty="0">
                <a:solidFill>
                  <a:schemeClr val="tx1">
                    <a:lumMod val="65000"/>
                    <a:lumOff val="35000"/>
                  </a:schemeClr>
                </a:solidFill>
                <a:latin typeface="+mn-ea"/>
              </a:rPr>
              <a:t>高知県内の平均治療件数より大幅に少ない</a:t>
            </a:r>
          </a:p>
        </p:txBody>
      </p:sp>
      <p:sp>
        <p:nvSpPr>
          <p:cNvPr id="6" name="二等辺三角形 5">
            <a:extLst>
              <a:ext uri="{FF2B5EF4-FFF2-40B4-BE49-F238E27FC236}">
                <a16:creationId xmlns:a16="http://schemas.microsoft.com/office/drawing/2014/main" id="{669287ED-F531-CF07-8E23-2655A75B9955}"/>
              </a:ext>
            </a:extLst>
          </p:cNvPr>
          <p:cNvSpPr/>
          <p:nvPr/>
        </p:nvSpPr>
        <p:spPr>
          <a:xfrm rot="10800000">
            <a:off x="3032887" y="2567167"/>
            <a:ext cx="1422400" cy="666550"/>
          </a:xfrm>
          <a:prstGeom prst="triangle">
            <a:avLst>
              <a:gd name="adj" fmla="val 50521"/>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テキスト ボックス 6">
            <a:extLst>
              <a:ext uri="{FF2B5EF4-FFF2-40B4-BE49-F238E27FC236}">
                <a16:creationId xmlns:a16="http://schemas.microsoft.com/office/drawing/2014/main" id="{DFCD174B-CA92-BE86-81E5-064F46FA39EB}"/>
              </a:ext>
            </a:extLst>
          </p:cNvPr>
          <p:cNvSpPr txBox="1"/>
          <p:nvPr/>
        </p:nvSpPr>
        <p:spPr>
          <a:xfrm>
            <a:off x="541418" y="3506603"/>
            <a:ext cx="7303503" cy="461665"/>
          </a:xfrm>
          <a:prstGeom prst="rect">
            <a:avLst/>
          </a:prstGeom>
          <a:noFill/>
        </p:spPr>
        <p:txBody>
          <a:bodyPr wrap="square" rtlCol="0">
            <a:spAutoFit/>
          </a:bodyPr>
          <a:lstStyle/>
          <a:p>
            <a:r>
              <a:rPr kumimoji="1" lang="ja-JP" altLang="en-US" sz="2400" b="1" dirty="0">
                <a:solidFill>
                  <a:schemeClr val="tx1">
                    <a:lumMod val="65000"/>
                    <a:lumOff val="35000"/>
                  </a:schemeClr>
                </a:solidFill>
              </a:rPr>
              <a:t>迅速に治療を行えなかった症例があるのでは</a:t>
            </a:r>
          </a:p>
        </p:txBody>
      </p:sp>
      <p:pic>
        <p:nvPicPr>
          <p:cNvPr id="8" name="グラフィックス 7" descr="混乱した人 単色塗りつぶし">
            <a:extLst>
              <a:ext uri="{FF2B5EF4-FFF2-40B4-BE49-F238E27FC236}">
                <a16:creationId xmlns:a16="http://schemas.microsoft.com/office/drawing/2014/main" id="{66E8A5B8-13E4-FC8F-8E47-BABA69284D1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694092" y="3209655"/>
            <a:ext cx="914400" cy="914400"/>
          </a:xfrm>
          <a:prstGeom prst="rect">
            <a:avLst/>
          </a:prstGeom>
        </p:spPr>
      </p:pic>
    </p:spTree>
    <p:extLst>
      <p:ext uri="{BB962C8B-B14F-4D97-AF65-F5344CB8AC3E}">
        <p14:creationId xmlns:p14="http://schemas.microsoft.com/office/powerpoint/2010/main" val="10514709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B2F824F-B9E3-0787-1BFC-B2976D64C0A3}"/>
              </a:ext>
            </a:extLst>
          </p:cNvPr>
          <p:cNvSpPr>
            <a:spLocks noGrp="1"/>
          </p:cNvSpPr>
          <p:nvPr>
            <p:ph type="title"/>
          </p:nvPr>
        </p:nvSpPr>
        <p:spPr/>
        <p:txBody>
          <a:bodyPr/>
          <a:lstStyle/>
          <a:p>
            <a:r>
              <a:rPr kumimoji="1" lang="en-US" altLang="ja-JP" sz="4800" b="1" dirty="0">
                <a:solidFill>
                  <a:schemeClr val="tx1">
                    <a:lumMod val="50000"/>
                    <a:lumOff val="50000"/>
                  </a:schemeClr>
                </a:solidFill>
              </a:rPr>
              <a:t>2022</a:t>
            </a:r>
            <a:r>
              <a:rPr kumimoji="1" lang="ja-JP" altLang="en-US" b="1" dirty="0">
                <a:solidFill>
                  <a:schemeClr val="tx1">
                    <a:lumMod val="50000"/>
                    <a:lumOff val="50000"/>
                  </a:schemeClr>
                </a:solidFill>
              </a:rPr>
              <a:t>年</a:t>
            </a:r>
            <a:r>
              <a:rPr kumimoji="1" lang="en-US" altLang="ja-JP" sz="4800" b="1" dirty="0">
                <a:solidFill>
                  <a:schemeClr val="tx1">
                    <a:lumMod val="50000"/>
                    <a:lumOff val="50000"/>
                  </a:schemeClr>
                </a:solidFill>
              </a:rPr>
              <a:t>5</a:t>
            </a:r>
            <a:r>
              <a:rPr kumimoji="1" lang="ja-JP" altLang="en-US" b="1" dirty="0">
                <a:solidFill>
                  <a:schemeClr val="tx1">
                    <a:lumMod val="50000"/>
                    <a:lumOff val="50000"/>
                  </a:schemeClr>
                </a:solidFill>
              </a:rPr>
              <a:t>月までの脳卒中疑い患者の対応</a:t>
            </a:r>
            <a:endParaRPr kumimoji="1" lang="ja-JP" altLang="en-US" b="1" dirty="0"/>
          </a:p>
        </p:txBody>
      </p:sp>
      <p:sp>
        <p:nvSpPr>
          <p:cNvPr id="3" name="四角形: 角を丸くする 2">
            <a:extLst>
              <a:ext uri="{FF2B5EF4-FFF2-40B4-BE49-F238E27FC236}">
                <a16:creationId xmlns:a16="http://schemas.microsoft.com/office/drawing/2014/main" id="{A88A0A8D-0177-7081-676A-546C827C7489}"/>
              </a:ext>
            </a:extLst>
          </p:cNvPr>
          <p:cNvSpPr/>
          <p:nvPr/>
        </p:nvSpPr>
        <p:spPr>
          <a:xfrm>
            <a:off x="1175326" y="2286000"/>
            <a:ext cx="4145974" cy="4064000"/>
          </a:xfrm>
          <a:prstGeom prst="roundRect">
            <a:avLst/>
          </a:prstGeom>
          <a:solidFill>
            <a:schemeClr val="bg1"/>
          </a:solidFill>
          <a:ln w="76200">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楕円 4">
            <a:extLst>
              <a:ext uri="{FF2B5EF4-FFF2-40B4-BE49-F238E27FC236}">
                <a16:creationId xmlns:a16="http://schemas.microsoft.com/office/drawing/2014/main" id="{7280C703-78A6-DBF1-1546-743D1F68D9D1}"/>
              </a:ext>
            </a:extLst>
          </p:cNvPr>
          <p:cNvSpPr/>
          <p:nvPr/>
        </p:nvSpPr>
        <p:spPr>
          <a:xfrm>
            <a:off x="2735694" y="1781444"/>
            <a:ext cx="1025238" cy="990600"/>
          </a:xfrm>
          <a:prstGeom prst="ellipse">
            <a:avLst/>
          </a:prstGeom>
          <a:solidFill>
            <a:srgbClr val="5467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テキスト ボックス 5">
            <a:extLst>
              <a:ext uri="{FF2B5EF4-FFF2-40B4-BE49-F238E27FC236}">
                <a16:creationId xmlns:a16="http://schemas.microsoft.com/office/drawing/2014/main" id="{2F67E569-3506-A52E-29EA-F2197E604D40}"/>
              </a:ext>
            </a:extLst>
          </p:cNvPr>
          <p:cNvSpPr txBox="1"/>
          <p:nvPr/>
        </p:nvSpPr>
        <p:spPr>
          <a:xfrm>
            <a:off x="2887519" y="2085945"/>
            <a:ext cx="766619" cy="400110"/>
          </a:xfrm>
          <a:prstGeom prst="rect">
            <a:avLst/>
          </a:prstGeom>
          <a:noFill/>
        </p:spPr>
        <p:txBody>
          <a:bodyPr wrap="square" rtlCol="0">
            <a:spAutoFit/>
          </a:bodyPr>
          <a:lstStyle/>
          <a:p>
            <a:r>
              <a:rPr kumimoji="1" lang="ja-JP" altLang="en-US" sz="2000" b="1" dirty="0">
                <a:solidFill>
                  <a:schemeClr val="bg1"/>
                </a:solidFill>
              </a:rPr>
              <a:t>０１</a:t>
            </a:r>
          </a:p>
        </p:txBody>
      </p:sp>
      <p:sp>
        <p:nvSpPr>
          <p:cNvPr id="7" name="テキスト ボックス 6">
            <a:extLst>
              <a:ext uri="{FF2B5EF4-FFF2-40B4-BE49-F238E27FC236}">
                <a16:creationId xmlns:a16="http://schemas.microsoft.com/office/drawing/2014/main" id="{94CCDFD8-988F-2378-10C2-1391F0E57752}"/>
              </a:ext>
            </a:extLst>
          </p:cNvPr>
          <p:cNvSpPr txBox="1"/>
          <p:nvPr/>
        </p:nvSpPr>
        <p:spPr>
          <a:xfrm>
            <a:off x="1344470" y="3007678"/>
            <a:ext cx="3696762" cy="992579"/>
          </a:xfrm>
          <a:prstGeom prst="rect">
            <a:avLst/>
          </a:prstGeom>
          <a:noFill/>
        </p:spPr>
        <p:txBody>
          <a:bodyPr wrap="square" rtlCol="0">
            <a:spAutoFit/>
          </a:bodyPr>
          <a:lstStyle/>
          <a:p>
            <a:r>
              <a:rPr kumimoji="1" lang="ja-JP" altLang="en-US" sz="2400" dirty="0">
                <a:solidFill>
                  <a:schemeClr val="tx1">
                    <a:lumMod val="65000"/>
                    <a:lumOff val="35000"/>
                  </a:schemeClr>
                </a:solidFill>
                <a:latin typeface="+mn-ea"/>
              </a:rPr>
              <a:t>平日日中</a:t>
            </a:r>
            <a:endParaRPr kumimoji="1" lang="en-US" altLang="ja-JP" sz="2400" dirty="0">
              <a:solidFill>
                <a:schemeClr val="tx1">
                  <a:lumMod val="65000"/>
                  <a:lumOff val="35000"/>
                </a:schemeClr>
              </a:solidFill>
              <a:latin typeface="+mn-ea"/>
            </a:endParaRPr>
          </a:p>
          <a:p>
            <a:endParaRPr kumimoji="1" lang="en-US" altLang="ja-JP" sz="1050" dirty="0">
              <a:solidFill>
                <a:schemeClr val="tx1">
                  <a:lumMod val="65000"/>
                  <a:lumOff val="35000"/>
                </a:schemeClr>
              </a:solidFill>
              <a:latin typeface="+mn-ea"/>
            </a:endParaRPr>
          </a:p>
          <a:p>
            <a:r>
              <a:rPr kumimoji="1" lang="ja-JP" altLang="en-US" sz="1050" dirty="0">
                <a:solidFill>
                  <a:schemeClr val="tx1">
                    <a:lumMod val="65000"/>
                    <a:lumOff val="35000"/>
                  </a:schemeClr>
                </a:solidFill>
                <a:latin typeface="+mn-ea"/>
              </a:rPr>
              <a:t>　　　　</a:t>
            </a:r>
            <a:r>
              <a:rPr kumimoji="1" lang="ja-JP" altLang="en-US" sz="2400" dirty="0">
                <a:solidFill>
                  <a:schemeClr val="tx1">
                    <a:lumMod val="65000"/>
                    <a:lumOff val="35000"/>
                  </a:schemeClr>
                </a:solidFill>
                <a:latin typeface="+mn-ea"/>
              </a:rPr>
              <a:t>脳外科医師が対応</a:t>
            </a:r>
            <a:endParaRPr kumimoji="1" lang="en-US" altLang="ja-JP" sz="2400" dirty="0">
              <a:solidFill>
                <a:schemeClr val="tx1">
                  <a:lumMod val="65000"/>
                  <a:lumOff val="35000"/>
                </a:schemeClr>
              </a:solidFill>
              <a:latin typeface="+mn-ea"/>
            </a:endParaRPr>
          </a:p>
        </p:txBody>
      </p:sp>
      <p:sp>
        <p:nvSpPr>
          <p:cNvPr id="8" name="テキスト ボックス 7">
            <a:extLst>
              <a:ext uri="{FF2B5EF4-FFF2-40B4-BE49-F238E27FC236}">
                <a16:creationId xmlns:a16="http://schemas.microsoft.com/office/drawing/2014/main" id="{DB4752CF-7BFE-631A-0776-830BC34D6AD8}"/>
              </a:ext>
            </a:extLst>
          </p:cNvPr>
          <p:cNvSpPr txBox="1"/>
          <p:nvPr/>
        </p:nvSpPr>
        <p:spPr>
          <a:xfrm>
            <a:off x="1344470" y="4309507"/>
            <a:ext cx="3976830" cy="1892826"/>
          </a:xfrm>
          <a:prstGeom prst="rect">
            <a:avLst/>
          </a:prstGeom>
          <a:noFill/>
        </p:spPr>
        <p:txBody>
          <a:bodyPr wrap="square" rtlCol="0">
            <a:spAutoFit/>
          </a:bodyPr>
          <a:lstStyle/>
          <a:p>
            <a:r>
              <a:rPr kumimoji="1" lang="ja-JP" altLang="en-US" sz="2400" dirty="0">
                <a:solidFill>
                  <a:schemeClr val="tx1">
                    <a:lumMod val="65000"/>
                    <a:lumOff val="35000"/>
                  </a:schemeClr>
                </a:solidFill>
                <a:latin typeface="+mn-ea"/>
              </a:rPr>
              <a:t>日当直帯</a:t>
            </a:r>
            <a:endParaRPr kumimoji="1" lang="en-US" altLang="ja-JP" sz="2400" dirty="0">
              <a:solidFill>
                <a:schemeClr val="tx1">
                  <a:lumMod val="65000"/>
                  <a:lumOff val="35000"/>
                </a:schemeClr>
              </a:solidFill>
              <a:latin typeface="+mn-ea"/>
            </a:endParaRPr>
          </a:p>
          <a:p>
            <a:endParaRPr kumimoji="1" lang="en-US" altLang="ja-JP" sz="1050" dirty="0">
              <a:solidFill>
                <a:schemeClr val="tx1">
                  <a:lumMod val="65000"/>
                  <a:lumOff val="35000"/>
                </a:schemeClr>
              </a:solidFill>
              <a:latin typeface="+mn-ea"/>
            </a:endParaRPr>
          </a:p>
          <a:p>
            <a:r>
              <a:rPr kumimoji="1" lang="ja-JP" altLang="en-US" sz="1050" dirty="0">
                <a:solidFill>
                  <a:schemeClr val="tx1">
                    <a:lumMod val="65000"/>
                    <a:lumOff val="35000"/>
                  </a:schemeClr>
                </a:solidFill>
                <a:latin typeface="+mn-ea"/>
              </a:rPr>
              <a:t>　　　　</a:t>
            </a:r>
            <a:r>
              <a:rPr kumimoji="1" lang="ja-JP" altLang="en-US" sz="2400" dirty="0">
                <a:solidFill>
                  <a:schemeClr val="tx1">
                    <a:lumMod val="65000"/>
                    <a:lumOff val="35000"/>
                  </a:schemeClr>
                </a:solidFill>
                <a:latin typeface="+mn-ea"/>
              </a:rPr>
              <a:t>当番医師が初期対応</a:t>
            </a:r>
            <a:endParaRPr kumimoji="1" lang="en-US" altLang="ja-JP" sz="2400" dirty="0">
              <a:solidFill>
                <a:schemeClr val="tx1">
                  <a:lumMod val="65000"/>
                  <a:lumOff val="35000"/>
                </a:schemeClr>
              </a:solidFill>
              <a:latin typeface="+mn-ea"/>
            </a:endParaRPr>
          </a:p>
          <a:p>
            <a:r>
              <a:rPr kumimoji="1" lang="ja-JP" altLang="en-US" sz="1050" dirty="0">
                <a:solidFill>
                  <a:schemeClr val="tx1">
                    <a:lumMod val="65000"/>
                    <a:lumOff val="35000"/>
                  </a:schemeClr>
                </a:solidFill>
                <a:latin typeface="+mn-ea"/>
              </a:rPr>
              <a:t>　　　　</a:t>
            </a:r>
            <a:endParaRPr kumimoji="1" lang="en-US" altLang="ja-JP" sz="1050" dirty="0">
              <a:solidFill>
                <a:schemeClr val="tx1">
                  <a:lumMod val="65000"/>
                  <a:lumOff val="35000"/>
                </a:schemeClr>
              </a:solidFill>
              <a:latin typeface="+mn-ea"/>
            </a:endParaRPr>
          </a:p>
          <a:p>
            <a:r>
              <a:rPr kumimoji="1" lang="ja-JP" altLang="en-US" sz="1050" dirty="0">
                <a:solidFill>
                  <a:schemeClr val="tx1">
                    <a:lumMod val="65000"/>
                    <a:lumOff val="35000"/>
                  </a:schemeClr>
                </a:solidFill>
                <a:latin typeface="+mn-ea"/>
              </a:rPr>
              <a:t>　　　　</a:t>
            </a:r>
            <a:r>
              <a:rPr kumimoji="1" lang="ja-JP" altLang="en-US" sz="2400" dirty="0">
                <a:solidFill>
                  <a:schemeClr val="tx1">
                    <a:lumMod val="65000"/>
                    <a:lumOff val="35000"/>
                  </a:schemeClr>
                </a:solidFill>
                <a:latin typeface="+mn-ea"/>
              </a:rPr>
              <a:t>その後脳外科医師に</a:t>
            </a:r>
            <a:endParaRPr kumimoji="1" lang="en-US" altLang="ja-JP" sz="2400" dirty="0">
              <a:solidFill>
                <a:schemeClr val="tx1">
                  <a:lumMod val="65000"/>
                  <a:lumOff val="35000"/>
                </a:schemeClr>
              </a:solidFill>
              <a:latin typeface="+mn-ea"/>
            </a:endParaRPr>
          </a:p>
          <a:p>
            <a:r>
              <a:rPr kumimoji="1" lang="ja-JP" altLang="en-US" sz="2400" dirty="0">
                <a:solidFill>
                  <a:schemeClr val="tx1">
                    <a:lumMod val="65000"/>
                    <a:lumOff val="35000"/>
                  </a:schemeClr>
                </a:solidFill>
                <a:latin typeface="+mn-ea"/>
              </a:rPr>
              <a:t>　</a:t>
            </a:r>
            <a:r>
              <a:rPr kumimoji="1" lang="ja-JP" altLang="en-US" sz="1050" dirty="0">
                <a:solidFill>
                  <a:schemeClr val="tx1">
                    <a:lumMod val="65000"/>
                    <a:lumOff val="35000"/>
                  </a:schemeClr>
                </a:solidFill>
                <a:latin typeface="+mn-ea"/>
              </a:rPr>
              <a:t>　　</a:t>
            </a:r>
            <a:r>
              <a:rPr kumimoji="1" lang="ja-JP" altLang="en-US" sz="2400" dirty="0">
                <a:solidFill>
                  <a:schemeClr val="tx1">
                    <a:lumMod val="65000"/>
                    <a:lumOff val="35000"/>
                  </a:schemeClr>
                </a:solidFill>
                <a:latin typeface="+mn-ea"/>
              </a:rPr>
              <a:t>引き継ぎ</a:t>
            </a:r>
            <a:endParaRPr kumimoji="1" lang="ja-JP" altLang="en-US" sz="2000" dirty="0">
              <a:solidFill>
                <a:schemeClr val="tx1">
                  <a:lumMod val="65000"/>
                  <a:lumOff val="35000"/>
                </a:schemeClr>
              </a:solidFill>
              <a:latin typeface="+mn-ea"/>
            </a:endParaRPr>
          </a:p>
        </p:txBody>
      </p:sp>
      <p:sp>
        <p:nvSpPr>
          <p:cNvPr id="10" name="四角形: 角を丸くする 9">
            <a:extLst>
              <a:ext uri="{FF2B5EF4-FFF2-40B4-BE49-F238E27FC236}">
                <a16:creationId xmlns:a16="http://schemas.microsoft.com/office/drawing/2014/main" id="{C58A772A-009C-84C6-6637-F4CDA38E5AF1}"/>
              </a:ext>
            </a:extLst>
          </p:cNvPr>
          <p:cNvSpPr/>
          <p:nvPr/>
        </p:nvSpPr>
        <p:spPr>
          <a:xfrm>
            <a:off x="6572826" y="2286000"/>
            <a:ext cx="4145974" cy="4064000"/>
          </a:xfrm>
          <a:prstGeom prst="roundRect">
            <a:avLst/>
          </a:prstGeom>
          <a:solidFill>
            <a:schemeClr val="bg1"/>
          </a:solidFill>
          <a:ln w="76200">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lumMod val="65000"/>
                    <a:lumOff val="35000"/>
                  </a:schemeClr>
                </a:solidFill>
                <a:latin typeface="+mn-ea"/>
              </a:rPr>
              <a:t>　治療決定は</a:t>
            </a:r>
            <a:r>
              <a:rPr kumimoji="1" lang="en-US" altLang="ja-JP" sz="2400" dirty="0">
                <a:solidFill>
                  <a:schemeClr val="tx1">
                    <a:lumMod val="65000"/>
                    <a:lumOff val="35000"/>
                  </a:schemeClr>
                </a:solidFill>
                <a:latin typeface="+mn-ea"/>
              </a:rPr>
              <a:t>MRI</a:t>
            </a:r>
            <a:r>
              <a:rPr kumimoji="1" lang="ja-JP" altLang="en-US" sz="2400" dirty="0">
                <a:solidFill>
                  <a:schemeClr val="tx1">
                    <a:lumMod val="65000"/>
                    <a:lumOff val="35000"/>
                  </a:schemeClr>
                </a:solidFill>
                <a:latin typeface="+mn-ea"/>
              </a:rPr>
              <a:t>撮影後</a:t>
            </a:r>
            <a:endParaRPr kumimoji="1" lang="en-US" altLang="ja-JP" sz="2400" dirty="0">
              <a:solidFill>
                <a:schemeClr val="tx1">
                  <a:lumMod val="65000"/>
                  <a:lumOff val="35000"/>
                </a:schemeClr>
              </a:solidFill>
              <a:latin typeface="+mn-ea"/>
            </a:endParaRPr>
          </a:p>
        </p:txBody>
      </p:sp>
      <p:sp>
        <p:nvSpPr>
          <p:cNvPr id="11" name="楕円 10">
            <a:extLst>
              <a:ext uri="{FF2B5EF4-FFF2-40B4-BE49-F238E27FC236}">
                <a16:creationId xmlns:a16="http://schemas.microsoft.com/office/drawing/2014/main" id="{64ECA404-2EB1-A4EB-3AA4-ADFC738FAA08}"/>
              </a:ext>
            </a:extLst>
          </p:cNvPr>
          <p:cNvSpPr/>
          <p:nvPr/>
        </p:nvSpPr>
        <p:spPr>
          <a:xfrm>
            <a:off x="8133194" y="1790700"/>
            <a:ext cx="1025238" cy="990600"/>
          </a:xfrm>
          <a:prstGeom prst="ellipse">
            <a:avLst/>
          </a:prstGeom>
          <a:solidFill>
            <a:srgbClr val="5467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テキスト ボックス 11">
            <a:extLst>
              <a:ext uri="{FF2B5EF4-FFF2-40B4-BE49-F238E27FC236}">
                <a16:creationId xmlns:a16="http://schemas.microsoft.com/office/drawing/2014/main" id="{139C763E-BA10-3FFE-5FA9-0E07BE893BA5}"/>
              </a:ext>
            </a:extLst>
          </p:cNvPr>
          <p:cNvSpPr txBox="1"/>
          <p:nvPr/>
        </p:nvSpPr>
        <p:spPr>
          <a:xfrm>
            <a:off x="8275642" y="2085945"/>
            <a:ext cx="1180664" cy="400110"/>
          </a:xfrm>
          <a:prstGeom prst="rect">
            <a:avLst/>
          </a:prstGeom>
          <a:noFill/>
        </p:spPr>
        <p:txBody>
          <a:bodyPr wrap="square" rtlCol="0">
            <a:spAutoFit/>
          </a:bodyPr>
          <a:lstStyle/>
          <a:p>
            <a:r>
              <a:rPr kumimoji="1" lang="ja-JP" altLang="en-US" sz="2000" b="1" dirty="0">
                <a:solidFill>
                  <a:schemeClr val="bg1"/>
                </a:solidFill>
                <a:latin typeface="+mn-ea"/>
              </a:rPr>
              <a:t>０２</a:t>
            </a:r>
          </a:p>
        </p:txBody>
      </p:sp>
      <p:sp>
        <p:nvSpPr>
          <p:cNvPr id="13" name="二等辺三角形 12">
            <a:extLst>
              <a:ext uri="{FF2B5EF4-FFF2-40B4-BE49-F238E27FC236}">
                <a16:creationId xmlns:a16="http://schemas.microsoft.com/office/drawing/2014/main" id="{96C05538-7DE8-CE11-60BF-3257D2CECF52}"/>
              </a:ext>
            </a:extLst>
          </p:cNvPr>
          <p:cNvSpPr/>
          <p:nvPr/>
        </p:nvSpPr>
        <p:spPr>
          <a:xfrm rot="5400000">
            <a:off x="5304170" y="3739546"/>
            <a:ext cx="1422400" cy="666550"/>
          </a:xfrm>
          <a:prstGeom prst="triangle">
            <a:avLst>
              <a:gd name="adj" fmla="val 50521"/>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14" name="直線コネクタ 13">
            <a:extLst>
              <a:ext uri="{FF2B5EF4-FFF2-40B4-BE49-F238E27FC236}">
                <a16:creationId xmlns:a16="http://schemas.microsoft.com/office/drawing/2014/main" id="{50454FB2-9CE7-4922-BA29-779D58961D5E}"/>
              </a:ext>
            </a:extLst>
          </p:cNvPr>
          <p:cNvCxnSpPr/>
          <p:nvPr/>
        </p:nvCxnSpPr>
        <p:spPr>
          <a:xfrm>
            <a:off x="838200" y="1495275"/>
            <a:ext cx="10515600" cy="0"/>
          </a:xfrm>
          <a:prstGeom prst="line">
            <a:avLst/>
          </a:prstGeom>
          <a:ln w="50800" cmpd="sng">
            <a:solidFill>
              <a:schemeClr val="accent3">
                <a:lumMod val="60000"/>
                <a:lumOff val="40000"/>
              </a:schemeClr>
            </a:solidFill>
          </a:ln>
        </p:spPr>
        <p:style>
          <a:lnRef idx="1">
            <a:schemeClr val="dk1"/>
          </a:lnRef>
          <a:fillRef idx="0">
            <a:schemeClr val="dk1"/>
          </a:fillRef>
          <a:effectRef idx="0">
            <a:schemeClr val="dk1"/>
          </a:effectRef>
          <a:fontRef idx="minor">
            <a:schemeClr val="tx1"/>
          </a:fontRef>
        </p:style>
      </p:cxnSp>
      <p:grpSp>
        <p:nvGrpSpPr>
          <p:cNvPr id="4" name="グループ化 3">
            <a:extLst>
              <a:ext uri="{FF2B5EF4-FFF2-40B4-BE49-F238E27FC236}">
                <a16:creationId xmlns:a16="http://schemas.microsoft.com/office/drawing/2014/main" id="{3D9EA6F5-5A46-380F-0F9B-CFB8DD942652}"/>
              </a:ext>
            </a:extLst>
          </p:cNvPr>
          <p:cNvGrpSpPr/>
          <p:nvPr/>
        </p:nvGrpSpPr>
        <p:grpSpPr>
          <a:xfrm>
            <a:off x="1376341" y="3459163"/>
            <a:ext cx="509095" cy="496034"/>
            <a:chOff x="437653" y="3204695"/>
            <a:chExt cx="577893" cy="577893"/>
          </a:xfrm>
          <a:solidFill>
            <a:schemeClr val="tx1">
              <a:lumMod val="65000"/>
              <a:lumOff val="35000"/>
            </a:schemeClr>
          </a:solidFill>
        </p:grpSpPr>
        <p:sp>
          <p:nvSpPr>
            <p:cNvPr id="9" name="円/楕円 98">
              <a:extLst>
                <a:ext uri="{FF2B5EF4-FFF2-40B4-BE49-F238E27FC236}">
                  <a16:creationId xmlns:a16="http://schemas.microsoft.com/office/drawing/2014/main" id="{778766A2-AC04-F282-FCCF-DAF280E40611}"/>
                </a:ext>
              </a:extLst>
            </p:cNvPr>
            <p:cNvSpPr/>
            <p:nvPr/>
          </p:nvSpPr>
          <p:spPr>
            <a:xfrm>
              <a:off x="437653" y="3204695"/>
              <a:ext cx="577893" cy="57789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フリーフォーム 99">
              <a:extLst>
                <a:ext uri="{FF2B5EF4-FFF2-40B4-BE49-F238E27FC236}">
                  <a16:creationId xmlns:a16="http://schemas.microsoft.com/office/drawing/2014/main" id="{4778B646-8B8F-B7AE-2E9F-8350A8F50E70}"/>
                </a:ext>
              </a:extLst>
            </p:cNvPr>
            <p:cNvSpPr/>
            <p:nvPr/>
          </p:nvSpPr>
          <p:spPr>
            <a:xfrm>
              <a:off x="584374" y="3389892"/>
              <a:ext cx="298938" cy="207498"/>
            </a:xfrm>
            <a:custGeom>
              <a:avLst/>
              <a:gdLst>
                <a:gd name="connsiteX0" fmla="*/ 0 w 330591"/>
                <a:gd name="connsiteY0" fmla="*/ 116058 h 207498"/>
                <a:gd name="connsiteX1" fmla="*/ 91440 w 330591"/>
                <a:gd name="connsiteY1" fmla="*/ 207498 h 207498"/>
                <a:gd name="connsiteX2" fmla="*/ 298938 w 330591"/>
                <a:gd name="connsiteY2" fmla="*/ 0 h 207498"/>
                <a:gd name="connsiteX3" fmla="*/ 330591 w 330591"/>
                <a:gd name="connsiteY3" fmla="*/ 0 h 207498"/>
                <a:gd name="connsiteX0" fmla="*/ 0 w 298938"/>
                <a:gd name="connsiteY0" fmla="*/ 116058 h 207498"/>
                <a:gd name="connsiteX1" fmla="*/ 91440 w 298938"/>
                <a:gd name="connsiteY1" fmla="*/ 207498 h 207498"/>
                <a:gd name="connsiteX2" fmla="*/ 298938 w 298938"/>
                <a:gd name="connsiteY2" fmla="*/ 0 h 207498"/>
              </a:gdLst>
              <a:ahLst/>
              <a:cxnLst>
                <a:cxn ang="0">
                  <a:pos x="connsiteX0" y="connsiteY0"/>
                </a:cxn>
                <a:cxn ang="0">
                  <a:pos x="connsiteX1" y="connsiteY1"/>
                </a:cxn>
                <a:cxn ang="0">
                  <a:pos x="connsiteX2" y="connsiteY2"/>
                </a:cxn>
              </a:cxnLst>
              <a:rect l="l" t="t" r="r" b="b"/>
              <a:pathLst>
                <a:path w="298938" h="207498">
                  <a:moveTo>
                    <a:pt x="0" y="116058"/>
                  </a:moveTo>
                  <a:lnTo>
                    <a:pt x="91440" y="207498"/>
                  </a:lnTo>
                  <a:lnTo>
                    <a:pt x="298938" y="0"/>
                  </a:lnTo>
                </a:path>
              </a:pathLst>
            </a:custGeom>
            <a:grpFill/>
            <a:ln w="476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2" name="グループ化 21">
            <a:extLst>
              <a:ext uri="{FF2B5EF4-FFF2-40B4-BE49-F238E27FC236}">
                <a16:creationId xmlns:a16="http://schemas.microsoft.com/office/drawing/2014/main" id="{A7FB433D-01C1-3850-8B33-1C7CFA87321D}"/>
              </a:ext>
            </a:extLst>
          </p:cNvPr>
          <p:cNvGrpSpPr/>
          <p:nvPr/>
        </p:nvGrpSpPr>
        <p:grpSpPr>
          <a:xfrm>
            <a:off x="1350850" y="5341288"/>
            <a:ext cx="509095" cy="496034"/>
            <a:chOff x="437653" y="3204695"/>
            <a:chExt cx="577893" cy="577893"/>
          </a:xfrm>
          <a:solidFill>
            <a:schemeClr val="tx1">
              <a:lumMod val="65000"/>
              <a:lumOff val="35000"/>
            </a:schemeClr>
          </a:solidFill>
        </p:grpSpPr>
        <p:sp>
          <p:nvSpPr>
            <p:cNvPr id="23" name="円/楕円 98">
              <a:extLst>
                <a:ext uri="{FF2B5EF4-FFF2-40B4-BE49-F238E27FC236}">
                  <a16:creationId xmlns:a16="http://schemas.microsoft.com/office/drawing/2014/main" id="{4C1982AF-21AD-0CDB-C749-BF1A6A9BFDC0}"/>
                </a:ext>
              </a:extLst>
            </p:cNvPr>
            <p:cNvSpPr/>
            <p:nvPr/>
          </p:nvSpPr>
          <p:spPr>
            <a:xfrm>
              <a:off x="437653" y="3204695"/>
              <a:ext cx="577893" cy="57789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フリーフォーム 99">
              <a:extLst>
                <a:ext uri="{FF2B5EF4-FFF2-40B4-BE49-F238E27FC236}">
                  <a16:creationId xmlns:a16="http://schemas.microsoft.com/office/drawing/2014/main" id="{63845078-8740-B8B0-A063-EDA69CC1BDD0}"/>
                </a:ext>
              </a:extLst>
            </p:cNvPr>
            <p:cNvSpPr/>
            <p:nvPr/>
          </p:nvSpPr>
          <p:spPr>
            <a:xfrm>
              <a:off x="584374" y="3389892"/>
              <a:ext cx="298938" cy="207498"/>
            </a:xfrm>
            <a:custGeom>
              <a:avLst/>
              <a:gdLst>
                <a:gd name="connsiteX0" fmla="*/ 0 w 330591"/>
                <a:gd name="connsiteY0" fmla="*/ 116058 h 207498"/>
                <a:gd name="connsiteX1" fmla="*/ 91440 w 330591"/>
                <a:gd name="connsiteY1" fmla="*/ 207498 h 207498"/>
                <a:gd name="connsiteX2" fmla="*/ 298938 w 330591"/>
                <a:gd name="connsiteY2" fmla="*/ 0 h 207498"/>
                <a:gd name="connsiteX3" fmla="*/ 330591 w 330591"/>
                <a:gd name="connsiteY3" fmla="*/ 0 h 207498"/>
                <a:gd name="connsiteX0" fmla="*/ 0 w 298938"/>
                <a:gd name="connsiteY0" fmla="*/ 116058 h 207498"/>
                <a:gd name="connsiteX1" fmla="*/ 91440 w 298938"/>
                <a:gd name="connsiteY1" fmla="*/ 207498 h 207498"/>
                <a:gd name="connsiteX2" fmla="*/ 298938 w 298938"/>
                <a:gd name="connsiteY2" fmla="*/ 0 h 207498"/>
              </a:gdLst>
              <a:ahLst/>
              <a:cxnLst>
                <a:cxn ang="0">
                  <a:pos x="connsiteX0" y="connsiteY0"/>
                </a:cxn>
                <a:cxn ang="0">
                  <a:pos x="connsiteX1" y="connsiteY1"/>
                </a:cxn>
                <a:cxn ang="0">
                  <a:pos x="connsiteX2" y="connsiteY2"/>
                </a:cxn>
              </a:cxnLst>
              <a:rect l="l" t="t" r="r" b="b"/>
              <a:pathLst>
                <a:path w="298938" h="207498">
                  <a:moveTo>
                    <a:pt x="0" y="116058"/>
                  </a:moveTo>
                  <a:lnTo>
                    <a:pt x="91440" y="207498"/>
                  </a:lnTo>
                  <a:lnTo>
                    <a:pt x="298938" y="0"/>
                  </a:lnTo>
                </a:path>
              </a:pathLst>
            </a:custGeom>
            <a:grpFill/>
            <a:ln w="476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5" name="グループ化 24">
            <a:extLst>
              <a:ext uri="{FF2B5EF4-FFF2-40B4-BE49-F238E27FC236}">
                <a16:creationId xmlns:a16="http://schemas.microsoft.com/office/drawing/2014/main" id="{28D13EDC-6E39-2247-F236-61B768C190BD}"/>
              </a:ext>
            </a:extLst>
          </p:cNvPr>
          <p:cNvGrpSpPr/>
          <p:nvPr/>
        </p:nvGrpSpPr>
        <p:grpSpPr>
          <a:xfrm>
            <a:off x="1344469" y="4784021"/>
            <a:ext cx="509095" cy="496034"/>
            <a:chOff x="437653" y="3204695"/>
            <a:chExt cx="577893" cy="577893"/>
          </a:xfrm>
          <a:solidFill>
            <a:schemeClr val="tx1">
              <a:lumMod val="65000"/>
              <a:lumOff val="35000"/>
            </a:schemeClr>
          </a:solidFill>
        </p:grpSpPr>
        <p:sp>
          <p:nvSpPr>
            <p:cNvPr id="26" name="円/楕円 98">
              <a:extLst>
                <a:ext uri="{FF2B5EF4-FFF2-40B4-BE49-F238E27FC236}">
                  <a16:creationId xmlns:a16="http://schemas.microsoft.com/office/drawing/2014/main" id="{620C7BF4-BED8-AA95-AA9B-F25CD6A0D26B}"/>
                </a:ext>
              </a:extLst>
            </p:cNvPr>
            <p:cNvSpPr/>
            <p:nvPr/>
          </p:nvSpPr>
          <p:spPr>
            <a:xfrm>
              <a:off x="437653" y="3204695"/>
              <a:ext cx="577893" cy="57789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フリーフォーム 99">
              <a:extLst>
                <a:ext uri="{FF2B5EF4-FFF2-40B4-BE49-F238E27FC236}">
                  <a16:creationId xmlns:a16="http://schemas.microsoft.com/office/drawing/2014/main" id="{B701C120-2FF1-F6DF-B449-0F27A48844F9}"/>
                </a:ext>
              </a:extLst>
            </p:cNvPr>
            <p:cNvSpPr/>
            <p:nvPr/>
          </p:nvSpPr>
          <p:spPr>
            <a:xfrm>
              <a:off x="584374" y="3389892"/>
              <a:ext cx="298938" cy="207498"/>
            </a:xfrm>
            <a:custGeom>
              <a:avLst/>
              <a:gdLst>
                <a:gd name="connsiteX0" fmla="*/ 0 w 330591"/>
                <a:gd name="connsiteY0" fmla="*/ 116058 h 207498"/>
                <a:gd name="connsiteX1" fmla="*/ 91440 w 330591"/>
                <a:gd name="connsiteY1" fmla="*/ 207498 h 207498"/>
                <a:gd name="connsiteX2" fmla="*/ 298938 w 330591"/>
                <a:gd name="connsiteY2" fmla="*/ 0 h 207498"/>
                <a:gd name="connsiteX3" fmla="*/ 330591 w 330591"/>
                <a:gd name="connsiteY3" fmla="*/ 0 h 207498"/>
                <a:gd name="connsiteX0" fmla="*/ 0 w 298938"/>
                <a:gd name="connsiteY0" fmla="*/ 116058 h 207498"/>
                <a:gd name="connsiteX1" fmla="*/ 91440 w 298938"/>
                <a:gd name="connsiteY1" fmla="*/ 207498 h 207498"/>
                <a:gd name="connsiteX2" fmla="*/ 298938 w 298938"/>
                <a:gd name="connsiteY2" fmla="*/ 0 h 207498"/>
              </a:gdLst>
              <a:ahLst/>
              <a:cxnLst>
                <a:cxn ang="0">
                  <a:pos x="connsiteX0" y="connsiteY0"/>
                </a:cxn>
                <a:cxn ang="0">
                  <a:pos x="connsiteX1" y="connsiteY1"/>
                </a:cxn>
                <a:cxn ang="0">
                  <a:pos x="connsiteX2" y="connsiteY2"/>
                </a:cxn>
              </a:cxnLst>
              <a:rect l="l" t="t" r="r" b="b"/>
              <a:pathLst>
                <a:path w="298938" h="207498">
                  <a:moveTo>
                    <a:pt x="0" y="116058"/>
                  </a:moveTo>
                  <a:lnTo>
                    <a:pt x="91440" y="207498"/>
                  </a:lnTo>
                  <a:lnTo>
                    <a:pt x="298938" y="0"/>
                  </a:lnTo>
                </a:path>
              </a:pathLst>
            </a:custGeom>
            <a:grpFill/>
            <a:ln w="476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8" name="グループ化 27">
            <a:extLst>
              <a:ext uri="{FF2B5EF4-FFF2-40B4-BE49-F238E27FC236}">
                <a16:creationId xmlns:a16="http://schemas.microsoft.com/office/drawing/2014/main" id="{39D38B01-6B14-A3E0-3F24-E15D695EAA71}"/>
              </a:ext>
            </a:extLst>
          </p:cNvPr>
          <p:cNvGrpSpPr/>
          <p:nvPr/>
        </p:nvGrpSpPr>
        <p:grpSpPr>
          <a:xfrm>
            <a:off x="6725534" y="4000257"/>
            <a:ext cx="509095" cy="496034"/>
            <a:chOff x="437653" y="3204695"/>
            <a:chExt cx="577893" cy="577893"/>
          </a:xfrm>
          <a:solidFill>
            <a:schemeClr val="tx1">
              <a:lumMod val="65000"/>
              <a:lumOff val="35000"/>
            </a:schemeClr>
          </a:solidFill>
        </p:grpSpPr>
        <p:sp>
          <p:nvSpPr>
            <p:cNvPr id="29" name="円/楕円 98">
              <a:extLst>
                <a:ext uri="{FF2B5EF4-FFF2-40B4-BE49-F238E27FC236}">
                  <a16:creationId xmlns:a16="http://schemas.microsoft.com/office/drawing/2014/main" id="{6C929BAF-A2A1-B7A7-6181-52B8FDC2EFED}"/>
                </a:ext>
              </a:extLst>
            </p:cNvPr>
            <p:cNvSpPr/>
            <p:nvPr/>
          </p:nvSpPr>
          <p:spPr>
            <a:xfrm>
              <a:off x="437653" y="3204695"/>
              <a:ext cx="577893" cy="57789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フリーフォーム 99">
              <a:extLst>
                <a:ext uri="{FF2B5EF4-FFF2-40B4-BE49-F238E27FC236}">
                  <a16:creationId xmlns:a16="http://schemas.microsoft.com/office/drawing/2014/main" id="{BA1DD667-E03A-D7B9-B092-83B971D19064}"/>
                </a:ext>
              </a:extLst>
            </p:cNvPr>
            <p:cNvSpPr/>
            <p:nvPr/>
          </p:nvSpPr>
          <p:spPr>
            <a:xfrm>
              <a:off x="584374" y="3389892"/>
              <a:ext cx="298938" cy="207498"/>
            </a:xfrm>
            <a:custGeom>
              <a:avLst/>
              <a:gdLst>
                <a:gd name="connsiteX0" fmla="*/ 0 w 330591"/>
                <a:gd name="connsiteY0" fmla="*/ 116058 h 207498"/>
                <a:gd name="connsiteX1" fmla="*/ 91440 w 330591"/>
                <a:gd name="connsiteY1" fmla="*/ 207498 h 207498"/>
                <a:gd name="connsiteX2" fmla="*/ 298938 w 330591"/>
                <a:gd name="connsiteY2" fmla="*/ 0 h 207498"/>
                <a:gd name="connsiteX3" fmla="*/ 330591 w 330591"/>
                <a:gd name="connsiteY3" fmla="*/ 0 h 207498"/>
                <a:gd name="connsiteX0" fmla="*/ 0 w 298938"/>
                <a:gd name="connsiteY0" fmla="*/ 116058 h 207498"/>
                <a:gd name="connsiteX1" fmla="*/ 91440 w 298938"/>
                <a:gd name="connsiteY1" fmla="*/ 207498 h 207498"/>
                <a:gd name="connsiteX2" fmla="*/ 298938 w 298938"/>
                <a:gd name="connsiteY2" fmla="*/ 0 h 207498"/>
              </a:gdLst>
              <a:ahLst/>
              <a:cxnLst>
                <a:cxn ang="0">
                  <a:pos x="connsiteX0" y="connsiteY0"/>
                </a:cxn>
                <a:cxn ang="0">
                  <a:pos x="connsiteX1" y="connsiteY1"/>
                </a:cxn>
                <a:cxn ang="0">
                  <a:pos x="connsiteX2" y="connsiteY2"/>
                </a:cxn>
              </a:cxnLst>
              <a:rect l="l" t="t" r="r" b="b"/>
              <a:pathLst>
                <a:path w="298938" h="207498">
                  <a:moveTo>
                    <a:pt x="0" y="116058"/>
                  </a:moveTo>
                  <a:lnTo>
                    <a:pt x="91440" y="207498"/>
                  </a:lnTo>
                  <a:lnTo>
                    <a:pt x="298938" y="0"/>
                  </a:lnTo>
                </a:path>
              </a:pathLst>
            </a:custGeom>
            <a:grpFill/>
            <a:ln w="476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9993955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9E2A32D-E6B9-4EBA-F9FA-D4DC152349DD}"/>
              </a:ext>
            </a:extLst>
          </p:cNvPr>
          <p:cNvSpPr>
            <a:spLocks noGrp="1"/>
          </p:cNvSpPr>
          <p:nvPr>
            <p:ph type="title"/>
          </p:nvPr>
        </p:nvSpPr>
        <p:spPr/>
        <p:txBody>
          <a:bodyPr/>
          <a:lstStyle/>
          <a:p>
            <a:r>
              <a:rPr kumimoji="1" lang="en-US" altLang="ja-JP" sz="4800" b="1" dirty="0">
                <a:solidFill>
                  <a:schemeClr val="tx1">
                    <a:lumMod val="50000"/>
                    <a:lumOff val="50000"/>
                  </a:schemeClr>
                </a:solidFill>
              </a:rPr>
              <a:t>2022</a:t>
            </a:r>
            <a:r>
              <a:rPr kumimoji="1" lang="ja-JP" altLang="en-US" b="1" dirty="0">
                <a:solidFill>
                  <a:schemeClr val="tx1">
                    <a:lumMod val="50000"/>
                    <a:lumOff val="50000"/>
                  </a:schemeClr>
                </a:solidFill>
              </a:rPr>
              <a:t>年</a:t>
            </a:r>
            <a:r>
              <a:rPr kumimoji="1" lang="en-US" altLang="ja-JP" sz="4800" b="1" dirty="0">
                <a:solidFill>
                  <a:schemeClr val="tx1">
                    <a:lumMod val="50000"/>
                    <a:lumOff val="50000"/>
                  </a:schemeClr>
                </a:solidFill>
              </a:rPr>
              <a:t>6</a:t>
            </a:r>
            <a:r>
              <a:rPr kumimoji="1" lang="ja-JP" altLang="en-US" b="1" dirty="0">
                <a:solidFill>
                  <a:schemeClr val="tx1">
                    <a:lumMod val="50000"/>
                    <a:lumOff val="50000"/>
                  </a:schemeClr>
                </a:solidFill>
              </a:rPr>
              <a:t>月以降の対応</a:t>
            </a:r>
          </a:p>
        </p:txBody>
      </p:sp>
      <p:cxnSp>
        <p:nvCxnSpPr>
          <p:cNvPr id="9" name="直線コネクタ 8">
            <a:extLst>
              <a:ext uri="{FF2B5EF4-FFF2-40B4-BE49-F238E27FC236}">
                <a16:creationId xmlns:a16="http://schemas.microsoft.com/office/drawing/2014/main" id="{34AF571D-610A-3160-5DD2-F1B138DD7BB0}"/>
              </a:ext>
            </a:extLst>
          </p:cNvPr>
          <p:cNvCxnSpPr>
            <a:cxnSpLocks/>
          </p:cNvCxnSpPr>
          <p:nvPr/>
        </p:nvCxnSpPr>
        <p:spPr>
          <a:xfrm flipV="1">
            <a:off x="838200" y="1474613"/>
            <a:ext cx="10522527" cy="7962"/>
          </a:xfrm>
          <a:prstGeom prst="line">
            <a:avLst/>
          </a:prstGeom>
          <a:ln w="50800" cmpd="sng">
            <a:solidFill>
              <a:schemeClr val="accent3">
                <a:lumMod val="60000"/>
                <a:lumOff val="40000"/>
              </a:schemeClr>
            </a:solidFill>
          </a:ln>
        </p:spPr>
        <p:style>
          <a:lnRef idx="1">
            <a:schemeClr val="dk1"/>
          </a:lnRef>
          <a:fillRef idx="0">
            <a:schemeClr val="dk1"/>
          </a:fillRef>
          <a:effectRef idx="0">
            <a:schemeClr val="dk1"/>
          </a:effectRef>
          <a:fontRef idx="minor">
            <a:schemeClr val="tx1"/>
          </a:fontRef>
        </p:style>
      </p:cxnSp>
      <p:sp>
        <p:nvSpPr>
          <p:cNvPr id="5" name="四角形: 角を丸くする 4">
            <a:extLst>
              <a:ext uri="{FF2B5EF4-FFF2-40B4-BE49-F238E27FC236}">
                <a16:creationId xmlns:a16="http://schemas.microsoft.com/office/drawing/2014/main" id="{639AB4DE-C828-1116-7062-2D88693F051D}"/>
              </a:ext>
            </a:extLst>
          </p:cNvPr>
          <p:cNvSpPr/>
          <p:nvPr/>
        </p:nvSpPr>
        <p:spPr>
          <a:xfrm>
            <a:off x="755567" y="3652635"/>
            <a:ext cx="5340432" cy="646331"/>
          </a:xfrm>
          <a:prstGeom prst="roundRect">
            <a:avLst/>
          </a:prstGeom>
          <a:solidFill>
            <a:schemeClr val="bg1"/>
          </a:solidFill>
          <a:ln w="57150">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lumMod val="65000"/>
                    <a:lumOff val="35000"/>
                  </a:schemeClr>
                </a:solidFill>
              </a:rPr>
              <a:t>救急隊より脳卒中疑い患者の受け入れ要請</a:t>
            </a:r>
          </a:p>
        </p:txBody>
      </p:sp>
      <p:sp>
        <p:nvSpPr>
          <p:cNvPr id="6" name="四角形: 角を丸くする 5">
            <a:extLst>
              <a:ext uri="{FF2B5EF4-FFF2-40B4-BE49-F238E27FC236}">
                <a16:creationId xmlns:a16="http://schemas.microsoft.com/office/drawing/2014/main" id="{B9375FEF-CAEF-BF06-4FDC-97906FE92E6A}"/>
              </a:ext>
            </a:extLst>
          </p:cNvPr>
          <p:cNvSpPr/>
          <p:nvPr/>
        </p:nvSpPr>
        <p:spPr>
          <a:xfrm>
            <a:off x="755566" y="5380386"/>
            <a:ext cx="5340432" cy="646331"/>
          </a:xfrm>
          <a:prstGeom prst="roundRect">
            <a:avLst/>
          </a:prstGeom>
          <a:solidFill>
            <a:schemeClr val="bg1"/>
          </a:solidFill>
          <a:ln w="57150">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lumMod val="65000"/>
                    <a:lumOff val="35000"/>
                  </a:schemeClr>
                </a:solidFill>
              </a:rPr>
              <a:t>脳神経外科医に連絡し初期対応を行う</a:t>
            </a:r>
          </a:p>
        </p:txBody>
      </p:sp>
      <p:sp>
        <p:nvSpPr>
          <p:cNvPr id="7" name="四角形: 角を丸くする 6">
            <a:extLst>
              <a:ext uri="{FF2B5EF4-FFF2-40B4-BE49-F238E27FC236}">
                <a16:creationId xmlns:a16="http://schemas.microsoft.com/office/drawing/2014/main" id="{41184E83-5ED2-FEB9-9E05-2B475C7C0F49}"/>
              </a:ext>
            </a:extLst>
          </p:cNvPr>
          <p:cNvSpPr/>
          <p:nvPr/>
        </p:nvSpPr>
        <p:spPr>
          <a:xfrm>
            <a:off x="755566" y="1836100"/>
            <a:ext cx="10909457" cy="891238"/>
          </a:xfrm>
          <a:prstGeom prst="roundRect">
            <a:avLst/>
          </a:prstGeom>
          <a:solidFill>
            <a:srgbClr val="E9D144"/>
          </a:solidFill>
          <a:ln w="57150">
            <a:solidFill>
              <a:srgbClr val="E9D14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tx1">
                    <a:lumMod val="65000"/>
                    <a:lumOff val="35000"/>
                  </a:schemeClr>
                </a:solidFill>
                <a:latin typeface="+mn-ea"/>
                <a:cs typeface="Times New Roman" panose="02020603050405020304" pitchFamily="18" charset="0"/>
              </a:rPr>
              <a:t>Task</a:t>
            </a:r>
            <a:r>
              <a:rPr kumimoji="1" lang="ja-JP" altLang="en-US" sz="2400" b="1" dirty="0">
                <a:solidFill>
                  <a:schemeClr val="tx1">
                    <a:lumMod val="65000"/>
                    <a:lumOff val="35000"/>
                  </a:schemeClr>
                </a:solidFill>
                <a:latin typeface="+mn-ea"/>
                <a:cs typeface="Times New Roman" panose="02020603050405020304" pitchFamily="18" charset="0"/>
              </a:rPr>
              <a:t> </a:t>
            </a:r>
            <a:r>
              <a:rPr kumimoji="1" lang="en-US" altLang="ja-JP" sz="2400" b="1" dirty="0" err="1">
                <a:solidFill>
                  <a:schemeClr val="tx1">
                    <a:lumMod val="65000"/>
                    <a:lumOff val="35000"/>
                  </a:schemeClr>
                </a:solidFill>
                <a:latin typeface="+mn-ea"/>
                <a:cs typeface="Times New Roman" panose="02020603050405020304" pitchFamily="18" charset="0"/>
              </a:rPr>
              <a:t>Calc.Stloke</a:t>
            </a:r>
            <a:r>
              <a:rPr kumimoji="1" lang="ja-JP" altLang="en-US" sz="2400" b="1" dirty="0">
                <a:solidFill>
                  <a:schemeClr val="tx1">
                    <a:lumMod val="65000"/>
                    <a:lumOff val="35000"/>
                  </a:schemeClr>
                </a:solidFill>
                <a:latin typeface="+mn-ea"/>
                <a:cs typeface="Times New Roman" panose="02020603050405020304" pitchFamily="18" charset="0"/>
              </a:rPr>
              <a:t>導入</a:t>
            </a:r>
            <a:endParaRPr kumimoji="1" lang="ja-JP" altLang="en-US" sz="2400" b="1" dirty="0">
              <a:solidFill>
                <a:schemeClr val="tx1">
                  <a:lumMod val="65000"/>
                  <a:lumOff val="35000"/>
                </a:schemeClr>
              </a:solidFill>
            </a:endParaRPr>
          </a:p>
        </p:txBody>
      </p:sp>
      <p:sp>
        <p:nvSpPr>
          <p:cNvPr id="10" name="二等辺三角形 9">
            <a:extLst>
              <a:ext uri="{FF2B5EF4-FFF2-40B4-BE49-F238E27FC236}">
                <a16:creationId xmlns:a16="http://schemas.microsoft.com/office/drawing/2014/main" id="{5D1C67AB-A4D9-18E5-B231-4BDE898DBD79}"/>
              </a:ext>
            </a:extLst>
          </p:cNvPr>
          <p:cNvSpPr/>
          <p:nvPr/>
        </p:nvSpPr>
        <p:spPr>
          <a:xfrm rot="10800000">
            <a:off x="2864932" y="4642001"/>
            <a:ext cx="1455117" cy="520464"/>
          </a:xfrm>
          <a:prstGeom prst="triangle">
            <a:avLst>
              <a:gd name="adj" fmla="val 48202"/>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四角形: 角を丸くする 11">
            <a:extLst>
              <a:ext uri="{FF2B5EF4-FFF2-40B4-BE49-F238E27FC236}">
                <a16:creationId xmlns:a16="http://schemas.microsoft.com/office/drawing/2014/main" id="{B808F9A2-7400-E20F-F405-05FEEF56C8C7}"/>
              </a:ext>
            </a:extLst>
          </p:cNvPr>
          <p:cNvSpPr/>
          <p:nvPr/>
        </p:nvSpPr>
        <p:spPr>
          <a:xfrm>
            <a:off x="6324592" y="3660461"/>
            <a:ext cx="5340432" cy="646331"/>
          </a:xfrm>
          <a:prstGeom prst="roundRect">
            <a:avLst/>
          </a:prstGeom>
          <a:solidFill>
            <a:schemeClr val="bg1"/>
          </a:solidFill>
          <a:ln w="57150">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lumMod val="65000"/>
                    <a:lumOff val="35000"/>
                  </a:schemeClr>
                </a:solidFill>
              </a:rPr>
              <a:t>他職種とも迅速に情報共有が行える</a:t>
            </a:r>
          </a:p>
        </p:txBody>
      </p:sp>
      <p:sp>
        <p:nvSpPr>
          <p:cNvPr id="13" name="二等辺三角形 12">
            <a:extLst>
              <a:ext uri="{FF2B5EF4-FFF2-40B4-BE49-F238E27FC236}">
                <a16:creationId xmlns:a16="http://schemas.microsoft.com/office/drawing/2014/main" id="{34717BE0-CA8E-85FC-768E-9E3A005E05B9}"/>
              </a:ext>
            </a:extLst>
          </p:cNvPr>
          <p:cNvSpPr/>
          <p:nvPr/>
        </p:nvSpPr>
        <p:spPr>
          <a:xfrm rot="10800000">
            <a:off x="2864933" y="2936085"/>
            <a:ext cx="1455117" cy="520464"/>
          </a:xfrm>
          <a:prstGeom prst="triangle">
            <a:avLst>
              <a:gd name="adj" fmla="val 49028"/>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二等辺三角形 13">
            <a:extLst>
              <a:ext uri="{FF2B5EF4-FFF2-40B4-BE49-F238E27FC236}">
                <a16:creationId xmlns:a16="http://schemas.microsoft.com/office/drawing/2014/main" id="{384BD8F8-2698-4C1F-58A2-35354E0BC40A}"/>
              </a:ext>
            </a:extLst>
          </p:cNvPr>
          <p:cNvSpPr/>
          <p:nvPr/>
        </p:nvSpPr>
        <p:spPr>
          <a:xfrm rot="10800000">
            <a:off x="7714797" y="2936085"/>
            <a:ext cx="1455117" cy="520464"/>
          </a:xfrm>
          <a:prstGeom prst="triangle">
            <a:avLst>
              <a:gd name="adj" fmla="val 49029"/>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3814889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97EE28-983C-706A-E4EE-E4C031560500}"/>
              </a:ext>
            </a:extLst>
          </p:cNvPr>
          <p:cNvSpPr>
            <a:spLocks noGrp="1"/>
          </p:cNvSpPr>
          <p:nvPr>
            <p:ph type="title"/>
          </p:nvPr>
        </p:nvSpPr>
        <p:spPr/>
        <p:txBody>
          <a:bodyPr/>
          <a:lstStyle/>
          <a:p>
            <a:r>
              <a:rPr kumimoji="1" lang="en-US" altLang="ja-JP" sz="4400" b="1" dirty="0">
                <a:solidFill>
                  <a:schemeClr val="tx1">
                    <a:lumMod val="50000"/>
                    <a:lumOff val="50000"/>
                  </a:schemeClr>
                </a:solidFill>
                <a:latin typeface="+mn-ea"/>
                <a:cs typeface="Times New Roman" panose="02020603050405020304" pitchFamily="18" charset="0"/>
              </a:rPr>
              <a:t>Task</a:t>
            </a:r>
            <a:r>
              <a:rPr kumimoji="1" lang="ja-JP" altLang="en-US" sz="4400" b="1" dirty="0">
                <a:solidFill>
                  <a:schemeClr val="tx1">
                    <a:lumMod val="50000"/>
                    <a:lumOff val="50000"/>
                  </a:schemeClr>
                </a:solidFill>
                <a:latin typeface="+mn-ea"/>
                <a:cs typeface="Times New Roman" panose="02020603050405020304" pitchFamily="18" charset="0"/>
              </a:rPr>
              <a:t> </a:t>
            </a:r>
            <a:r>
              <a:rPr kumimoji="1" lang="en-US" altLang="ja-JP" sz="4400" b="1" dirty="0" err="1">
                <a:solidFill>
                  <a:schemeClr val="tx1">
                    <a:lumMod val="50000"/>
                    <a:lumOff val="50000"/>
                  </a:schemeClr>
                </a:solidFill>
                <a:latin typeface="+mn-ea"/>
                <a:cs typeface="Times New Roman" panose="02020603050405020304" pitchFamily="18" charset="0"/>
              </a:rPr>
              <a:t>Calc.Stloke</a:t>
            </a:r>
            <a:endParaRPr kumimoji="1" lang="ja-JP" altLang="en-US" b="1" dirty="0">
              <a:solidFill>
                <a:schemeClr val="tx1">
                  <a:lumMod val="50000"/>
                  <a:lumOff val="50000"/>
                </a:schemeClr>
              </a:solidFill>
            </a:endParaRPr>
          </a:p>
        </p:txBody>
      </p:sp>
      <p:cxnSp>
        <p:nvCxnSpPr>
          <p:cNvPr id="3" name="直線コネクタ 2">
            <a:extLst>
              <a:ext uri="{FF2B5EF4-FFF2-40B4-BE49-F238E27FC236}">
                <a16:creationId xmlns:a16="http://schemas.microsoft.com/office/drawing/2014/main" id="{FE7E88EA-A19F-F102-1534-2F9BCD22746B}"/>
              </a:ext>
            </a:extLst>
          </p:cNvPr>
          <p:cNvCxnSpPr/>
          <p:nvPr/>
        </p:nvCxnSpPr>
        <p:spPr>
          <a:xfrm>
            <a:off x="838200" y="1380975"/>
            <a:ext cx="10515600" cy="0"/>
          </a:xfrm>
          <a:prstGeom prst="line">
            <a:avLst/>
          </a:prstGeom>
          <a:ln w="50800" cmpd="sng">
            <a:solidFill>
              <a:schemeClr val="accent3">
                <a:lumMod val="60000"/>
                <a:lumOff val="40000"/>
              </a:schemeClr>
            </a:solidFill>
          </a:ln>
        </p:spPr>
        <p:style>
          <a:lnRef idx="1">
            <a:schemeClr val="dk1"/>
          </a:lnRef>
          <a:fillRef idx="0">
            <a:schemeClr val="dk1"/>
          </a:fillRef>
          <a:effectRef idx="0">
            <a:schemeClr val="dk1"/>
          </a:effectRef>
          <a:fontRef idx="minor">
            <a:schemeClr val="tx1"/>
          </a:fontRef>
        </p:style>
      </p:cxnSp>
      <p:pic>
        <p:nvPicPr>
          <p:cNvPr id="4" name="図 3">
            <a:extLst>
              <a:ext uri="{FF2B5EF4-FFF2-40B4-BE49-F238E27FC236}">
                <a16:creationId xmlns:a16="http://schemas.microsoft.com/office/drawing/2014/main" id="{A0539CD3-4F53-63A5-2A12-52DA37B26A80}"/>
              </a:ext>
            </a:extLst>
          </p:cNvPr>
          <p:cNvPicPr>
            <a:picLocks noChangeAspect="1"/>
          </p:cNvPicPr>
          <p:nvPr/>
        </p:nvPicPr>
        <p:blipFill rotWithShape="1">
          <a:blip r:embed="rId3"/>
          <a:srcRect l="53542" t="26297" r="27083" b="23582"/>
          <a:stretch/>
        </p:blipFill>
        <p:spPr>
          <a:xfrm>
            <a:off x="8784086" y="1828858"/>
            <a:ext cx="3007287" cy="4375954"/>
          </a:xfrm>
          <a:prstGeom prst="rect">
            <a:avLst/>
          </a:prstGeom>
        </p:spPr>
      </p:pic>
      <p:sp>
        <p:nvSpPr>
          <p:cNvPr id="5" name="テキスト ボックス 4">
            <a:extLst>
              <a:ext uri="{FF2B5EF4-FFF2-40B4-BE49-F238E27FC236}">
                <a16:creationId xmlns:a16="http://schemas.microsoft.com/office/drawing/2014/main" id="{F3F0B4B6-1557-CCA8-D0D3-C113329A029B}"/>
              </a:ext>
            </a:extLst>
          </p:cNvPr>
          <p:cNvSpPr txBox="1"/>
          <p:nvPr/>
        </p:nvSpPr>
        <p:spPr>
          <a:xfrm>
            <a:off x="693457" y="2308675"/>
            <a:ext cx="9594273" cy="1708160"/>
          </a:xfrm>
          <a:prstGeom prst="rect">
            <a:avLst/>
          </a:prstGeom>
          <a:noFill/>
        </p:spPr>
        <p:txBody>
          <a:bodyPr wrap="square" rtlCol="0">
            <a:spAutoFit/>
          </a:bodyPr>
          <a:lstStyle/>
          <a:p>
            <a:pPr>
              <a:lnSpc>
                <a:spcPct val="150000"/>
              </a:lnSpc>
            </a:pPr>
            <a:r>
              <a:rPr kumimoji="1" lang="ja-JP" altLang="en-US" sz="2400" dirty="0">
                <a:solidFill>
                  <a:schemeClr val="tx1">
                    <a:lumMod val="65000"/>
                    <a:lumOff val="35000"/>
                  </a:schemeClr>
                </a:solidFill>
                <a:latin typeface="+mn-ea"/>
              </a:rPr>
              <a:t>　救急搬送される脳卒中患者の早期治療を行うために、</a:t>
            </a:r>
            <a:endParaRPr kumimoji="1" lang="en-US" altLang="ja-JP" sz="2400" dirty="0">
              <a:solidFill>
                <a:schemeClr val="tx1">
                  <a:lumMod val="65000"/>
                  <a:lumOff val="35000"/>
                </a:schemeClr>
              </a:solidFill>
              <a:latin typeface="+mn-ea"/>
            </a:endParaRPr>
          </a:p>
          <a:p>
            <a:pPr>
              <a:lnSpc>
                <a:spcPct val="150000"/>
              </a:lnSpc>
            </a:pPr>
            <a:r>
              <a:rPr kumimoji="1" lang="ja-JP" altLang="en-US" sz="2400" dirty="0">
                <a:solidFill>
                  <a:schemeClr val="tx1">
                    <a:lumMod val="65000"/>
                    <a:lumOff val="35000"/>
                  </a:schemeClr>
                </a:solidFill>
                <a:latin typeface="+mn-ea"/>
              </a:rPr>
              <a:t>　院内他部署での情報伝達効率化を図る脳卒中急性期</a:t>
            </a:r>
            <a:endParaRPr kumimoji="1" lang="en-US" altLang="ja-JP" sz="2400" dirty="0">
              <a:solidFill>
                <a:schemeClr val="tx1">
                  <a:lumMod val="65000"/>
                  <a:lumOff val="35000"/>
                </a:schemeClr>
              </a:solidFill>
              <a:latin typeface="+mn-ea"/>
            </a:endParaRPr>
          </a:p>
          <a:p>
            <a:pPr>
              <a:lnSpc>
                <a:spcPct val="150000"/>
              </a:lnSpc>
            </a:pPr>
            <a:r>
              <a:rPr kumimoji="1" lang="ja-JP" altLang="en-US" sz="2400" dirty="0">
                <a:solidFill>
                  <a:schemeClr val="tx1">
                    <a:lumMod val="65000"/>
                    <a:lumOff val="35000"/>
                  </a:schemeClr>
                </a:solidFill>
                <a:latin typeface="+mn-ea"/>
              </a:rPr>
              <a:t>　診療システム</a:t>
            </a:r>
          </a:p>
        </p:txBody>
      </p:sp>
      <p:sp>
        <p:nvSpPr>
          <p:cNvPr id="6" name="テキスト ボックス 5">
            <a:extLst>
              <a:ext uri="{FF2B5EF4-FFF2-40B4-BE49-F238E27FC236}">
                <a16:creationId xmlns:a16="http://schemas.microsoft.com/office/drawing/2014/main" id="{164330AE-279A-D976-20D4-E93BBD3BC4A0}"/>
              </a:ext>
            </a:extLst>
          </p:cNvPr>
          <p:cNvSpPr txBox="1"/>
          <p:nvPr/>
        </p:nvSpPr>
        <p:spPr>
          <a:xfrm>
            <a:off x="693457" y="4721704"/>
            <a:ext cx="8090630" cy="1154162"/>
          </a:xfrm>
          <a:prstGeom prst="rect">
            <a:avLst/>
          </a:prstGeom>
          <a:noFill/>
        </p:spPr>
        <p:txBody>
          <a:bodyPr wrap="square" rtlCol="0">
            <a:spAutoFit/>
          </a:bodyPr>
          <a:lstStyle/>
          <a:p>
            <a:pPr>
              <a:lnSpc>
                <a:spcPct val="150000"/>
              </a:lnSpc>
            </a:pPr>
            <a:r>
              <a:rPr kumimoji="1" lang="ja-JP" altLang="en-US" sz="2400" dirty="0">
                <a:solidFill>
                  <a:schemeClr val="tx1">
                    <a:lumMod val="65000"/>
                    <a:lumOff val="35000"/>
                  </a:schemeClr>
                </a:solidFill>
              </a:rPr>
              <a:t>　脳卒中治療の院内関係者にワンクリックで一斉連絡　</a:t>
            </a:r>
            <a:endParaRPr kumimoji="1" lang="en-US" altLang="ja-JP" sz="2400" dirty="0">
              <a:solidFill>
                <a:schemeClr val="tx1">
                  <a:lumMod val="65000"/>
                  <a:lumOff val="35000"/>
                </a:schemeClr>
              </a:solidFill>
            </a:endParaRPr>
          </a:p>
          <a:p>
            <a:pPr>
              <a:lnSpc>
                <a:spcPct val="150000"/>
              </a:lnSpc>
            </a:pPr>
            <a:r>
              <a:rPr kumimoji="1" lang="ja-JP" altLang="en-US" sz="2400" dirty="0">
                <a:solidFill>
                  <a:schemeClr val="tx1">
                    <a:lumMod val="65000"/>
                    <a:lumOff val="35000"/>
                  </a:schemeClr>
                </a:solidFill>
              </a:rPr>
              <a:t>　が行え、かつ検査などの進捗状況の同時共有ができる</a:t>
            </a:r>
          </a:p>
        </p:txBody>
      </p:sp>
      <p:grpSp>
        <p:nvGrpSpPr>
          <p:cNvPr id="9" name="グループ化 8">
            <a:extLst>
              <a:ext uri="{FF2B5EF4-FFF2-40B4-BE49-F238E27FC236}">
                <a16:creationId xmlns:a16="http://schemas.microsoft.com/office/drawing/2014/main" id="{774D1D9C-398E-7ACD-D6F1-A08C673C8B1B}"/>
              </a:ext>
            </a:extLst>
          </p:cNvPr>
          <p:cNvGrpSpPr/>
          <p:nvPr/>
        </p:nvGrpSpPr>
        <p:grpSpPr>
          <a:xfrm>
            <a:off x="400627" y="2396191"/>
            <a:ext cx="577893" cy="577893"/>
            <a:chOff x="437653" y="3204695"/>
            <a:chExt cx="577893" cy="577893"/>
          </a:xfrm>
          <a:gradFill flip="none" rotWithShape="1">
            <a:gsLst>
              <a:gs pos="0">
                <a:srgbClr val="5467DC"/>
              </a:gs>
              <a:gs pos="100000">
                <a:srgbClr val="00B4DB"/>
              </a:gs>
            </a:gsLst>
            <a:lin ang="0" scaled="1"/>
            <a:tileRect/>
          </a:gradFill>
        </p:grpSpPr>
        <p:sp>
          <p:nvSpPr>
            <p:cNvPr id="10" name="円/楕円 58">
              <a:extLst>
                <a:ext uri="{FF2B5EF4-FFF2-40B4-BE49-F238E27FC236}">
                  <a16:creationId xmlns:a16="http://schemas.microsoft.com/office/drawing/2014/main" id="{5993B380-A0F5-F8C2-B90E-07D95A660E6F}"/>
                </a:ext>
              </a:extLst>
            </p:cNvPr>
            <p:cNvSpPr/>
            <p:nvPr/>
          </p:nvSpPr>
          <p:spPr>
            <a:xfrm>
              <a:off x="437653" y="3204695"/>
              <a:ext cx="577893" cy="57789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フリーフォーム 60">
              <a:extLst>
                <a:ext uri="{FF2B5EF4-FFF2-40B4-BE49-F238E27FC236}">
                  <a16:creationId xmlns:a16="http://schemas.microsoft.com/office/drawing/2014/main" id="{50953126-6BF2-737A-287C-056A2FD5C2C9}"/>
                </a:ext>
              </a:extLst>
            </p:cNvPr>
            <p:cNvSpPr/>
            <p:nvPr/>
          </p:nvSpPr>
          <p:spPr>
            <a:xfrm>
              <a:off x="584374" y="3389892"/>
              <a:ext cx="298938" cy="207498"/>
            </a:xfrm>
            <a:custGeom>
              <a:avLst/>
              <a:gdLst>
                <a:gd name="connsiteX0" fmla="*/ 0 w 330591"/>
                <a:gd name="connsiteY0" fmla="*/ 116058 h 207498"/>
                <a:gd name="connsiteX1" fmla="*/ 91440 w 330591"/>
                <a:gd name="connsiteY1" fmla="*/ 207498 h 207498"/>
                <a:gd name="connsiteX2" fmla="*/ 298938 w 330591"/>
                <a:gd name="connsiteY2" fmla="*/ 0 h 207498"/>
                <a:gd name="connsiteX3" fmla="*/ 330591 w 330591"/>
                <a:gd name="connsiteY3" fmla="*/ 0 h 207498"/>
                <a:gd name="connsiteX0" fmla="*/ 0 w 298938"/>
                <a:gd name="connsiteY0" fmla="*/ 116058 h 207498"/>
                <a:gd name="connsiteX1" fmla="*/ 91440 w 298938"/>
                <a:gd name="connsiteY1" fmla="*/ 207498 h 207498"/>
                <a:gd name="connsiteX2" fmla="*/ 298938 w 298938"/>
                <a:gd name="connsiteY2" fmla="*/ 0 h 207498"/>
              </a:gdLst>
              <a:ahLst/>
              <a:cxnLst>
                <a:cxn ang="0">
                  <a:pos x="connsiteX0" y="connsiteY0"/>
                </a:cxn>
                <a:cxn ang="0">
                  <a:pos x="connsiteX1" y="connsiteY1"/>
                </a:cxn>
                <a:cxn ang="0">
                  <a:pos x="connsiteX2" y="connsiteY2"/>
                </a:cxn>
              </a:cxnLst>
              <a:rect l="l" t="t" r="r" b="b"/>
              <a:pathLst>
                <a:path w="298938" h="207498">
                  <a:moveTo>
                    <a:pt x="0" y="116058"/>
                  </a:moveTo>
                  <a:lnTo>
                    <a:pt x="91440" y="207498"/>
                  </a:lnTo>
                  <a:lnTo>
                    <a:pt x="298938" y="0"/>
                  </a:lnTo>
                </a:path>
              </a:pathLst>
            </a:custGeom>
            <a:grpFill/>
            <a:ln w="476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2" name="グループ化 11">
            <a:extLst>
              <a:ext uri="{FF2B5EF4-FFF2-40B4-BE49-F238E27FC236}">
                <a16:creationId xmlns:a16="http://schemas.microsoft.com/office/drawing/2014/main" id="{DB3C72E1-6BB3-A2F8-7B41-4F77957F349F}"/>
              </a:ext>
            </a:extLst>
          </p:cNvPr>
          <p:cNvGrpSpPr/>
          <p:nvPr/>
        </p:nvGrpSpPr>
        <p:grpSpPr>
          <a:xfrm>
            <a:off x="400627" y="4770592"/>
            <a:ext cx="577893" cy="577893"/>
            <a:chOff x="437653" y="3204695"/>
            <a:chExt cx="577893" cy="577893"/>
          </a:xfrm>
          <a:gradFill flip="none" rotWithShape="1">
            <a:gsLst>
              <a:gs pos="0">
                <a:srgbClr val="5467DC"/>
              </a:gs>
              <a:gs pos="100000">
                <a:srgbClr val="00B4DB"/>
              </a:gs>
            </a:gsLst>
            <a:lin ang="0" scaled="1"/>
            <a:tileRect/>
          </a:gradFill>
        </p:grpSpPr>
        <p:sp>
          <p:nvSpPr>
            <p:cNvPr id="13" name="円/楕円 58">
              <a:extLst>
                <a:ext uri="{FF2B5EF4-FFF2-40B4-BE49-F238E27FC236}">
                  <a16:creationId xmlns:a16="http://schemas.microsoft.com/office/drawing/2014/main" id="{3FA312EF-A656-B7AB-9E0C-564DFB9F8E88}"/>
                </a:ext>
              </a:extLst>
            </p:cNvPr>
            <p:cNvSpPr/>
            <p:nvPr/>
          </p:nvSpPr>
          <p:spPr>
            <a:xfrm>
              <a:off x="437653" y="3204695"/>
              <a:ext cx="577893" cy="57789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フリーフォーム 60">
              <a:extLst>
                <a:ext uri="{FF2B5EF4-FFF2-40B4-BE49-F238E27FC236}">
                  <a16:creationId xmlns:a16="http://schemas.microsoft.com/office/drawing/2014/main" id="{A4DF04A4-E553-DC90-C1E4-2A2E08A5B51A}"/>
                </a:ext>
              </a:extLst>
            </p:cNvPr>
            <p:cNvSpPr/>
            <p:nvPr/>
          </p:nvSpPr>
          <p:spPr>
            <a:xfrm>
              <a:off x="584374" y="3389892"/>
              <a:ext cx="298938" cy="207498"/>
            </a:xfrm>
            <a:custGeom>
              <a:avLst/>
              <a:gdLst>
                <a:gd name="connsiteX0" fmla="*/ 0 w 330591"/>
                <a:gd name="connsiteY0" fmla="*/ 116058 h 207498"/>
                <a:gd name="connsiteX1" fmla="*/ 91440 w 330591"/>
                <a:gd name="connsiteY1" fmla="*/ 207498 h 207498"/>
                <a:gd name="connsiteX2" fmla="*/ 298938 w 330591"/>
                <a:gd name="connsiteY2" fmla="*/ 0 h 207498"/>
                <a:gd name="connsiteX3" fmla="*/ 330591 w 330591"/>
                <a:gd name="connsiteY3" fmla="*/ 0 h 207498"/>
                <a:gd name="connsiteX0" fmla="*/ 0 w 298938"/>
                <a:gd name="connsiteY0" fmla="*/ 116058 h 207498"/>
                <a:gd name="connsiteX1" fmla="*/ 91440 w 298938"/>
                <a:gd name="connsiteY1" fmla="*/ 207498 h 207498"/>
                <a:gd name="connsiteX2" fmla="*/ 298938 w 298938"/>
                <a:gd name="connsiteY2" fmla="*/ 0 h 207498"/>
              </a:gdLst>
              <a:ahLst/>
              <a:cxnLst>
                <a:cxn ang="0">
                  <a:pos x="connsiteX0" y="connsiteY0"/>
                </a:cxn>
                <a:cxn ang="0">
                  <a:pos x="connsiteX1" y="connsiteY1"/>
                </a:cxn>
                <a:cxn ang="0">
                  <a:pos x="connsiteX2" y="connsiteY2"/>
                </a:cxn>
              </a:cxnLst>
              <a:rect l="l" t="t" r="r" b="b"/>
              <a:pathLst>
                <a:path w="298938" h="207498">
                  <a:moveTo>
                    <a:pt x="0" y="116058"/>
                  </a:moveTo>
                  <a:lnTo>
                    <a:pt x="91440" y="207498"/>
                  </a:lnTo>
                  <a:lnTo>
                    <a:pt x="298938" y="0"/>
                  </a:lnTo>
                </a:path>
              </a:pathLst>
            </a:custGeom>
            <a:grpFill/>
            <a:ln w="476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24066159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307523" y="3003334"/>
            <a:ext cx="3685430" cy="2046216"/>
          </a:xfrm>
          <a:prstGeom prst="rect">
            <a:avLst/>
          </a:prstGeom>
          <a:solidFill>
            <a:schemeClr val="bg2">
              <a:lumMod val="75000"/>
            </a:schemeClr>
          </a:solidFill>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2" name="テキスト ボックス 11"/>
          <p:cNvSpPr txBox="1"/>
          <p:nvPr/>
        </p:nvSpPr>
        <p:spPr>
          <a:xfrm>
            <a:off x="1328954" y="3741338"/>
            <a:ext cx="2522509" cy="707886"/>
          </a:xfrm>
          <a:prstGeom prst="rect">
            <a:avLst/>
          </a:prstGeom>
          <a:noFill/>
        </p:spPr>
        <p:txBody>
          <a:bodyPr wrap="square" rtlCol="0">
            <a:spAutoFit/>
          </a:bodyPr>
          <a:lstStyle/>
          <a:p>
            <a:r>
              <a:rPr kumimoji="1" lang="ja-JP" altLang="en-US" sz="2000" dirty="0">
                <a:solidFill>
                  <a:schemeClr val="bg1"/>
                </a:solidFill>
                <a:latin typeface="メイリオ" panose="020B0604030504040204" pitchFamily="50" charset="-128"/>
                <a:ea typeface="メイリオ" panose="020B0604030504040204" pitchFamily="50" charset="-128"/>
              </a:rPr>
              <a:t>急性期虚血性脳卒中</a:t>
            </a:r>
            <a:endParaRPr kumimoji="1" lang="en-US" altLang="ja-JP" sz="2000" dirty="0">
              <a:solidFill>
                <a:schemeClr val="bg1"/>
              </a:solidFill>
              <a:latin typeface="メイリオ" panose="020B0604030504040204" pitchFamily="50" charset="-128"/>
              <a:ea typeface="メイリオ" panose="020B0604030504040204" pitchFamily="50" charset="-128"/>
            </a:endParaRPr>
          </a:p>
          <a:p>
            <a:r>
              <a:rPr kumimoji="1" lang="ja-JP" altLang="en-US" sz="2000" dirty="0">
                <a:solidFill>
                  <a:schemeClr val="bg1"/>
                </a:solidFill>
                <a:latin typeface="メイリオ" panose="020B0604030504040204" pitchFamily="50" charset="-128"/>
                <a:ea typeface="メイリオ" panose="020B0604030504040204" pitchFamily="50" charset="-128"/>
              </a:rPr>
              <a:t>プロトコールを作成</a:t>
            </a:r>
          </a:p>
        </p:txBody>
      </p:sp>
      <p:sp>
        <p:nvSpPr>
          <p:cNvPr id="16" name="正方形/長方形 15"/>
          <p:cNvSpPr/>
          <p:nvPr/>
        </p:nvSpPr>
        <p:spPr>
          <a:xfrm>
            <a:off x="7977235" y="2968367"/>
            <a:ext cx="3749040" cy="2046216"/>
          </a:xfrm>
          <a:prstGeom prst="rect">
            <a:avLst/>
          </a:prstGeom>
          <a:solidFill>
            <a:schemeClr val="bg2">
              <a:lumMod val="75000"/>
            </a:schemeClr>
          </a:solidFill>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5" name="正方形/長方形 14"/>
          <p:cNvSpPr/>
          <p:nvPr/>
        </p:nvSpPr>
        <p:spPr>
          <a:xfrm>
            <a:off x="4110574" y="3003334"/>
            <a:ext cx="3749040" cy="2046216"/>
          </a:xfrm>
          <a:prstGeom prst="rect">
            <a:avLst/>
          </a:prstGeom>
          <a:solidFill>
            <a:schemeClr val="bg2">
              <a:lumMod val="75000"/>
            </a:schemeClr>
          </a:solidFill>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3" name="テキスト ボックス 12"/>
          <p:cNvSpPr txBox="1"/>
          <p:nvPr/>
        </p:nvSpPr>
        <p:spPr>
          <a:xfrm>
            <a:off x="4842507" y="3721796"/>
            <a:ext cx="2980944" cy="707886"/>
          </a:xfrm>
          <a:prstGeom prst="rect">
            <a:avLst/>
          </a:prstGeom>
          <a:noFill/>
        </p:spPr>
        <p:txBody>
          <a:bodyPr wrap="square" rtlCol="0">
            <a:spAutoFit/>
          </a:bodyPr>
          <a:lstStyle/>
          <a:p>
            <a:r>
              <a:rPr kumimoji="1" lang="ja-JP" altLang="en-US" sz="2000" dirty="0">
                <a:solidFill>
                  <a:schemeClr val="bg1"/>
                </a:solidFill>
                <a:latin typeface="メイリオ" panose="020B0604030504040204" pitchFamily="50" charset="-128"/>
                <a:ea typeface="メイリオ" panose="020B0604030504040204" pitchFamily="50" charset="-128"/>
              </a:rPr>
              <a:t>地域の救急隊にも</a:t>
            </a:r>
            <a:r>
              <a:rPr kumimoji="1" lang="en-US" altLang="ja-JP" sz="2000" dirty="0">
                <a:solidFill>
                  <a:schemeClr val="bg1"/>
                </a:solidFill>
                <a:latin typeface="メイリオ" panose="020B0604030504040204" pitchFamily="50" charset="-128"/>
                <a:ea typeface="メイリオ" panose="020B0604030504040204" pitchFamily="50" charset="-128"/>
              </a:rPr>
              <a:t>GAI</a:t>
            </a:r>
            <a:r>
              <a:rPr lang="en-US" altLang="ja-JP" sz="2000" baseline="-20000" dirty="0">
                <a:solidFill>
                  <a:schemeClr val="bg1"/>
                </a:solidFill>
                <a:latin typeface="メイリオ" panose="020B0604030504040204" pitchFamily="50" charset="-128"/>
                <a:ea typeface="メイリオ" panose="020B0604030504040204" pitchFamily="50" charset="-128"/>
              </a:rPr>
              <a:t>2</a:t>
            </a:r>
            <a:r>
              <a:rPr kumimoji="1" lang="en-US" altLang="ja-JP" sz="2000" dirty="0">
                <a:solidFill>
                  <a:schemeClr val="bg1"/>
                </a:solidFill>
                <a:latin typeface="メイリオ" panose="020B0604030504040204" pitchFamily="50" charset="-128"/>
                <a:ea typeface="メイリオ" panose="020B0604030504040204" pitchFamily="50" charset="-128"/>
              </a:rPr>
              <a:t>AA</a:t>
            </a:r>
            <a:r>
              <a:rPr kumimoji="1" lang="ja-JP" altLang="en-US" sz="2000" dirty="0">
                <a:solidFill>
                  <a:schemeClr val="bg1"/>
                </a:solidFill>
                <a:latin typeface="メイリオ" panose="020B0604030504040204" pitchFamily="50" charset="-128"/>
                <a:ea typeface="メイリオ" panose="020B0604030504040204" pitchFamily="50" charset="-128"/>
              </a:rPr>
              <a:t>スケールを配布</a:t>
            </a:r>
          </a:p>
        </p:txBody>
      </p:sp>
      <p:sp>
        <p:nvSpPr>
          <p:cNvPr id="14" name="テキスト ボックス 13"/>
          <p:cNvSpPr txBox="1"/>
          <p:nvPr/>
        </p:nvSpPr>
        <p:spPr>
          <a:xfrm>
            <a:off x="8798179" y="3668310"/>
            <a:ext cx="3086298" cy="707886"/>
          </a:xfrm>
          <a:prstGeom prst="rect">
            <a:avLst/>
          </a:prstGeom>
          <a:noFill/>
        </p:spPr>
        <p:txBody>
          <a:bodyPr wrap="square" rtlCol="0">
            <a:spAutoFit/>
          </a:bodyPr>
          <a:lstStyle/>
          <a:p>
            <a:r>
              <a:rPr kumimoji="1" lang="ja-JP" altLang="en-US" sz="2000" dirty="0">
                <a:solidFill>
                  <a:schemeClr val="bg1"/>
                </a:solidFill>
                <a:latin typeface="メイリオ" panose="020B0604030504040204" pitchFamily="50" charset="-128"/>
                <a:ea typeface="メイリオ" panose="020B0604030504040204" pitchFamily="50" charset="-128"/>
              </a:rPr>
              <a:t>持ち運び可能な</a:t>
            </a:r>
            <a:r>
              <a:rPr kumimoji="1" lang="en-US" altLang="ja-JP" sz="2000" dirty="0" err="1">
                <a:solidFill>
                  <a:schemeClr val="bg1"/>
                </a:solidFill>
                <a:latin typeface="メイリオ" panose="020B0604030504040204" pitchFamily="50" charset="-128"/>
                <a:ea typeface="メイリオ" panose="020B0604030504040204" pitchFamily="50" charset="-128"/>
              </a:rPr>
              <a:t>rt</a:t>
            </a:r>
            <a:r>
              <a:rPr kumimoji="1" lang="en-US" altLang="ja-JP" sz="2000" dirty="0">
                <a:solidFill>
                  <a:schemeClr val="bg1"/>
                </a:solidFill>
                <a:latin typeface="メイリオ" panose="020B0604030504040204" pitchFamily="50" charset="-128"/>
                <a:ea typeface="メイリオ" panose="020B0604030504040204" pitchFamily="50" charset="-128"/>
              </a:rPr>
              <a:t>-PA</a:t>
            </a:r>
            <a:r>
              <a:rPr kumimoji="1" lang="ja-JP" altLang="en-US" sz="2000" dirty="0">
                <a:solidFill>
                  <a:schemeClr val="bg1"/>
                </a:solidFill>
                <a:latin typeface="メイリオ" panose="020B0604030504040204" pitchFamily="50" charset="-128"/>
                <a:ea typeface="メイリオ" panose="020B0604030504040204" pitchFamily="50" charset="-128"/>
              </a:rPr>
              <a:t>セットを救急外来へ配置</a:t>
            </a:r>
          </a:p>
        </p:txBody>
      </p:sp>
      <p:sp>
        <p:nvSpPr>
          <p:cNvPr id="17" name="テキスト ボックス 16"/>
          <p:cNvSpPr txBox="1"/>
          <p:nvPr/>
        </p:nvSpPr>
        <p:spPr>
          <a:xfrm>
            <a:off x="2212655" y="5898059"/>
            <a:ext cx="7766686" cy="954109"/>
          </a:xfrm>
          <a:prstGeom prst="rect">
            <a:avLst/>
          </a:prstGeom>
          <a:noFill/>
        </p:spPr>
        <p:txBody>
          <a:bodyPr wrap="square" rtlCol="0">
            <a:spAutoFit/>
          </a:bodyPr>
          <a:lstStyle/>
          <a:p>
            <a:pPr algn="ctr"/>
            <a:r>
              <a:rPr kumimoji="1" lang="ja-JP" altLang="en-US" sz="2800" dirty="0">
                <a:solidFill>
                  <a:schemeClr val="tx1">
                    <a:lumMod val="65000"/>
                    <a:lumOff val="35000"/>
                  </a:schemeClr>
                </a:solidFill>
                <a:latin typeface="メイリオ" panose="020B0604030504040204" pitchFamily="50" charset="-128"/>
                <a:ea typeface="メイリオ" panose="020B0604030504040204" pitchFamily="50" charset="-128"/>
              </a:rPr>
              <a:t>病院到着前から機械的血栓回収療法の可能性を</a:t>
            </a:r>
            <a:endParaRPr kumimoji="1" lang="en-US" altLang="ja-JP" sz="2800" dirty="0">
              <a:solidFill>
                <a:schemeClr val="tx1">
                  <a:lumMod val="65000"/>
                  <a:lumOff val="35000"/>
                </a:schemeClr>
              </a:solidFill>
              <a:latin typeface="メイリオ" panose="020B0604030504040204" pitchFamily="50" charset="-128"/>
              <a:ea typeface="メイリオ" panose="020B0604030504040204" pitchFamily="50" charset="-128"/>
            </a:endParaRPr>
          </a:p>
          <a:p>
            <a:pPr algn="ctr"/>
            <a:r>
              <a:rPr kumimoji="1" lang="ja-JP" altLang="en-US" sz="2800" dirty="0">
                <a:solidFill>
                  <a:schemeClr val="tx1">
                    <a:lumMod val="65000"/>
                    <a:lumOff val="35000"/>
                  </a:schemeClr>
                </a:solidFill>
                <a:latin typeface="メイリオ" panose="020B0604030504040204" pitchFamily="50" charset="-128"/>
                <a:ea typeface="メイリオ" panose="020B0604030504040204" pitchFamily="50" charset="-128"/>
              </a:rPr>
              <a:t>視野に入れた行動が</a:t>
            </a:r>
            <a:r>
              <a:rPr lang="ja-JP" altLang="en-US" sz="2800" dirty="0">
                <a:solidFill>
                  <a:schemeClr val="tx1">
                    <a:lumMod val="65000"/>
                    <a:lumOff val="35000"/>
                  </a:schemeClr>
                </a:solidFill>
                <a:latin typeface="メイリオ" panose="020B0604030504040204" pitchFamily="50" charset="-128"/>
                <a:ea typeface="メイリオ" panose="020B0604030504040204" pitchFamily="50" charset="-128"/>
              </a:rPr>
              <a:t>出来るように努めた</a:t>
            </a:r>
            <a:endParaRPr kumimoji="1" lang="en-US" altLang="ja-JP" sz="2800" dirty="0">
              <a:solidFill>
                <a:schemeClr val="tx1">
                  <a:lumMod val="65000"/>
                  <a:lumOff val="35000"/>
                </a:schemeClr>
              </a:solidFill>
              <a:latin typeface="メイリオ" panose="020B0604030504040204" pitchFamily="50" charset="-128"/>
              <a:ea typeface="メイリオ" panose="020B0604030504040204" pitchFamily="50" charset="-128"/>
            </a:endParaRPr>
          </a:p>
        </p:txBody>
      </p:sp>
      <p:sp>
        <p:nvSpPr>
          <p:cNvPr id="18" name="二等辺三角形 17"/>
          <p:cNvSpPr/>
          <p:nvPr/>
        </p:nvSpPr>
        <p:spPr>
          <a:xfrm rot="10800000">
            <a:off x="5306979" y="5205703"/>
            <a:ext cx="1578040" cy="536202"/>
          </a:xfrm>
          <a:prstGeom prst="triangl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0B7E162D-536B-C0C5-437B-24343ADA68F5}"/>
              </a:ext>
            </a:extLst>
          </p:cNvPr>
          <p:cNvSpPr txBox="1"/>
          <p:nvPr/>
        </p:nvSpPr>
        <p:spPr>
          <a:xfrm>
            <a:off x="761999" y="543603"/>
            <a:ext cx="11122477" cy="769441"/>
          </a:xfrm>
          <a:prstGeom prst="rect">
            <a:avLst/>
          </a:prstGeom>
          <a:noFill/>
        </p:spPr>
        <p:txBody>
          <a:bodyPr wrap="square" rtlCol="0">
            <a:spAutoFit/>
          </a:bodyPr>
          <a:lstStyle/>
          <a:p>
            <a:r>
              <a:rPr kumimoji="1" lang="en-US" altLang="ja-JP" sz="4400" b="1" dirty="0">
                <a:solidFill>
                  <a:schemeClr val="tx1">
                    <a:lumMod val="50000"/>
                    <a:lumOff val="50000"/>
                  </a:schemeClr>
                </a:solidFill>
                <a:latin typeface="メイリオ" panose="020B0604030504040204" pitchFamily="50" charset="-128"/>
                <a:ea typeface="メイリオ" panose="020B0604030504040204" pitchFamily="50" charset="-128"/>
              </a:rPr>
              <a:t>2023</a:t>
            </a:r>
            <a:r>
              <a:rPr kumimoji="1" lang="ja-JP" altLang="en-US" sz="4400" b="1" dirty="0">
                <a:solidFill>
                  <a:schemeClr val="tx1">
                    <a:lumMod val="50000"/>
                    <a:lumOff val="50000"/>
                  </a:schemeClr>
                </a:solidFill>
                <a:latin typeface="メイリオ" panose="020B0604030504040204" pitchFamily="50" charset="-128"/>
                <a:ea typeface="メイリオ" panose="020B0604030504040204" pitchFamily="50" charset="-128"/>
              </a:rPr>
              <a:t>年</a:t>
            </a:r>
            <a:r>
              <a:rPr kumimoji="1" lang="en-US" altLang="ja-JP" sz="4400" b="1" dirty="0">
                <a:solidFill>
                  <a:schemeClr val="tx1">
                    <a:lumMod val="50000"/>
                    <a:lumOff val="50000"/>
                  </a:schemeClr>
                </a:solidFill>
                <a:latin typeface="メイリオ" panose="020B0604030504040204" pitchFamily="50" charset="-128"/>
                <a:ea typeface="メイリオ" panose="020B0604030504040204" pitchFamily="50" charset="-128"/>
              </a:rPr>
              <a:t>4</a:t>
            </a:r>
            <a:r>
              <a:rPr kumimoji="1" lang="ja-JP" altLang="en-US" sz="4400" b="1" dirty="0">
                <a:solidFill>
                  <a:schemeClr val="tx1">
                    <a:lumMod val="50000"/>
                    <a:lumOff val="50000"/>
                  </a:schemeClr>
                </a:solidFill>
                <a:latin typeface="メイリオ" panose="020B0604030504040204" pitchFamily="50" charset="-128"/>
                <a:ea typeface="メイリオ" panose="020B0604030504040204" pitchFamily="50" charset="-128"/>
              </a:rPr>
              <a:t>月</a:t>
            </a:r>
          </a:p>
        </p:txBody>
      </p:sp>
      <p:sp>
        <p:nvSpPr>
          <p:cNvPr id="6" name="テキスト ボックス 5">
            <a:extLst>
              <a:ext uri="{FF2B5EF4-FFF2-40B4-BE49-F238E27FC236}">
                <a16:creationId xmlns:a16="http://schemas.microsoft.com/office/drawing/2014/main" id="{4DA74423-50F1-520C-DB3C-63318C212C5B}"/>
              </a:ext>
            </a:extLst>
          </p:cNvPr>
          <p:cNvSpPr txBox="1"/>
          <p:nvPr/>
        </p:nvSpPr>
        <p:spPr>
          <a:xfrm>
            <a:off x="1838769" y="1722596"/>
            <a:ext cx="8514461" cy="523220"/>
          </a:xfrm>
          <a:prstGeom prst="rect">
            <a:avLst/>
          </a:prstGeom>
          <a:noFill/>
        </p:spPr>
        <p:txBody>
          <a:bodyPr wrap="square">
            <a:spAutoFit/>
          </a:bodyPr>
          <a:lstStyle/>
          <a:p>
            <a:pPr algn="ctr"/>
            <a:r>
              <a:rPr lang="ja-JP" altLang="en-US" sz="2800" dirty="0">
                <a:solidFill>
                  <a:schemeClr val="tx1">
                    <a:lumMod val="65000"/>
                    <a:lumOff val="35000"/>
                  </a:schemeClr>
                </a:solidFill>
                <a:latin typeface="メイリオ" panose="020B0604030504040204" pitchFamily="50" charset="-128"/>
                <a:ea typeface="メイリオ" panose="020B0604030504040204" pitchFamily="50" charset="-128"/>
              </a:rPr>
              <a:t>救急外来看護師、消防機関に対し学習会を開催</a:t>
            </a:r>
            <a:endParaRPr lang="en-US" altLang="ja-JP" sz="2800" dirty="0">
              <a:solidFill>
                <a:schemeClr val="tx1">
                  <a:lumMod val="65000"/>
                  <a:lumOff val="35000"/>
                </a:schemeClr>
              </a:solidFill>
              <a:latin typeface="メイリオ" panose="020B0604030504040204" pitchFamily="50" charset="-128"/>
              <a:ea typeface="メイリオ" panose="020B0604030504040204" pitchFamily="50" charset="-128"/>
            </a:endParaRPr>
          </a:p>
        </p:txBody>
      </p:sp>
      <p:sp>
        <p:nvSpPr>
          <p:cNvPr id="7" name="二等辺三角形 6">
            <a:extLst>
              <a:ext uri="{FF2B5EF4-FFF2-40B4-BE49-F238E27FC236}">
                <a16:creationId xmlns:a16="http://schemas.microsoft.com/office/drawing/2014/main" id="{18A4F485-F122-C308-379C-375E053C5B19}"/>
              </a:ext>
            </a:extLst>
          </p:cNvPr>
          <p:cNvSpPr/>
          <p:nvPr/>
        </p:nvSpPr>
        <p:spPr>
          <a:xfrm rot="10800000">
            <a:off x="5306979" y="2332302"/>
            <a:ext cx="1578040" cy="536202"/>
          </a:xfrm>
          <a:prstGeom prst="triangl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 name="直線コネクタ 2">
            <a:extLst>
              <a:ext uri="{FF2B5EF4-FFF2-40B4-BE49-F238E27FC236}">
                <a16:creationId xmlns:a16="http://schemas.microsoft.com/office/drawing/2014/main" id="{C36983B8-EA70-4270-404C-C92E0117BEAD}"/>
              </a:ext>
            </a:extLst>
          </p:cNvPr>
          <p:cNvCxnSpPr/>
          <p:nvPr/>
        </p:nvCxnSpPr>
        <p:spPr>
          <a:xfrm>
            <a:off x="838200" y="1380975"/>
            <a:ext cx="10515600" cy="0"/>
          </a:xfrm>
          <a:prstGeom prst="line">
            <a:avLst/>
          </a:prstGeom>
          <a:ln w="50800" cmpd="sng">
            <a:solidFill>
              <a:schemeClr val="accent3">
                <a:lumMod val="60000"/>
                <a:lumOff val="40000"/>
              </a:schemeClr>
            </a:solidFill>
          </a:ln>
        </p:spPr>
        <p:style>
          <a:lnRef idx="1">
            <a:schemeClr val="dk1"/>
          </a:lnRef>
          <a:fillRef idx="0">
            <a:schemeClr val="dk1"/>
          </a:fillRef>
          <a:effectRef idx="0">
            <a:schemeClr val="dk1"/>
          </a:effectRef>
          <a:fontRef idx="minor">
            <a:schemeClr val="tx1"/>
          </a:fontRef>
        </p:style>
      </p:cxnSp>
      <p:pic>
        <p:nvPicPr>
          <p:cNvPr id="8" name="グラフィックス 7" descr="ツール 単色塗りつぶし">
            <a:extLst>
              <a:ext uri="{FF2B5EF4-FFF2-40B4-BE49-F238E27FC236}">
                <a16:creationId xmlns:a16="http://schemas.microsoft.com/office/drawing/2014/main" id="{C35FDEBD-9B3D-2302-8892-6D6DBA17790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9779" y="3650823"/>
            <a:ext cx="780366" cy="780366"/>
          </a:xfrm>
          <a:prstGeom prst="rect">
            <a:avLst/>
          </a:prstGeom>
        </p:spPr>
      </p:pic>
      <p:pic>
        <p:nvPicPr>
          <p:cNvPr id="10" name="グラフィックス 9" descr="ドキュメント 単色塗りつぶし">
            <a:extLst>
              <a:ext uri="{FF2B5EF4-FFF2-40B4-BE49-F238E27FC236}">
                <a16:creationId xmlns:a16="http://schemas.microsoft.com/office/drawing/2014/main" id="{2AE33E37-0E1B-BF24-427E-F0A1B2FE112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063792" y="3534275"/>
            <a:ext cx="914400" cy="914400"/>
          </a:xfrm>
          <a:prstGeom prst="rect">
            <a:avLst/>
          </a:prstGeom>
        </p:spPr>
      </p:pic>
      <p:pic>
        <p:nvPicPr>
          <p:cNvPr id="19" name="グラフィックス 18" descr="ブリーフケース 単色塗りつぶし">
            <a:extLst>
              <a:ext uri="{FF2B5EF4-FFF2-40B4-BE49-F238E27FC236}">
                <a16:creationId xmlns:a16="http://schemas.microsoft.com/office/drawing/2014/main" id="{29A8A22F-E576-09F5-41A4-BF0F70B6BDE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977235" y="3534275"/>
            <a:ext cx="914400" cy="914400"/>
          </a:xfrm>
          <a:prstGeom prst="rect">
            <a:avLst/>
          </a:prstGeom>
        </p:spPr>
      </p:pic>
    </p:spTree>
    <p:extLst>
      <p:ext uri="{BB962C8B-B14F-4D97-AF65-F5344CB8AC3E}">
        <p14:creationId xmlns:p14="http://schemas.microsoft.com/office/powerpoint/2010/main" val="19242210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53E533-5080-DA18-981B-4B7A76E64807}"/>
              </a:ext>
            </a:extLst>
          </p:cNvPr>
          <p:cNvSpPr>
            <a:spLocks noGrp="1"/>
          </p:cNvSpPr>
          <p:nvPr>
            <p:ph type="title"/>
          </p:nvPr>
        </p:nvSpPr>
        <p:spPr>
          <a:xfrm>
            <a:off x="845127" y="256177"/>
            <a:ext cx="10515600" cy="1325562"/>
          </a:xfrm>
        </p:spPr>
        <p:txBody>
          <a:bodyPr/>
          <a:lstStyle/>
          <a:p>
            <a:r>
              <a:rPr lang="en-US" altLang="ja-JP" sz="4800" b="1" dirty="0">
                <a:solidFill>
                  <a:schemeClr val="tx1">
                    <a:lumMod val="50000"/>
                    <a:lumOff val="50000"/>
                  </a:schemeClr>
                </a:solidFill>
              </a:rPr>
              <a:t>GAI</a:t>
            </a:r>
            <a:r>
              <a:rPr lang="en-US" altLang="ja-JP" sz="4800" b="1" baseline="-20000" dirty="0">
                <a:solidFill>
                  <a:schemeClr val="tx1">
                    <a:lumMod val="50000"/>
                    <a:lumOff val="50000"/>
                  </a:schemeClr>
                </a:solidFill>
              </a:rPr>
              <a:t>2</a:t>
            </a:r>
            <a:r>
              <a:rPr lang="en-US" altLang="ja-JP" sz="4800" b="1" dirty="0">
                <a:solidFill>
                  <a:schemeClr val="tx1">
                    <a:lumMod val="50000"/>
                    <a:lumOff val="50000"/>
                  </a:schemeClr>
                </a:solidFill>
              </a:rPr>
              <a:t>AA</a:t>
            </a:r>
            <a:r>
              <a:rPr lang="ja-JP" altLang="en-US" b="1" dirty="0">
                <a:solidFill>
                  <a:schemeClr val="tx1">
                    <a:lumMod val="50000"/>
                    <a:lumOff val="50000"/>
                  </a:schemeClr>
                </a:solidFill>
              </a:rPr>
              <a:t>スケール</a:t>
            </a:r>
          </a:p>
        </p:txBody>
      </p:sp>
      <p:cxnSp>
        <p:nvCxnSpPr>
          <p:cNvPr id="3" name="直線コネクタ 2">
            <a:extLst>
              <a:ext uri="{FF2B5EF4-FFF2-40B4-BE49-F238E27FC236}">
                <a16:creationId xmlns:a16="http://schemas.microsoft.com/office/drawing/2014/main" id="{35C13C28-DFF4-2B92-373C-3ADD11A2291A}"/>
              </a:ext>
            </a:extLst>
          </p:cNvPr>
          <p:cNvCxnSpPr/>
          <p:nvPr/>
        </p:nvCxnSpPr>
        <p:spPr>
          <a:xfrm>
            <a:off x="838199" y="1430261"/>
            <a:ext cx="10515600" cy="0"/>
          </a:xfrm>
          <a:prstGeom prst="line">
            <a:avLst/>
          </a:prstGeom>
          <a:ln w="50800" cmpd="sng">
            <a:solidFill>
              <a:schemeClr val="accent3">
                <a:lumMod val="60000"/>
                <a:lumOff val="40000"/>
              </a:schemeClr>
            </a:solidFill>
          </a:ln>
        </p:spPr>
        <p:style>
          <a:lnRef idx="1">
            <a:schemeClr val="dk1"/>
          </a:lnRef>
          <a:fillRef idx="0">
            <a:schemeClr val="dk1"/>
          </a:fillRef>
          <a:effectRef idx="0">
            <a:schemeClr val="dk1"/>
          </a:effectRef>
          <a:fontRef idx="minor">
            <a:schemeClr val="tx1"/>
          </a:fontRef>
        </p:style>
      </p:cxnSp>
      <p:graphicFrame>
        <p:nvGraphicFramePr>
          <p:cNvPr id="8" name="表 7">
            <a:extLst>
              <a:ext uri="{FF2B5EF4-FFF2-40B4-BE49-F238E27FC236}">
                <a16:creationId xmlns:a16="http://schemas.microsoft.com/office/drawing/2014/main" id="{349D7D0C-09B7-7247-B72A-20AC19792919}"/>
              </a:ext>
            </a:extLst>
          </p:cNvPr>
          <p:cNvGraphicFramePr>
            <a:graphicFrameLocks noGrp="1"/>
          </p:cNvGraphicFramePr>
          <p:nvPr>
            <p:extLst>
              <p:ext uri="{D42A27DB-BD31-4B8C-83A1-F6EECF244321}">
                <p14:modId xmlns:p14="http://schemas.microsoft.com/office/powerpoint/2010/main" val="377325505"/>
              </p:ext>
            </p:extLst>
          </p:nvPr>
        </p:nvGraphicFramePr>
        <p:xfrm>
          <a:off x="1916196" y="1768070"/>
          <a:ext cx="8359608" cy="3828287"/>
        </p:xfrm>
        <a:graphic>
          <a:graphicData uri="http://schemas.openxmlformats.org/drawingml/2006/table">
            <a:tbl>
              <a:tblPr firstRow="1" bandRow="1">
                <a:solidFill>
                  <a:schemeClr val="bg1">
                    <a:lumMod val="95000"/>
                  </a:schemeClr>
                </a:solidFill>
                <a:tableStyleId>{5C22544A-7EE6-4342-B048-85BDC9FD1C3A}</a:tableStyleId>
              </a:tblPr>
              <a:tblGrid>
                <a:gridCol w="2367348">
                  <a:extLst>
                    <a:ext uri="{9D8B030D-6E8A-4147-A177-3AD203B41FA5}">
                      <a16:colId xmlns:a16="http://schemas.microsoft.com/office/drawing/2014/main" val="1622890201"/>
                    </a:ext>
                  </a:extLst>
                </a:gridCol>
                <a:gridCol w="4294833">
                  <a:extLst>
                    <a:ext uri="{9D8B030D-6E8A-4147-A177-3AD203B41FA5}">
                      <a16:colId xmlns:a16="http://schemas.microsoft.com/office/drawing/2014/main" val="2075617390"/>
                    </a:ext>
                  </a:extLst>
                </a:gridCol>
                <a:gridCol w="1697427">
                  <a:extLst>
                    <a:ext uri="{9D8B030D-6E8A-4147-A177-3AD203B41FA5}">
                      <a16:colId xmlns:a16="http://schemas.microsoft.com/office/drawing/2014/main" val="2796932852"/>
                    </a:ext>
                  </a:extLst>
                </a:gridCol>
              </a:tblGrid>
              <a:tr h="1289263">
                <a:tc>
                  <a:txBody>
                    <a:bodyPr/>
                    <a:lstStyle/>
                    <a:p>
                      <a:pPr marL="0" marR="0" lvl="0" indent="0" algn="ctr" defTabSz="914400" rtl="0" eaLnBrk="1" fontAlgn="auto" latinLnBrk="0" hangingPunct="1">
                        <a:lnSpc>
                          <a:spcPct val="250000"/>
                        </a:lnSpc>
                        <a:spcBef>
                          <a:spcPts val="0"/>
                        </a:spcBef>
                        <a:spcAft>
                          <a:spcPts val="0"/>
                        </a:spcAft>
                        <a:buClrTx/>
                        <a:buSzTx/>
                        <a:buFontTx/>
                        <a:buNone/>
                        <a:tabLst/>
                        <a:defRPr/>
                      </a:pPr>
                      <a:r>
                        <a:rPr lang="en-US" altLang="ja-JP" sz="2800" b="1" dirty="0">
                          <a:solidFill>
                            <a:schemeClr val="tx1">
                              <a:lumMod val="65000"/>
                              <a:lumOff val="35000"/>
                            </a:schemeClr>
                          </a:solidFill>
                          <a:latin typeface="+mn-ea"/>
                          <a:ea typeface="+mn-ea"/>
                        </a:rPr>
                        <a:t>GAI</a:t>
                      </a:r>
                      <a:r>
                        <a:rPr lang="en-US" altLang="ja-JP" sz="2800" b="1" baseline="-20000" dirty="0">
                          <a:solidFill>
                            <a:schemeClr val="tx1">
                              <a:lumMod val="65000"/>
                              <a:lumOff val="35000"/>
                            </a:schemeClr>
                          </a:solidFill>
                          <a:latin typeface="+mn-ea"/>
                          <a:ea typeface="+mn-ea"/>
                        </a:rPr>
                        <a:t>2</a:t>
                      </a:r>
                      <a:endParaRPr kumimoji="1" lang="ja-JP" altLang="en-US" sz="2800" b="1" dirty="0">
                        <a:solidFill>
                          <a:schemeClr val="tx1">
                            <a:lumMod val="65000"/>
                            <a:lumOff val="35000"/>
                          </a:schemeClr>
                        </a:solidFill>
                        <a:latin typeface="+mn-ea"/>
                        <a:ea typeface="+mn-ea"/>
                      </a:endParaRPr>
                    </a:p>
                  </a:txBody>
                  <a:tcP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rgbClr val="EAF1F7"/>
                    </a:solidFill>
                  </a:tcPr>
                </a:tc>
                <a:tc>
                  <a:txBody>
                    <a:bodyPr/>
                    <a:lstStyle/>
                    <a:p>
                      <a:pPr algn="ctr">
                        <a:lnSpc>
                          <a:spcPct val="150000"/>
                        </a:lnSpc>
                      </a:pPr>
                      <a:r>
                        <a:rPr kumimoji="1" lang="en-US" altLang="ja-JP" sz="2000" b="0" dirty="0">
                          <a:solidFill>
                            <a:srgbClr val="5467DC"/>
                          </a:solidFill>
                          <a:latin typeface="+mn-ea"/>
                          <a:ea typeface="+mn-ea"/>
                        </a:rPr>
                        <a:t>G</a:t>
                      </a:r>
                      <a:r>
                        <a:rPr kumimoji="1" lang="en-US" altLang="ja-JP" sz="2000" b="0" dirty="0">
                          <a:solidFill>
                            <a:schemeClr val="tx1">
                              <a:lumMod val="65000"/>
                              <a:lumOff val="35000"/>
                            </a:schemeClr>
                          </a:solidFill>
                          <a:latin typeface="+mn-ea"/>
                          <a:ea typeface="+mn-ea"/>
                        </a:rPr>
                        <a:t>aze palsy(</a:t>
                      </a:r>
                      <a:r>
                        <a:rPr kumimoji="1" lang="ja-JP" altLang="en-US" sz="2000" b="0" dirty="0">
                          <a:solidFill>
                            <a:schemeClr val="tx1">
                              <a:lumMod val="65000"/>
                              <a:lumOff val="35000"/>
                            </a:schemeClr>
                          </a:solidFill>
                          <a:latin typeface="+mn-ea"/>
                          <a:ea typeface="+mn-ea"/>
                        </a:rPr>
                        <a:t>共同偏視</a:t>
                      </a:r>
                      <a:r>
                        <a:rPr kumimoji="1" lang="en-US" altLang="ja-JP" sz="2000" b="0" dirty="0">
                          <a:solidFill>
                            <a:schemeClr val="tx1">
                              <a:lumMod val="65000"/>
                              <a:lumOff val="35000"/>
                            </a:schemeClr>
                          </a:solidFill>
                          <a:latin typeface="+mn-ea"/>
                          <a:ea typeface="+mn-ea"/>
                        </a:rPr>
                        <a:t>)</a:t>
                      </a:r>
                    </a:p>
                    <a:p>
                      <a:pPr algn="ctr">
                        <a:lnSpc>
                          <a:spcPct val="150000"/>
                        </a:lnSpc>
                      </a:pPr>
                      <a:r>
                        <a:rPr kumimoji="1" lang="en-US" altLang="ja-JP" sz="2000" b="0" dirty="0">
                          <a:solidFill>
                            <a:srgbClr val="5467DC"/>
                          </a:solidFill>
                          <a:latin typeface="+mn-ea"/>
                          <a:ea typeface="+mn-ea"/>
                        </a:rPr>
                        <a:t>A</a:t>
                      </a:r>
                      <a:r>
                        <a:rPr kumimoji="1" lang="en-US" altLang="ja-JP" sz="2000" b="0" dirty="0">
                          <a:solidFill>
                            <a:schemeClr val="tx1">
                              <a:lumMod val="65000"/>
                              <a:lumOff val="35000"/>
                            </a:schemeClr>
                          </a:solidFill>
                          <a:latin typeface="+mn-ea"/>
                          <a:ea typeface="+mn-ea"/>
                        </a:rPr>
                        <a:t>phasia(</a:t>
                      </a:r>
                      <a:r>
                        <a:rPr kumimoji="1" lang="ja-JP" altLang="en-US" sz="2000" b="0" dirty="0">
                          <a:solidFill>
                            <a:schemeClr val="tx1">
                              <a:lumMod val="65000"/>
                              <a:lumOff val="35000"/>
                            </a:schemeClr>
                          </a:solidFill>
                          <a:latin typeface="+mn-ea"/>
                          <a:ea typeface="+mn-ea"/>
                        </a:rPr>
                        <a:t>失語</a:t>
                      </a:r>
                      <a:r>
                        <a:rPr kumimoji="1" lang="en-US" altLang="ja-JP" sz="2000" b="0" dirty="0">
                          <a:solidFill>
                            <a:schemeClr val="tx1">
                              <a:lumMod val="65000"/>
                              <a:lumOff val="35000"/>
                            </a:schemeClr>
                          </a:solidFill>
                          <a:latin typeface="+mn-ea"/>
                          <a:ea typeface="+mn-ea"/>
                        </a:rPr>
                        <a:t>)</a:t>
                      </a:r>
                    </a:p>
                    <a:p>
                      <a:pPr algn="ctr">
                        <a:lnSpc>
                          <a:spcPct val="150000"/>
                        </a:lnSpc>
                      </a:pPr>
                      <a:r>
                        <a:rPr kumimoji="1" lang="en-US" altLang="ja-JP" sz="2000" b="0" dirty="0">
                          <a:solidFill>
                            <a:srgbClr val="5467DC"/>
                          </a:solidFill>
                          <a:latin typeface="+mn-ea"/>
                          <a:ea typeface="+mn-ea"/>
                        </a:rPr>
                        <a:t>I</a:t>
                      </a:r>
                      <a:r>
                        <a:rPr kumimoji="1" lang="en-US" altLang="ja-JP" sz="2000" b="0" dirty="0">
                          <a:solidFill>
                            <a:schemeClr val="tx1">
                              <a:lumMod val="65000"/>
                              <a:lumOff val="35000"/>
                            </a:schemeClr>
                          </a:solidFill>
                          <a:latin typeface="+mn-ea"/>
                          <a:ea typeface="+mn-ea"/>
                        </a:rPr>
                        <a:t>nattention(</a:t>
                      </a:r>
                      <a:r>
                        <a:rPr kumimoji="1" lang="ja-JP" altLang="en-US" sz="2000" b="0" dirty="0">
                          <a:solidFill>
                            <a:schemeClr val="tx1">
                              <a:lumMod val="65000"/>
                              <a:lumOff val="35000"/>
                            </a:schemeClr>
                          </a:solidFill>
                          <a:latin typeface="+mn-ea"/>
                          <a:ea typeface="+mn-ea"/>
                        </a:rPr>
                        <a:t>空間無視</a:t>
                      </a:r>
                      <a:r>
                        <a:rPr kumimoji="1" lang="en-US" altLang="ja-JP" sz="2000" b="0" dirty="0">
                          <a:solidFill>
                            <a:schemeClr val="tx1">
                              <a:lumMod val="65000"/>
                              <a:lumOff val="35000"/>
                            </a:schemeClr>
                          </a:solidFill>
                          <a:latin typeface="+mn-ea"/>
                          <a:ea typeface="+mn-ea"/>
                        </a:rPr>
                        <a:t>)</a:t>
                      </a:r>
                      <a:endParaRPr kumimoji="1" lang="ja-JP" altLang="en-US" sz="2000" b="0" dirty="0">
                        <a:solidFill>
                          <a:schemeClr val="tx1">
                            <a:lumMod val="65000"/>
                            <a:lumOff val="35000"/>
                          </a:schemeClr>
                        </a:solidFill>
                        <a:latin typeface="+mn-ea"/>
                        <a:ea typeface="+mn-ea"/>
                      </a:endParaRPr>
                    </a:p>
                  </a:txBody>
                  <a:tcP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300000"/>
                        </a:lnSpc>
                      </a:pPr>
                      <a:r>
                        <a:rPr kumimoji="1" lang="en-US" altLang="ja-JP" sz="2000" b="0" dirty="0">
                          <a:solidFill>
                            <a:schemeClr val="tx1">
                              <a:lumMod val="65000"/>
                              <a:lumOff val="35000"/>
                            </a:schemeClr>
                          </a:solidFill>
                          <a:latin typeface="+mn-ea"/>
                          <a:ea typeface="+mn-ea"/>
                        </a:rPr>
                        <a:t>2</a:t>
                      </a:r>
                      <a:r>
                        <a:rPr kumimoji="1" lang="ja-JP" altLang="en-US" sz="2000" b="0" dirty="0">
                          <a:solidFill>
                            <a:schemeClr val="tx1">
                              <a:lumMod val="65000"/>
                              <a:lumOff val="35000"/>
                            </a:schemeClr>
                          </a:solidFill>
                          <a:latin typeface="+mn-ea"/>
                          <a:ea typeface="+mn-ea"/>
                        </a:rPr>
                        <a:t>点</a:t>
                      </a:r>
                    </a:p>
                  </a:txBody>
                  <a:tcP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36146350"/>
                  </a:ext>
                </a:extLst>
              </a:tr>
              <a:tr h="1188157">
                <a:tc>
                  <a:txBody>
                    <a:bodyPr/>
                    <a:lstStyle/>
                    <a:p>
                      <a:pPr algn="ctr">
                        <a:lnSpc>
                          <a:spcPct val="200000"/>
                        </a:lnSpc>
                      </a:pPr>
                      <a:r>
                        <a:rPr kumimoji="1" lang="en-US" altLang="ja-JP" sz="2800" b="1" dirty="0">
                          <a:solidFill>
                            <a:schemeClr val="tx1">
                              <a:lumMod val="65000"/>
                              <a:lumOff val="35000"/>
                            </a:schemeClr>
                          </a:solidFill>
                          <a:latin typeface="+mn-ea"/>
                          <a:ea typeface="+mn-ea"/>
                        </a:rPr>
                        <a:t>A</a:t>
                      </a:r>
                      <a:endParaRPr kumimoji="1" lang="ja-JP" altLang="en-US" sz="2800" b="1" dirty="0">
                        <a:solidFill>
                          <a:schemeClr val="tx1">
                            <a:lumMod val="65000"/>
                            <a:lumOff val="35000"/>
                          </a:schemeClr>
                        </a:solidFill>
                        <a:latin typeface="+mn-ea"/>
                        <a:ea typeface="+mn-ea"/>
                      </a:endParaRPr>
                    </a:p>
                  </a:txBody>
                  <a:tcP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rgbClr val="EAF1F7"/>
                    </a:solidFill>
                  </a:tcPr>
                </a:tc>
                <a:tc>
                  <a:txBody>
                    <a:bodyPr/>
                    <a:lstStyle/>
                    <a:p>
                      <a:pPr algn="ctr">
                        <a:lnSpc>
                          <a:spcPct val="300000"/>
                        </a:lnSpc>
                      </a:pPr>
                      <a:r>
                        <a:rPr kumimoji="1" lang="en-US" altLang="ja-JP" sz="2000" b="0" i="0" u="none" strike="noStrike" kern="1200" baseline="0" dirty="0">
                          <a:solidFill>
                            <a:srgbClr val="5467DC"/>
                          </a:solidFill>
                          <a:latin typeface="+mn-ea"/>
                          <a:ea typeface="+mn-ea"/>
                          <a:cs typeface="+mn-cs"/>
                        </a:rPr>
                        <a:t>A</a:t>
                      </a:r>
                      <a:r>
                        <a:rPr kumimoji="1" lang="en-US" altLang="ja-JP" sz="2000" b="0" i="0" u="none" strike="noStrike" kern="1200" baseline="0" dirty="0">
                          <a:solidFill>
                            <a:schemeClr val="tx1">
                              <a:lumMod val="65000"/>
                              <a:lumOff val="35000"/>
                            </a:schemeClr>
                          </a:solidFill>
                          <a:latin typeface="+mn-ea"/>
                          <a:ea typeface="+mn-ea"/>
                          <a:cs typeface="+mn-cs"/>
                        </a:rPr>
                        <a:t>rm paresis(</a:t>
                      </a:r>
                      <a:r>
                        <a:rPr kumimoji="1" lang="ja-JP" altLang="en-US" sz="2000" b="0" i="0" u="none" strike="noStrike" kern="1200" baseline="0" dirty="0">
                          <a:solidFill>
                            <a:schemeClr val="tx1">
                              <a:lumMod val="65000"/>
                              <a:lumOff val="35000"/>
                            </a:schemeClr>
                          </a:solidFill>
                          <a:latin typeface="+mn-ea"/>
                          <a:ea typeface="+mn-ea"/>
                          <a:cs typeface="+mn-cs"/>
                        </a:rPr>
                        <a:t>上肢の麻痺</a:t>
                      </a:r>
                      <a:r>
                        <a:rPr kumimoji="1" lang="en-US" altLang="ja-JP" sz="2000" b="0" i="0" u="none" strike="noStrike" kern="1200" baseline="0" dirty="0">
                          <a:solidFill>
                            <a:schemeClr val="tx1">
                              <a:lumMod val="65000"/>
                              <a:lumOff val="35000"/>
                            </a:schemeClr>
                          </a:solidFill>
                          <a:latin typeface="+mn-ea"/>
                          <a:ea typeface="+mn-ea"/>
                          <a:cs typeface="+mn-cs"/>
                        </a:rPr>
                        <a:t>)</a:t>
                      </a:r>
                      <a:endParaRPr kumimoji="1" lang="ja-JP" altLang="en-US" sz="2000" b="0" dirty="0">
                        <a:solidFill>
                          <a:schemeClr val="tx1">
                            <a:lumMod val="65000"/>
                            <a:lumOff val="35000"/>
                          </a:schemeClr>
                        </a:solidFill>
                        <a:latin typeface="+mn-ea"/>
                        <a:ea typeface="+mn-ea"/>
                      </a:endParaRPr>
                    </a:p>
                  </a:txBody>
                  <a:tcP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300000"/>
                        </a:lnSpc>
                      </a:pPr>
                      <a:r>
                        <a:rPr kumimoji="1" lang="ja-JP" altLang="en-US" sz="2000" b="0" dirty="0">
                          <a:solidFill>
                            <a:schemeClr val="tx1">
                              <a:lumMod val="65000"/>
                              <a:lumOff val="35000"/>
                            </a:schemeClr>
                          </a:solidFill>
                          <a:latin typeface="+mn-ea"/>
                          <a:ea typeface="+mn-ea"/>
                        </a:rPr>
                        <a:t>１</a:t>
                      </a:r>
                      <a:r>
                        <a:rPr kumimoji="1" lang="ja-JP" altLang="en-US" sz="2000" b="0" u="none" dirty="0">
                          <a:solidFill>
                            <a:schemeClr val="tx1">
                              <a:lumMod val="65000"/>
                              <a:lumOff val="35000"/>
                            </a:schemeClr>
                          </a:solidFill>
                          <a:latin typeface="+mn-ea"/>
                          <a:ea typeface="+mn-ea"/>
                        </a:rPr>
                        <a:t>点</a:t>
                      </a:r>
                    </a:p>
                  </a:txBody>
                  <a:tcP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79886441"/>
                  </a:ext>
                </a:extLst>
              </a:tr>
              <a:tr h="1215190">
                <a:tc>
                  <a:txBody>
                    <a:bodyPr/>
                    <a:lstStyle/>
                    <a:p>
                      <a:pPr algn="ctr">
                        <a:lnSpc>
                          <a:spcPct val="200000"/>
                        </a:lnSpc>
                      </a:pPr>
                      <a:r>
                        <a:rPr kumimoji="1" lang="en-US" altLang="ja-JP" sz="2800" b="1" dirty="0">
                          <a:solidFill>
                            <a:schemeClr val="tx1">
                              <a:lumMod val="65000"/>
                              <a:lumOff val="35000"/>
                            </a:schemeClr>
                          </a:solidFill>
                          <a:latin typeface="+mn-ea"/>
                          <a:ea typeface="+mn-ea"/>
                        </a:rPr>
                        <a:t>A</a:t>
                      </a:r>
                      <a:endParaRPr kumimoji="1" lang="ja-JP" altLang="en-US" sz="2800" b="1" dirty="0">
                        <a:solidFill>
                          <a:schemeClr val="tx1">
                            <a:lumMod val="65000"/>
                            <a:lumOff val="35000"/>
                          </a:schemeClr>
                        </a:solidFill>
                        <a:latin typeface="+mn-ea"/>
                        <a:ea typeface="+mn-ea"/>
                      </a:endParaRPr>
                    </a:p>
                  </a:txBody>
                  <a:tcP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rgbClr val="EAF1F7"/>
                    </a:solidFill>
                  </a:tcPr>
                </a:tc>
                <a:tc>
                  <a:txBody>
                    <a:bodyPr/>
                    <a:lstStyle/>
                    <a:p>
                      <a:pPr algn="ctr">
                        <a:lnSpc>
                          <a:spcPct val="300000"/>
                        </a:lnSpc>
                      </a:pPr>
                      <a:r>
                        <a:rPr kumimoji="1" lang="en-US" altLang="ja-JP" sz="2000" b="0" i="0" u="none" strike="noStrike" kern="1200" baseline="0" dirty="0">
                          <a:solidFill>
                            <a:srgbClr val="5467DC"/>
                          </a:solidFill>
                          <a:latin typeface="+mn-ea"/>
                          <a:ea typeface="+mn-ea"/>
                          <a:cs typeface="+mn-cs"/>
                        </a:rPr>
                        <a:t>A</a:t>
                      </a:r>
                      <a:r>
                        <a:rPr kumimoji="1" lang="en-US" altLang="ja-JP" sz="2000" b="0" i="0" u="none" strike="noStrike" kern="1200" baseline="0" dirty="0">
                          <a:solidFill>
                            <a:schemeClr val="tx1">
                              <a:lumMod val="65000"/>
                              <a:lumOff val="35000"/>
                            </a:schemeClr>
                          </a:solidFill>
                          <a:latin typeface="+mn-ea"/>
                          <a:ea typeface="+mn-ea"/>
                          <a:cs typeface="+mn-cs"/>
                        </a:rPr>
                        <a:t>rterial fibrillation(</a:t>
                      </a:r>
                      <a:r>
                        <a:rPr kumimoji="1" lang="ja-JP" altLang="en-US" sz="2000" b="0" i="0" u="none" strike="noStrike" kern="1200" baseline="0" dirty="0">
                          <a:solidFill>
                            <a:schemeClr val="tx1">
                              <a:lumMod val="65000"/>
                              <a:lumOff val="35000"/>
                            </a:schemeClr>
                          </a:solidFill>
                          <a:latin typeface="+mn-ea"/>
                          <a:ea typeface="+mn-ea"/>
                          <a:cs typeface="+mn-cs"/>
                        </a:rPr>
                        <a:t>心房細動</a:t>
                      </a:r>
                      <a:r>
                        <a:rPr kumimoji="1" lang="en-US" altLang="ja-JP" sz="2000" b="0" i="0" u="none" strike="noStrike" kern="1200" baseline="0" dirty="0">
                          <a:solidFill>
                            <a:schemeClr val="tx1">
                              <a:lumMod val="65000"/>
                              <a:lumOff val="35000"/>
                            </a:schemeClr>
                          </a:solidFill>
                          <a:latin typeface="+mn-ea"/>
                          <a:ea typeface="+mn-ea"/>
                          <a:cs typeface="+mn-cs"/>
                        </a:rPr>
                        <a:t>)</a:t>
                      </a:r>
                      <a:endParaRPr kumimoji="1" lang="ja-JP" altLang="en-US" sz="2000" b="0" dirty="0">
                        <a:solidFill>
                          <a:schemeClr val="tx1">
                            <a:lumMod val="65000"/>
                            <a:lumOff val="35000"/>
                          </a:schemeClr>
                        </a:solidFill>
                        <a:latin typeface="+mn-ea"/>
                        <a:ea typeface="+mn-ea"/>
                      </a:endParaRPr>
                    </a:p>
                  </a:txBody>
                  <a:tcP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300000"/>
                        </a:lnSpc>
                      </a:pPr>
                      <a:r>
                        <a:rPr kumimoji="1" lang="ja-JP" altLang="en-US" sz="2000" b="0" dirty="0">
                          <a:solidFill>
                            <a:schemeClr val="tx1">
                              <a:lumMod val="65000"/>
                              <a:lumOff val="35000"/>
                            </a:schemeClr>
                          </a:solidFill>
                          <a:latin typeface="+mn-ea"/>
                          <a:ea typeface="+mn-ea"/>
                        </a:rPr>
                        <a:t>１点</a:t>
                      </a:r>
                    </a:p>
                  </a:txBody>
                  <a:tcP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92562237"/>
                  </a:ext>
                </a:extLst>
              </a:tr>
            </a:tbl>
          </a:graphicData>
        </a:graphic>
      </p:graphicFrame>
      <p:sp>
        <p:nvSpPr>
          <p:cNvPr id="9" name="テキスト ボックス 8">
            <a:extLst>
              <a:ext uri="{FF2B5EF4-FFF2-40B4-BE49-F238E27FC236}">
                <a16:creationId xmlns:a16="http://schemas.microsoft.com/office/drawing/2014/main" id="{3212FDFE-A333-5C97-A507-B7ED44040024}"/>
              </a:ext>
            </a:extLst>
          </p:cNvPr>
          <p:cNvSpPr txBox="1"/>
          <p:nvPr/>
        </p:nvSpPr>
        <p:spPr>
          <a:xfrm>
            <a:off x="2435977" y="5969020"/>
            <a:ext cx="7320045" cy="523220"/>
          </a:xfrm>
          <a:prstGeom prst="rect">
            <a:avLst/>
          </a:prstGeom>
          <a:noFill/>
        </p:spPr>
        <p:txBody>
          <a:bodyPr wrap="square" rtlCol="0">
            <a:spAutoFit/>
          </a:bodyPr>
          <a:lstStyle/>
          <a:p>
            <a:r>
              <a:rPr kumimoji="1" lang="en-US" altLang="ja-JP" sz="2800" dirty="0">
                <a:solidFill>
                  <a:schemeClr val="tx1">
                    <a:lumMod val="65000"/>
                    <a:lumOff val="35000"/>
                  </a:schemeClr>
                </a:solidFill>
                <a:latin typeface="+mn-ea"/>
              </a:rPr>
              <a:t>3</a:t>
            </a:r>
            <a:r>
              <a:rPr kumimoji="1" lang="ja-JP" altLang="en-US" sz="2800" dirty="0">
                <a:solidFill>
                  <a:schemeClr val="tx1">
                    <a:lumMod val="65000"/>
                    <a:lumOff val="35000"/>
                  </a:schemeClr>
                </a:solidFill>
                <a:latin typeface="+mn-ea"/>
              </a:rPr>
              <a:t>点以上で脳主幹動脈閉塞の可能性が高い</a:t>
            </a:r>
          </a:p>
        </p:txBody>
      </p:sp>
      <p:pic>
        <p:nvPicPr>
          <p:cNvPr id="1026" name="Picture 2">
            <a:extLst>
              <a:ext uri="{FF2B5EF4-FFF2-40B4-BE49-F238E27FC236}">
                <a16:creationId xmlns:a16="http://schemas.microsoft.com/office/drawing/2014/main" id="{66FC8A69-EFDB-F4A5-09AD-9E42197A2CA9}"/>
              </a:ext>
            </a:extLst>
          </p:cNvPr>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152439" y="5673105"/>
            <a:ext cx="942472" cy="942472"/>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55312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F95CB580-6C1B-3D6E-7403-77EEC9540852}"/>
              </a:ext>
            </a:extLst>
          </p:cNvPr>
          <p:cNvPicPr>
            <a:picLocks noChangeAspect="1"/>
          </p:cNvPicPr>
          <p:nvPr/>
        </p:nvPicPr>
        <p:blipFill>
          <a:blip r:embed="rId3"/>
          <a:srcRect l="47339" t="26382" r="33081" b="13548"/>
          <a:stretch/>
        </p:blipFill>
        <p:spPr>
          <a:xfrm>
            <a:off x="1364247" y="59863"/>
            <a:ext cx="3904422" cy="6738273"/>
          </a:xfrm>
          <a:prstGeom prst="rect">
            <a:avLst/>
          </a:prstGeom>
          <a:ln>
            <a:solidFill>
              <a:schemeClr val="tx1">
                <a:lumMod val="50000"/>
                <a:lumOff val="50000"/>
              </a:schemeClr>
            </a:solidFill>
          </a:ln>
        </p:spPr>
      </p:pic>
      <p:pic>
        <p:nvPicPr>
          <p:cNvPr id="5" name="図 4">
            <a:extLst>
              <a:ext uri="{FF2B5EF4-FFF2-40B4-BE49-F238E27FC236}">
                <a16:creationId xmlns:a16="http://schemas.microsoft.com/office/drawing/2014/main" id="{ACFA8536-E3E4-C18C-DB9C-F9950790124E}"/>
              </a:ext>
            </a:extLst>
          </p:cNvPr>
          <p:cNvPicPr>
            <a:picLocks noChangeAspect="1"/>
          </p:cNvPicPr>
          <p:nvPr/>
        </p:nvPicPr>
        <p:blipFill>
          <a:blip r:embed="rId4"/>
          <a:srcRect l="47605" t="25825" r="32816" b="14105"/>
          <a:stretch/>
        </p:blipFill>
        <p:spPr>
          <a:xfrm>
            <a:off x="6598478" y="59863"/>
            <a:ext cx="3904422" cy="6738273"/>
          </a:xfrm>
          <a:prstGeom prst="rect">
            <a:avLst/>
          </a:prstGeom>
          <a:ln>
            <a:solidFill>
              <a:schemeClr val="tx1">
                <a:lumMod val="50000"/>
                <a:lumOff val="50000"/>
              </a:schemeClr>
            </a:solidFill>
          </a:ln>
        </p:spPr>
      </p:pic>
    </p:spTree>
    <p:extLst>
      <p:ext uri="{BB962C8B-B14F-4D97-AF65-F5344CB8AC3E}">
        <p14:creationId xmlns:p14="http://schemas.microsoft.com/office/powerpoint/2010/main" val="9633219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AEB28576-65CF-0ACD-0AEF-32F8FA340D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224479" y="-389677"/>
            <a:ext cx="5734051" cy="7645402"/>
          </a:xfrm>
          <a:prstGeom prst="rect">
            <a:avLst/>
          </a:prstGeom>
        </p:spPr>
      </p:pic>
      <p:pic>
        <p:nvPicPr>
          <p:cNvPr id="4" name="図 3">
            <a:extLst>
              <a:ext uri="{FF2B5EF4-FFF2-40B4-BE49-F238E27FC236}">
                <a16:creationId xmlns:a16="http://schemas.microsoft.com/office/drawing/2014/main" id="{7D1DC349-72D8-9079-A1B8-E6DE62DA0F97}"/>
              </a:ext>
            </a:extLst>
          </p:cNvPr>
          <p:cNvPicPr>
            <a:picLocks noChangeAspect="1"/>
          </p:cNvPicPr>
          <p:nvPr/>
        </p:nvPicPr>
        <p:blipFill>
          <a:blip r:embed="rId4"/>
          <a:srcRect l="46979" t="22778" r="33437" b="25741"/>
          <a:stretch/>
        </p:blipFill>
        <p:spPr>
          <a:xfrm>
            <a:off x="8115298" y="565999"/>
            <a:ext cx="3877704" cy="5734052"/>
          </a:xfrm>
          <a:prstGeom prst="rect">
            <a:avLst/>
          </a:prstGeom>
          <a:ln>
            <a:solidFill>
              <a:schemeClr val="tx1">
                <a:lumMod val="50000"/>
                <a:lumOff val="50000"/>
              </a:schemeClr>
            </a:solidFill>
          </a:ln>
        </p:spPr>
      </p:pic>
    </p:spTree>
    <p:extLst>
      <p:ext uri="{BB962C8B-B14F-4D97-AF65-F5344CB8AC3E}">
        <p14:creationId xmlns:p14="http://schemas.microsoft.com/office/powerpoint/2010/main" val="12971329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46355A9F-B657-0A41-D6CE-24190422EE00}"/>
              </a:ext>
            </a:extLst>
          </p:cNvPr>
          <p:cNvSpPr>
            <a:spLocks noGrp="1"/>
          </p:cNvSpPr>
          <p:nvPr>
            <p:ph type="title"/>
          </p:nvPr>
        </p:nvSpPr>
        <p:spPr/>
        <p:txBody>
          <a:bodyPr/>
          <a:lstStyle/>
          <a:p>
            <a:r>
              <a:rPr lang="ja-JP" altLang="ja-JP" sz="4400" b="1" kern="100" dirty="0">
                <a:solidFill>
                  <a:schemeClr val="tx1">
                    <a:lumMod val="50000"/>
                    <a:lumOff val="50000"/>
                  </a:schemeClr>
                </a:solidFill>
                <a:effectLst/>
                <a:latin typeface="メイリオ" panose="020B0604030504040204" pitchFamily="50" charset="-128"/>
                <a:ea typeface="メイリオ" panose="020B0604030504040204" pitchFamily="50" charset="-128"/>
                <a:cs typeface="Times New Roman" panose="02020603050405020304" pitchFamily="18" charset="0"/>
              </a:rPr>
              <a:t>機械的血栓回収療法</a:t>
            </a:r>
            <a:r>
              <a:rPr lang="ja-JP" altLang="en-US" b="1" kern="100" dirty="0">
                <a:solidFill>
                  <a:schemeClr val="tx1">
                    <a:lumMod val="50000"/>
                    <a:lumOff val="50000"/>
                  </a:schemeClr>
                </a:solidFill>
                <a:latin typeface="メイリオ" panose="020B0604030504040204" pitchFamily="50" charset="-128"/>
                <a:ea typeface="メイリオ" panose="020B0604030504040204" pitchFamily="50" charset="-128"/>
                <a:cs typeface="Times New Roman" panose="02020603050405020304" pitchFamily="18" charset="0"/>
              </a:rPr>
              <a:t>の対応</a:t>
            </a:r>
            <a:endParaRPr lang="ja-JP" altLang="en-US" dirty="0"/>
          </a:p>
        </p:txBody>
      </p:sp>
      <p:grpSp>
        <p:nvGrpSpPr>
          <p:cNvPr id="5" name="グループ化 4">
            <a:extLst>
              <a:ext uri="{FF2B5EF4-FFF2-40B4-BE49-F238E27FC236}">
                <a16:creationId xmlns:a16="http://schemas.microsoft.com/office/drawing/2014/main" id="{D27B1D47-1521-FBA2-6D52-D66CFC3653A3}"/>
              </a:ext>
            </a:extLst>
          </p:cNvPr>
          <p:cNvGrpSpPr/>
          <p:nvPr/>
        </p:nvGrpSpPr>
        <p:grpSpPr>
          <a:xfrm>
            <a:off x="1146770" y="2371094"/>
            <a:ext cx="766437" cy="760199"/>
            <a:chOff x="437653" y="3204695"/>
            <a:chExt cx="577893" cy="577893"/>
          </a:xfrm>
          <a:gradFill flip="none" rotWithShape="1">
            <a:gsLst>
              <a:gs pos="0">
                <a:srgbClr val="5467DC"/>
              </a:gs>
              <a:gs pos="100000">
                <a:srgbClr val="00B4DB"/>
              </a:gs>
            </a:gsLst>
            <a:lin ang="0" scaled="1"/>
            <a:tileRect/>
          </a:gradFill>
        </p:grpSpPr>
        <p:sp>
          <p:nvSpPr>
            <p:cNvPr id="6" name="円/楕円 58">
              <a:extLst>
                <a:ext uri="{FF2B5EF4-FFF2-40B4-BE49-F238E27FC236}">
                  <a16:creationId xmlns:a16="http://schemas.microsoft.com/office/drawing/2014/main" id="{62342508-E304-553C-FFAE-356CCB516E95}"/>
                </a:ext>
              </a:extLst>
            </p:cNvPr>
            <p:cNvSpPr/>
            <p:nvPr/>
          </p:nvSpPr>
          <p:spPr>
            <a:xfrm>
              <a:off x="437653" y="3204695"/>
              <a:ext cx="577893" cy="57789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フリーフォーム 60">
              <a:extLst>
                <a:ext uri="{FF2B5EF4-FFF2-40B4-BE49-F238E27FC236}">
                  <a16:creationId xmlns:a16="http://schemas.microsoft.com/office/drawing/2014/main" id="{845F2C0F-9A84-2B37-A272-380F5BFCED49}"/>
                </a:ext>
              </a:extLst>
            </p:cNvPr>
            <p:cNvSpPr/>
            <p:nvPr/>
          </p:nvSpPr>
          <p:spPr>
            <a:xfrm>
              <a:off x="584374" y="3389892"/>
              <a:ext cx="298938" cy="207498"/>
            </a:xfrm>
            <a:custGeom>
              <a:avLst/>
              <a:gdLst>
                <a:gd name="connsiteX0" fmla="*/ 0 w 330591"/>
                <a:gd name="connsiteY0" fmla="*/ 116058 h 207498"/>
                <a:gd name="connsiteX1" fmla="*/ 91440 w 330591"/>
                <a:gd name="connsiteY1" fmla="*/ 207498 h 207498"/>
                <a:gd name="connsiteX2" fmla="*/ 298938 w 330591"/>
                <a:gd name="connsiteY2" fmla="*/ 0 h 207498"/>
                <a:gd name="connsiteX3" fmla="*/ 330591 w 330591"/>
                <a:gd name="connsiteY3" fmla="*/ 0 h 207498"/>
                <a:gd name="connsiteX0" fmla="*/ 0 w 298938"/>
                <a:gd name="connsiteY0" fmla="*/ 116058 h 207498"/>
                <a:gd name="connsiteX1" fmla="*/ 91440 w 298938"/>
                <a:gd name="connsiteY1" fmla="*/ 207498 h 207498"/>
                <a:gd name="connsiteX2" fmla="*/ 298938 w 298938"/>
                <a:gd name="connsiteY2" fmla="*/ 0 h 207498"/>
              </a:gdLst>
              <a:ahLst/>
              <a:cxnLst>
                <a:cxn ang="0">
                  <a:pos x="connsiteX0" y="connsiteY0"/>
                </a:cxn>
                <a:cxn ang="0">
                  <a:pos x="connsiteX1" y="connsiteY1"/>
                </a:cxn>
                <a:cxn ang="0">
                  <a:pos x="connsiteX2" y="connsiteY2"/>
                </a:cxn>
              </a:cxnLst>
              <a:rect l="l" t="t" r="r" b="b"/>
              <a:pathLst>
                <a:path w="298938" h="207498">
                  <a:moveTo>
                    <a:pt x="0" y="116058"/>
                  </a:moveTo>
                  <a:lnTo>
                    <a:pt x="91440" y="207498"/>
                  </a:lnTo>
                  <a:lnTo>
                    <a:pt x="298938" y="0"/>
                  </a:lnTo>
                </a:path>
              </a:pathLst>
            </a:custGeom>
            <a:grpFill/>
            <a:ln w="476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 name="グループ化 7">
            <a:extLst>
              <a:ext uri="{FF2B5EF4-FFF2-40B4-BE49-F238E27FC236}">
                <a16:creationId xmlns:a16="http://schemas.microsoft.com/office/drawing/2014/main" id="{9D867A9A-A52F-C4C6-A8D1-CA208CA80DFC}"/>
              </a:ext>
            </a:extLst>
          </p:cNvPr>
          <p:cNvGrpSpPr/>
          <p:nvPr/>
        </p:nvGrpSpPr>
        <p:grpSpPr>
          <a:xfrm>
            <a:off x="1146769" y="4398804"/>
            <a:ext cx="766437" cy="760198"/>
            <a:chOff x="437653" y="3204695"/>
            <a:chExt cx="577893" cy="577893"/>
          </a:xfrm>
          <a:gradFill flip="none" rotWithShape="1">
            <a:gsLst>
              <a:gs pos="0">
                <a:srgbClr val="5467DC"/>
              </a:gs>
              <a:gs pos="100000">
                <a:srgbClr val="00B4DB"/>
              </a:gs>
            </a:gsLst>
            <a:lin ang="0" scaled="1"/>
            <a:tileRect/>
          </a:gradFill>
        </p:grpSpPr>
        <p:sp>
          <p:nvSpPr>
            <p:cNvPr id="9" name="円/楕円 58">
              <a:extLst>
                <a:ext uri="{FF2B5EF4-FFF2-40B4-BE49-F238E27FC236}">
                  <a16:creationId xmlns:a16="http://schemas.microsoft.com/office/drawing/2014/main" id="{5A7ECAC3-F0A6-FDEC-BE1F-72929884BAD4}"/>
                </a:ext>
              </a:extLst>
            </p:cNvPr>
            <p:cNvSpPr/>
            <p:nvPr/>
          </p:nvSpPr>
          <p:spPr>
            <a:xfrm>
              <a:off x="437653" y="3204695"/>
              <a:ext cx="577893" cy="57789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フリーフォーム 60">
              <a:extLst>
                <a:ext uri="{FF2B5EF4-FFF2-40B4-BE49-F238E27FC236}">
                  <a16:creationId xmlns:a16="http://schemas.microsoft.com/office/drawing/2014/main" id="{A0C22666-19C5-B617-ED0D-F0ED4E3A8F58}"/>
                </a:ext>
              </a:extLst>
            </p:cNvPr>
            <p:cNvSpPr/>
            <p:nvPr/>
          </p:nvSpPr>
          <p:spPr>
            <a:xfrm>
              <a:off x="584374" y="3389892"/>
              <a:ext cx="298938" cy="207498"/>
            </a:xfrm>
            <a:custGeom>
              <a:avLst/>
              <a:gdLst>
                <a:gd name="connsiteX0" fmla="*/ 0 w 330591"/>
                <a:gd name="connsiteY0" fmla="*/ 116058 h 207498"/>
                <a:gd name="connsiteX1" fmla="*/ 91440 w 330591"/>
                <a:gd name="connsiteY1" fmla="*/ 207498 h 207498"/>
                <a:gd name="connsiteX2" fmla="*/ 298938 w 330591"/>
                <a:gd name="connsiteY2" fmla="*/ 0 h 207498"/>
                <a:gd name="connsiteX3" fmla="*/ 330591 w 330591"/>
                <a:gd name="connsiteY3" fmla="*/ 0 h 207498"/>
                <a:gd name="connsiteX0" fmla="*/ 0 w 298938"/>
                <a:gd name="connsiteY0" fmla="*/ 116058 h 207498"/>
                <a:gd name="connsiteX1" fmla="*/ 91440 w 298938"/>
                <a:gd name="connsiteY1" fmla="*/ 207498 h 207498"/>
                <a:gd name="connsiteX2" fmla="*/ 298938 w 298938"/>
                <a:gd name="connsiteY2" fmla="*/ 0 h 207498"/>
              </a:gdLst>
              <a:ahLst/>
              <a:cxnLst>
                <a:cxn ang="0">
                  <a:pos x="connsiteX0" y="connsiteY0"/>
                </a:cxn>
                <a:cxn ang="0">
                  <a:pos x="connsiteX1" y="connsiteY1"/>
                </a:cxn>
                <a:cxn ang="0">
                  <a:pos x="connsiteX2" y="connsiteY2"/>
                </a:cxn>
              </a:cxnLst>
              <a:rect l="l" t="t" r="r" b="b"/>
              <a:pathLst>
                <a:path w="298938" h="207498">
                  <a:moveTo>
                    <a:pt x="0" y="116058"/>
                  </a:moveTo>
                  <a:lnTo>
                    <a:pt x="91440" y="207498"/>
                  </a:lnTo>
                  <a:lnTo>
                    <a:pt x="298938" y="0"/>
                  </a:lnTo>
                </a:path>
              </a:pathLst>
            </a:custGeom>
            <a:grpFill/>
            <a:ln w="476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 name="テキスト ボックス 10">
            <a:extLst>
              <a:ext uri="{FF2B5EF4-FFF2-40B4-BE49-F238E27FC236}">
                <a16:creationId xmlns:a16="http://schemas.microsoft.com/office/drawing/2014/main" id="{85616165-4BE8-F7F9-A0CD-DDC0E471BFA0}"/>
              </a:ext>
            </a:extLst>
          </p:cNvPr>
          <p:cNvSpPr txBox="1"/>
          <p:nvPr/>
        </p:nvSpPr>
        <p:spPr>
          <a:xfrm>
            <a:off x="2195674" y="2318029"/>
            <a:ext cx="10333210" cy="1154162"/>
          </a:xfrm>
          <a:prstGeom prst="rect">
            <a:avLst/>
          </a:prstGeom>
          <a:noFill/>
        </p:spPr>
        <p:txBody>
          <a:bodyPr wrap="square" rtlCol="0">
            <a:spAutoFit/>
          </a:bodyPr>
          <a:lstStyle/>
          <a:p>
            <a:pPr>
              <a:lnSpc>
                <a:spcPct val="150000"/>
              </a:lnSpc>
            </a:pPr>
            <a:r>
              <a:rPr lang="ja-JP" altLang="ja-JP" sz="2400" kern="100" dirty="0">
                <a:solidFill>
                  <a:schemeClr val="tx1">
                    <a:lumMod val="65000"/>
                    <a:lumOff val="35000"/>
                  </a:schemeClr>
                </a:solidFill>
                <a:effectLst/>
                <a:latin typeface="メイリオ" panose="020B0604030504040204" pitchFamily="50" charset="-128"/>
                <a:ea typeface="メイリオ" panose="020B0604030504040204" pitchFamily="50" charset="-128"/>
                <a:cs typeface="Times New Roman" panose="02020603050405020304" pitchFamily="18" charset="0"/>
              </a:rPr>
              <a:t>夜間休日の内視鏡室看護師は呼び出し対応となっており</a:t>
            </a:r>
            <a:endParaRPr lang="en-US" altLang="ja-JP" sz="2400" kern="100" dirty="0">
              <a:solidFill>
                <a:schemeClr val="tx1">
                  <a:lumMod val="65000"/>
                  <a:lumOff val="35000"/>
                </a:schemeClr>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a:lnSpc>
                <a:spcPct val="150000"/>
              </a:lnSpc>
            </a:pPr>
            <a:r>
              <a:rPr lang="ja-JP" altLang="ja-JP" sz="2400" kern="100" dirty="0">
                <a:solidFill>
                  <a:schemeClr val="tx1">
                    <a:lumMod val="65000"/>
                    <a:lumOff val="35000"/>
                  </a:schemeClr>
                </a:solidFill>
                <a:effectLst/>
                <a:latin typeface="メイリオ" panose="020B0604030504040204" pitchFamily="50" charset="-128"/>
                <a:ea typeface="メイリオ" panose="020B0604030504040204" pitchFamily="50" charset="-128"/>
                <a:cs typeface="Times New Roman" panose="02020603050405020304" pitchFamily="18" charset="0"/>
              </a:rPr>
              <a:t>病院到着まで約</a:t>
            </a:r>
            <a:r>
              <a:rPr lang="en-US" altLang="ja-JP" sz="2400" kern="100" dirty="0">
                <a:solidFill>
                  <a:schemeClr val="tx1">
                    <a:lumMod val="65000"/>
                    <a:lumOff val="35000"/>
                  </a:schemeClr>
                </a:solidFill>
                <a:effectLst/>
                <a:latin typeface="メイリオ" panose="020B0604030504040204" pitchFamily="50" charset="-128"/>
                <a:ea typeface="メイリオ" panose="020B0604030504040204" pitchFamily="50" charset="-128"/>
                <a:cs typeface="Times New Roman" panose="02020603050405020304" pitchFamily="18" charset="0"/>
              </a:rPr>
              <a:t>30</a:t>
            </a:r>
            <a:r>
              <a:rPr lang="ja-JP" altLang="ja-JP" sz="2400" kern="100" dirty="0">
                <a:solidFill>
                  <a:schemeClr val="tx1">
                    <a:lumMod val="65000"/>
                    <a:lumOff val="35000"/>
                  </a:schemeClr>
                </a:solidFill>
                <a:effectLst/>
                <a:latin typeface="メイリオ" panose="020B0604030504040204" pitchFamily="50" charset="-128"/>
                <a:ea typeface="メイリオ" panose="020B0604030504040204" pitchFamily="50" charset="-128"/>
                <a:cs typeface="Times New Roman" panose="02020603050405020304" pitchFamily="18" charset="0"/>
              </a:rPr>
              <a:t>分の時間を要する</a:t>
            </a:r>
            <a:endParaRPr kumimoji="1" lang="ja-JP" altLang="en-US" sz="2400" dirty="0">
              <a:solidFill>
                <a:schemeClr val="tx1">
                  <a:lumMod val="65000"/>
                  <a:lumOff val="35000"/>
                </a:schemeClr>
              </a:solidFill>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422666C3-442B-BA07-1A1B-8C69F8E06C52}"/>
              </a:ext>
            </a:extLst>
          </p:cNvPr>
          <p:cNvSpPr txBox="1"/>
          <p:nvPr/>
        </p:nvSpPr>
        <p:spPr>
          <a:xfrm>
            <a:off x="2195674" y="4398804"/>
            <a:ext cx="9957050" cy="1708160"/>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ja-JP" altLang="ja-JP" sz="2400" kern="100" dirty="0">
                <a:solidFill>
                  <a:schemeClr val="tx1">
                    <a:lumMod val="65000"/>
                    <a:lumOff val="35000"/>
                  </a:schemeClr>
                </a:solidFill>
                <a:effectLst/>
                <a:latin typeface="メイリオ" panose="020B0604030504040204" pitchFamily="50" charset="-128"/>
                <a:ea typeface="メイリオ" panose="020B0604030504040204" pitchFamily="50" charset="-128"/>
                <a:cs typeface="Times New Roman" panose="02020603050405020304" pitchFamily="18" charset="0"/>
              </a:rPr>
              <a:t>内視鏡室看護師の到着前に救急看護師全員がカテーテル室</a:t>
            </a:r>
            <a:endParaRPr lang="en-US" altLang="ja-JP" sz="2400" kern="100" dirty="0">
              <a:solidFill>
                <a:schemeClr val="tx1">
                  <a:lumMod val="65000"/>
                  <a:lumOff val="35000"/>
                </a:schemeClr>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ja-JP" altLang="ja-JP" sz="2400" kern="100" dirty="0">
                <a:solidFill>
                  <a:schemeClr val="tx1">
                    <a:lumMod val="65000"/>
                    <a:lumOff val="35000"/>
                  </a:schemeClr>
                </a:solidFill>
                <a:effectLst/>
                <a:latin typeface="メイリオ" panose="020B0604030504040204" pitchFamily="50" charset="-128"/>
                <a:ea typeface="メイリオ" panose="020B0604030504040204" pitchFamily="50" charset="-128"/>
                <a:cs typeface="Times New Roman" panose="02020603050405020304" pitchFamily="18" charset="0"/>
              </a:rPr>
              <a:t>への患者搬入や治療準備を行えるようにシミュレーション</a:t>
            </a:r>
            <a:endParaRPr lang="en-US" altLang="ja-JP" sz="2400" kern="100" dirty="0">
              <a:solidFill>
                <a:schemeClr val="tx1">
                  <a:lumMod val="65000"/>
                  <a:lumOff val="35000"/>
                </a:schemeClr>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ja-JP" altLang="ja-JP" sz="2400" kern="100" dirty="0">
                <a:solidFill>
                  <a:schemeClr val="tx1">
                    <a:lumMod val="65000"/>
                    <a:lumOff val="35000"/>
                  </a:schemeClr>
                </a:solidFill>
                <a:effectLst/>
                <a:latin typeface="メイリオ" panose="020B0604030504040204" pitchFamily="50" charset="-128"/>
                <a:ea typeface="メイリオ" panose="020B0604030504040204" pitchFamily="50" charset="-128"/>
                <a:cs typeface="Times New Roman" panose="02020603050405020304" pitchFamily="18" charset="0"/>
              </a:rPr>
              <a:t>を行い、動画で共有した</a:t>
            </a:r>
          </a:p>
        </p:txBody>
      </p:sp>
      <p:pic>
        <p:nvPicPr>
          <p:cNvPr id="14" name="Picture 2">
            <a:extLst>
              <a:ext uri="{FF2B5EF4-FFF2-40B4-BE49-F238E27FC236}">
                <a16:creationId xmlns:a16="http://schemas.microsoft.com/office/drawing/2014/main" id="{10BC0CC8-C69A-0BD0-CBF4-B5BEBBFC0E3D}"/>
              </a:ext>
            </a:extLst>
          </p:cNvPr>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268667" y="4822569"/>
            <a:ext cx="1553128" cy="1553128"/>
          </a:xfrm>
          <a:prstGeom prst="rect">
            <a:avLst/>
          </a:prstGeom>
          <a:solidFill>
            <a:schemeClr val="bg1"/>
          </a:solidFill>
        </p:spPr>
      </p:pic>
      <p:sp>
        <p:nvSpPr>
          <p:cNvPr id="15" name="二等辺三角形 14">
            <a:extLst>
              <a:ext uri="{FF2B5EF4-FFF2-40B4-BE49-F238E27FC236}">
                <a16:creationId xmlns:a16="http://schemas.microsoft.com/office/drawing/2014/main" id="{568CD8D2-961A-790A-B96D-7A8360C7B534}"/>
              </a:ext>
            </a:extLst>
          </p:cNvPr>
          <p:cNvSpPr/>
          <p:nvPr/>
        </p:nvSpPr>
        <p:spPr>
          <a:xfrm rot="10800000">
            <a:off x="5179659" y="3695971"/>
            <a:ext cx="1578040" cy="536202"/>
          </a:xfrm>
          <a:prstGeom prst="triangl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16" name="直線コネクタ 15">
            <a:extLst>
              <a:ext uri="{FF2B5EF4-FFF2-40B4-BE49-F238E27FC236}">
                <a16:creationId xmlns:a16="http://schemas.microsoft.com/office/drawing/2014/main" id="{03418552-476D-2B97-A971-274904687327}"/>
              </a:ext>
            </a:extLst>
          </p:cNvPr>
          <p:cNvCxnSpPr/>
          <p:nvPr/>
        </p:nvCxnSpPr>
        <p:spPr>
          <a:xfrm>
            <a:off x="845127" y="1573480"/>
            <a:ext cx="10515600" cy="0"/>
          </a:xfrm>
          <a:prstGeom prst="line">
            <a:avLst/>
          </a:prstGeom>
          <a:ln w="50800" cmpd="sng">
            <a:solidFill>
              <a:schemeClr val="accent3">
                <a:lumMod val="60000"/>
                <a:lumOff val="40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890057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CB1A45C4-3DAE-F3FA-E882-8C393F6378C0}"/>
              </a:ext>
            </a:extLst>
          </p:cNvPr>
          <p:cNvGraphicFramePr>
            <a:graphicFrameLocks noGrp="1"/>
          </p:cNvGraphicFramePr>
          <p:nvPr>
            <p:extLst>
              <p:ext uri="{D42A27DB-BD31-4B8C-83A1-F6EECF244321}">
                <p14:modId xmlns:p14="http://schemas.microsoft.com/office/powerpoint/2010/main" val="4081281110"/>
              </p:ext>
            </p:extLst>
          </p:nvPr>
        </p:nvGraphicFramePr>
        <p:xfrm>
          <a:off x="368970" y="2126299"/>
          <a:ext cx="11454060" cy="3670769"/>
        </p:xfrm>
        <a:graphic>
          <a:graphicData uri="http://schemas.openxmlformats.org/drawingml/2006/table">
            <a:tbl>
              <a:tblPr firstRow="1" bandRow="1">
                <a:solidFill>
                  <a:schemeClr val="bg1">
                    <a:lumMod val="95000"/>
                  </a:schemeClr>
                </a:solidFill>
                <a:tableStyleId>{5C22544A-7EE6-4342-B048-85BDC9FD1C3A}</a:tableStyleId>
              </a:tblPr>
              <a:tblGrid>
                <a:gridCol w="2290812">
                  <a:extLst>
                    <a:ext uri="{9D8B030D-6E8A-4147-A177-3AD203B41FA5}">
                      <a16:colId xmlns:a16="http://schemas.microsoft.com/office/drawing/2014/main" val="428253928"/>
                    </a:ext>
                  </a:extLst>
                </a:gridCol>
                <a:gridCol w="2290812">
                  <a:extLst>
                    <a:ext uri="{9D8B030D-6E8A-4147-A177-3AD203B41FA5}">
                      <a16:colId xmlns:a16="http://schemas.microsoft.com/office/drawing/2014/main" val="609353378"/>
                    </a:ext>
                  </a:extLst>
                </a:gridCol>
                <a:gridCol w="2290812">
                  <a:extLst>
                    <a:ext uri="{9D8B030D-6E8A-4147-A177-3AD203B41FA5}">
                      <a16:colId xmlns:a16="http://schemas.microsoft.com/office/drawing/2014/main" val="750450698"/>
                    </a:ext>
                  </a:extLst>
                </a:gridCol>
                <a:gridCol w="2290812">
                  <a:extLst>
                    <a:ext uri="{9D8B030D-6E8A-4147-A177-3AD203B41FA5}">
                      <a16:colId xmlns:a16="http://schemas.microsoft.com/office/drawing/2014/main" val="2514252123"/>
                    </a:ext>
                  </a:extLst>
                </a:gridCol>
                <a:gridCol w="2290812">
                  <a:extLst>
                    <a:ext uri="{9D8B030D-6E8A-4147-A177-3AD203B41FA5}">
                      <a16:colId xmlns:a16="http://schemas.microsoft.com/office/drawing/2014/main" val="2289381785"/>
                    </a:ext>
                  </a:extLst>
                </a:gridCol>
              </a:tblGrid>
              <a:tr h="905659">
                <a:tc>
                  <a:txBody>
                    <a:bodyPr/>
                    <a:lstStyle/>
                    <a:p>
                      <a:pPr algn="ctr"/>
                      <a:endParaRPr kumimoji="1" lang="ja-JP" altLang="en-US" dirty="0">
                        <a:solidFill>
                          <a:schemeClr val="tx1">
                            <a:lumMod val="65000"/>
                            <a:lumOff val="35000"/>
                          </a:schemeClr>
                        </a:solidFill>
                        <a:latin typeface="+mn-ea"/>
                        <a:ea typeface="+mn-ea"/>
                      </a:endParaRPr>
                    </a:p>
                  </a:txBody>
                  <a:tcPr>
                    <a:lnL w="12700" cap="flat" cmpd="sng" algn="ctr">
                      <a:no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800" b="0" dirty="0">
                        <a:solidFill>
                          <a:schemeClr val="tx1">
                            <a:lumMod val="95000"/>
                            <a:lumOff val="5000"/>
                          </a:schemeClr>
                        </a:solidFill>
                        <a:latin typeface="+mn-ea"/>
                        <a:ea typeface="+mn-e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dirty="0">
                          <a:solidFill>
                            <a:schemeClr val="tx1">
                              <a:lumMod val="95000"/>
                              <a:lumOff val="5000"/>
                            </a:schemeClr>
                          </a:solidFill>
                          <a:latin typeface="+mn-ea"/>
                          <a:ea typeface="+mn-ea"/>
                        </a:rPr>
                        <a:t>rt-PA</a:t>
                      </a:r>
                      <a:r>
                        <a:rPr kumimoji="1" lang="ja-JP" altLang="en-US" sz="1800" b="0" dirty="0">
                          <a:solidFill>
                            <a:schemeClr val="tx1">
                              <a:lumMod val="95000"/>
                              <a:lumOff val="5000"/>
                            </a:schemeClr>
                          </a:solidFill>
                          <a:latin typeface="+mn-ea"/>
                          <a:ea typeface="+mn-ea"/>
                        </a:rPr>
                        <a:t>件数</a:t>
                      </a:r>
                    </a:p>
                    <a:p>
                      <a:pPr algn="ctr"/>
                      <a:endParaRPr kumimoji="1" lang="ja-JP" altLang="en-US" b="0" dirty="0">
                        <a:solidFill>
                          <a:schemeClr val="tx1">
                            <a:lumMod val="95000"/>
                            <a:lumOff val="5000"/>
                          </a:schemeClr>
                        </a:solidFill>
                        <a:latin typeface="+mn-ea"/>
                        <a:ea typeface="+mn-ea"/>
                      </a:endParaRPr>
                    </a:p>
                  </a:txBody>
                  <a:tcP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kumimoji="1" lang="en-US" altLang="ja-JP" b="0" dirty="0">
                        <a:solidFill>
                          <a:schemeClr val="tx1">
                            <a:lumMod val="95000"/>
                            <a:lumOff val="5000"/>
                          </a:schemeClr>
                        </a:solidFill>
                        <a:latin typeface="+mn-ea"/>
                        <a:ea typeface="+mn-ea"/>
                      </a:endParaRPr>
                    </a:p>
                    <a:p>
                      <a:pPr algn="ctr"/>
                      <a:r>
                        <a:rPr kumimoji="1" lang="ja-JP" altLang="en-US" b="0" dirty="0">
                          <a:solidFill>
                            <a:schemeClr val="tx1">
                              <a:lumMod val="95000"/>
                              <a:lumOff val="5000"/>
                            </a:schemeClr>
                          </a:solidFill>
                          <a:latin typeface="+mn-ea"/>
                          <a:ea typeface="+mn-ea"/>
                        </a:rPr>
                        <a:t>投与までの平均時間</a:t>
                      </a:r>
                    </a:p>
                  </a:txBody>
                  <a:tcP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800" b="0" dirty="0">
                        <a:solidFill>
                          <a:schemeClr val="tx1">
                            <a:lumMod val="95000"/>
                            <a:lumOff val="5000"/>
                          </a:schemeClr>
                        </a:solidFill>
                        <a:latin typeface="+mn-ea"/>
                        <a:ea typeface="+mn-e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dirty="0">
                          <a:solidFill>
                            <a:schemeClr val="tx1">
                              <a:lumMod val="95000"/>
                              <a:lumOff val="5000"/>
                            </a:schemeClr>
                          </a:solidFill>
                          <a:latin typeface="+mn-ea"/>
                          <a:ea typeface="+mn-ea"/>
                        </a:rPr>
                        <a:t>機械的血栓回収療法</a:t>
                      </a:r>
                    </a:p>
                    <a:p>
                      <a:pPr algn="ctr"/>
                      <a:endParaRPr kumimoji="1" lang="ja-JP" altLang="en-US" b="0" dirty="0">
                        <a:solidFill>
                          <a:schemeClr val="tx1">
                            <a:lumMod val="95000"/>
                            <a:lumOff val="5000"/>
                          </a:schemeClr>
                        </a:solidFill>
                        <a:latin typeface="+mn-ea"/>
                        <a:ea typeface="+mn-ea"/>
                      </a:endParaRPr>
                    </a:p>
                  </a:txBody>
                  <a:tcP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kumimoji="1" lang="en-US" altLang="ja-JP" b="0" dirty="0">
                        <a:solidFill>
                          <a:schemeClr val="tx1">
                            <a:lumMod val="95000"/>
                            <a:lumOff val="5000"/>
                          </a:schemeClr>
                        </a:solidFill>
                        <a:latin typeface="+mn-ea"/>
                        <a:ea typeface="+mn-ea"/>
                      </a:endParaRPr>
                    </a:p>
                    <a:p>
                      <a:pPr algn="ctr"/>
                      <a:r>
                        <a:rPr kumimoji="1" lang="ja-JP" altLang="en-US" b="0" dirty="0">
                          <a:solidFill>
                            <a:schemeClr val="tx1">
                              <a:lumMod val="95000"/>
                              <a:lumOff val="5000"/>
                            </a:schemeClr>
                          </a:solidFill>
                          <a:latin typeface="+mn-ea"/>
                          <a:ea typeface="+mn-ea"/>
                        </a:rPr>
                        <a:t>穿刺までの平均時間</a:t>
                      </a:r>
                    </a:p>
                  </a:txBody>
                  <a:tcP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197803864"/>
                  </a:ext>
                </a:extLst>
              </a:tr>
              <a:tr h="917690">
                <a:tc>
                  <a:txBody>
                    <a:bodyPr/>
                    <a:lstStyle/>
                    <a:p>
                      <a:pPr algn="ctr">
                        <a:lnSpc>
                          <a:spcPct val="250000"/>
                        </a:lnSpc>
                      </a:pPr>
                      <a:r>
                        <a:rPr kumimoji="1" lang="en-US" altLang="ja-JP" sz="2000" b="0" dirty="0">
                          <a:latin typeface="+mn-ea"/>
                          <a:ea typeface="+mn-ea"/>
                        </a:rPr>
                        <a:t>2021</a:t>
                      </a:r>
                      <a:r>
                        <a:rPr kumimoji="1" lang="ja-JP" altLang="en-US" sz="2000" b="0" dirty="0">
                          <a:latin typeface="+mn-ea"/>
                          <a:ea typeface="+mn-ea"/>
                        </a:rPr>
                        <a:t>年</a:t>
                      </a:r>
                    </a:p>
                  </a:txBody>
                  <a:tcP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rgbClr val="EAF1F7"/>
                    </a:solidFill>
                  </a:tcPr>
                </a:tc>
                <a:tc>
                  <a:txBody>
                    <a:bodyPr/>
                    <a:lstStyle/>
                    <a:p>
                      <a:pPr algn="ctr">
                        <a:lnSpc>
                          <a:spcPct val="300000"/>
                        </a:lnSpc>
                      </a:pPr>
                      <a:r>
                        <a:rPr kumimoji="1" lang="en-US" altLang="ja-JP" dirty="0">
                          <a:latin typeface="+mn-ea"/>
                          <a:ea typeface="+mn-ea"/>
                        </a:rPr>
                        <a:t>29</a:t>
                      </a:r>
                      <a:r>
                        <a:rPr kumimoji="1" lang="ja-JP" altLang="en-US" dirty="0">
                          <a:latin typeface="+mn-ea"/>
                          <a:ea typeface="+mn-ea"/>
                        </a:rPr>
                        <a:t>件</a:t>
                      </a:r>
                    </a:p>
                  </a:txBody>
                  <a:tcP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300000"/>
                        </a:lnSpc>
                      </a:pPr>
                      <a:r>
                        <a:rPr kumimoji="1" lang="en-US" altLang="ja-JP" dirty="0">
                          <a:latin typeface="+mn-ea"/>
                          <a:ea typeface="+mn-ea"/>
                        </a:rPr>
                        <a:t>76</a:t>
                      </a:r>
                      <a:r>
                        <a:rPr kumimoji="1" lang="ja-JP" altLang="en-US" dirty="0">
                          <a:latin typeface="+mn-ea"/>
                          <a:ea typeface="+mn-ea"/>
                        </a:rPr>
                        <a:t>分</a:t>
                      </a:r>
                    </a:p>
                  </a:txBody>
                  <a:tcP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300000"/>
                        </a:lnSpc>
                      </a:pPr>
                      <a:r>
                        <a:rPr kumimoji="1" lang="en-US" altLang="ja-JP" dirty="0">
                          <a:latin typeface="+mn-ea"/>
                          <a:ea typeface="+mn-ea"/>
                        </a:rPr>
                        <a:t>13</a:t>
                      </a:r>
                      <a:r>
                        <a:rPr kumimoji="1" lang="ja-JP" altLang="en-US" dirty="0">
                          <a:latin typeface="+mn-ea"/>
                          <a:ea typeface="+mn-ea"/>
                        </a:rPr>
                        <a:t>件</a:t>
                      </a:r>
                    </a:p>
                  </a:txBody>
                  <a:tcP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300000"/>
                        </a:lnSpc>
                      </a:pPr>
                      <a:r>
                        <a:rPr kumimoji="1" lang="en-US" altLang="ja-JP" dirty="0">
                          <a:latin typeface="+mn-ea"/>
                          <a:ea typeface="+mn-ea"/>
                        </a:rPr>
                        <a:t>110</a:t>
                      </a:r>
                      <a:r>
                        <a:rPr kumimoji="1" lang="ja-JP" altLang="en-US" dirty="0">
                          <a:latin typeface="+mn-ea"/>
                          <a:ea typeface="+mn-ea"/>
                        </a:rPr>
                        <a:t>分</a:t>
                      </a:r>
                    </a:p>
                  </a:txBody>
                  <a:tcP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36608812"/>
                  </a:ext>
                </a:extLst>
              </a:tr>
              <a:tr h="890337">
                <a:tc>
                  <a:txBody>
                    <a:bodyPr/>
                    <a:lstStyle/>
                    <a:p>
                      <a:pPr algn="ctr">
                        <a:lnSpc>
                          <a:spcPct val="250000"/>
                        </a:lnSpc>
                      </a:pPr>
                      <a:r>
                        <a:rPr kumimoji="1" lang="en-US" altLang="ja-JP" sz="2000" b="0" dirty="0">
                          <a:latin typeface="+mn-ea"/>
                          <a:ea typeface="+mn-ea"/>
                        </a:rPr>
                        <a:t>2022</a:t>
                      </a:r>
                      <a:r>
                        <a:rPr kumimoji="1" lang="ja-JP" altLang="en-US" sz="2000" b="0" dirty="0">
                          <a:latin typeface="+mn-ea"/>
                          <a:ea typeface="+mn-ea"/>
                        </a:rPr>
                        <a:t>年</a:t>
                      </a:r>
                    </a:p>
                  </a:txBody>
                  <a:tcP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rgbClr val="EAF1F7"/>
                    </a:solidFill>
                  </a:tcPr>
                </a:tc>
                <a:tc>
                  <a:txBody>
                    <a:bodyPr/>
                    <a:lstStyle/>
                    <a:p>
                      <a:pPr algn="ctr">
                        <a:lnSpc>
                          <a:spcPct val="300000"/>
                        </a:lnSpc>
                      </a:pPr>
                      <a:r>
                        <a:rPr kumimoji="1" lang="en-US" altLang="ja-JP" dirty="0">
                          <a:latin typeface="+mn-ea"/>
                          <a:ea typeface="+mn-ea"/>
                        </a:rPr>
                        <a:t>47</a:t>
                      </a:r>
                      <a:r>
                        <a:rPr kumimoji="1" lang="ja-JP" altLang="en-US" dirty="0">
                          <a:latin typeface="+mn-ea"/>
                          <a:ea typeface="+mn-ea"/>
                        </a:rPr>
                        <a:t>件</a:t>
                      </a:r>
                    </a:p>
                  </a:txBody>
                  <a:tcP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300000"/>
                        </a:lnSpc>
                      </a:pPr>
                      <a:r>
                        <a:rPr kumimoji="1" lang="en-US" altLang="ja-JP" dirty="0">
                          <a:latin typeface="+mn-ea"/>
                          <a:ea typeface="+mn-ea"/>
                        </a:rPr>
                        <a:t>64</a:t>
                      </a:r>
                      <a:r>
                        <a:rPr kumimoji="1" lang="ja-JP" altLang="en-US" dirty="0">
                          <a:latin typeface="+mn-ea"/>
                          <a:ea typeface="+mn-ea"/>
                        </a:rPr>
                        <a:t>分</a:t>
                      </a:r>
                    </a:p>
                  </a:txBody>
                  <a:tcP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300000"/>
                        </a:lnSpc>
                      </a:pPr>
                      <a:r>
                        <a:rPr kumimoji="1" lang="en-US" altLang="ja-JP" dirty="0">
                          <a:latin typeface="+mn-ea"/>
                          <a:ea typeface="+mn-ea"/>
                        </a:rPr>
                        <a:t>7</a:t>
                      </a:r>
                      <a:r>
                        <a:rPr kumimoji="1" lang="ja-JP" altLang="en-US" dirty="0">
                          <a:latin typeface="+mn-ea"/>
                          <a:ea typeface="+mn-ea"/>
                        </a:rPr>
                        <a:t>件</a:t>
                      </a:r>
                    </a:p>
                  </a:txBody>
                  <a:tcP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300000"/>
                        </a:lnSpc>
                      </a:pPr>
                      <a:r>
                        <a:rPr kumimoji="1" lang="en-US" altLang="ja-JP" dirty="0">
                          <a:latin typeface="+mn-ea"/>
                          <a:ea typeface="+mn-ea"/>
                        </a:rPr>
                        <a:t>89</a:t>
                      </a:r>
                      <a:r>
                        <a:rPr kumimoji="1" lang="ja-JP" altLang="en-US" dirty="0">
                          <a:latin typeface="+mn-ea"/>
                          <a:ea typeface="+mn-ea"/>
                        </a:rPr>
                        <a:t>分</a:t>
                      </a:r>
                    </a:p>
                  </a:txBody>
                  <a:tcP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11280432"/>
                  </a:ext>
                </a:extLst>
              </a:tr>
              <a:tr h="948342">
                <a:tc>
                  <a:txBody>
                    <a:bodyPr/>
                    <a:lstStyle/>
                    <a:p>
                      <a:pPr algn="ctr">
                        <a:lnSpc>
                          <a:spcPct val="200000"/>
                        </a:lnSpc>
                      </a:pPr>
                      <a:r>
                        <a:rPr kumimoji="1" lang="en-US" altLang="ja-JP" sz="2800" b="1" dirty="0">
                          <a:latin typeface="+mn-ea"/>
                          <a:ea typeface="+mn-ea"/>
                        </a:rPr>
                        <a:t>2023</a:t>
                      </a:r>
                      <a:r>
                        <a:rPr kumimoji="1" lang="ja-JP" altLang="en-US" sz="2800" b="1" dirty="0">
                          <a:latin typeface="+mn-ea"/>
                          <a:ea typeface="+mn-ea"/>
                        </a:rPr>
                        <a:t>年</a:t>
                      </a:r>
                    </a:p>
                  </a:txBody>
                  <a:tcP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a:lnSpc>
                          <a:spcPct val="250000"/>
                        </a:lnSpc>
                      </a:pPr>
                      <a:r>
                        <a:rPr kumimoji="1" lang="en-US" altLang="ja-JP" sz="2400" b="1" dirty="0">
                          <a:latin typeface="+mn-ea"/>
                          <a:ea typeface="+mn-ea"/>
                        </a:rPr>
                        <a:t>62</a:t>
                      </a:r>
                      <a:r>
                        <a:rPr kumimoji="1" lang="ja-JP" altLang="en-US" sz="2400" b="1" dirty="0">
                          <a:latin typeface="+mn-ea"/>
                          <a:ea typeface="+mn-ea"/>
                        </a:rPr>
                        <a:t>件</a:t>
                      </a:r>
                    </a:p>
                  </a:txBody>
                  <a:tcP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250000"/>
                        </a:lnSpc>
                      </a:pPr>
                      <a:r>
                        <a:rPr kumimoji="1" lang="en-US" altLang="ja-JP" sz="2400" b="1" dirty="0">
                          <a:latin typeface="+mn-ea"/>
                          <a:ea typeface="+mn-ea"/>
                        </a:rPr>
                        <a:t>46</a:t>
                      </a:r>
                      <a:r>
                        <a:rPr kumimoji="1" lang="ja-JP" altLang="en-US" sz="2400" b="1" dirty="0">
                          <a:latin typeface="+mn-ea"/>
                          <a:ea typeface="+mn-ea"/>
                        </a:rPr>
                        <a:t>分</a:t>
                      </a:r>
                    </a:p>
                  </a:txBody>
                  <a:tcP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250000"/>
                        </a:lnSpc>
                      </a:pPr>
                      <a:r>
                        <a:rPr kumimoji="1" lang="en-US" altLang="ja-JP" sz="2400" b="1" dirty="0">
                          <a:latin typeface="+mn-ea"/>
                          <a:ea typeface="+mn-ea"/>
                        </a:rPr>
                        <a:t>17</a:t>
                      </a:r>
                      <a:r>
                        <a:rPr kumimoji="1" lang="ja-JP" altLang="en-US" sz="2400" b="1" dirty="0">
                          <a:latin typeface="+mn-ea"/>
                          <a:ea typeface="+mn-ea"/>
                        </a:rPr>
                        <a:t>件</a:t>
                      </a:r>
                    </a:p>
                  </a:txBody>
                  <a:tcP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250000"/>
                        </a:lnSpc>
                      </a:pPr>
                      <a:r>
                        <a:rPr kumimoji="1" lang="en-US" altLang="ja-JP" sz="2400" b="1" dirty="0">
                          <a:latin typeface="+mn-ea"/>
                          <a:ea typeface="+mn-ea"/>
                        </a:rPr>
                        <a:t>68</a:t>
                      </a:r>
                      <a:r>
                        <a:rPr kumimoji="1" lang="ja-JP" altLang="en-US" sz="2400" b="1" dirty="0">
                          <a:latin typeface="+mn-ea"/>
                          <a:ea typeface="+mn-ea"/>
                        </a:rPr>
                        <a:t>分</a:t>
                      </a:r>
                    </a:p>
                  </a:txBody>
                  <a:tcP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93108691"/>
                  </a:ext>
                </a:extLst>
              </a:tr>
            </a:tbl>
          </a:graphicData>
        </a:graphic>
      </p:graphicFrame>
      <p:graphicFrame>
        <p:nvGraphicFramePr>
          <p:cNvPr id="10" name="表 9">
            <a:extLst>
              <a:ext uri="{FF2B5EF4-FFF2-40B4-BE49-F238E27FC236}">
                <a16:creationId xmlns:a16="http://schemas.microsoft.com/office/drawing/2014/main" id="{80D1C398-53BC-EC06-AAAE-4AA40861C15A}"/>
              </a:ext>
            </a:extLst>
          </p:cNvPr>
          <p:cNvGraphicFramePr>
            <a:graphicFrameLocks noGrp="1"/>
          </p:cNvGraphicFramePr>
          <p:nvPr>
            <p:extLst>
              <p:ext uri="{D42A27DB-BD31-4B8C-83A1-F6EECF244321}">
                <p14:modId xmlns:p14="http://schemas.microsoft.com/office/powerpoint/2010/main" val="3955406264"/>
              </p:ext>
            </p:extLst>
          </p:nvPr>
        </p:nvGraphicFramePr>
        <p:xfrm>
          <a:off x="375897" y="4891451"/>
          <a:ext cx="11454060" cy="905617"/>
        </p:xfrm>
        <a:graphic>
          <a:graphicData uri="http://schemas.openxmlformats.org/drawingml/2006/table">
            <a:tbl>
              <a:tblPr/>
              <a:tblGrid>
                <a:gridCol w="11454060">
                  <a:extLst>
                    <a:ext uri="{9D8B030D-6E8A-4147-A177-3AD203B41FA5}">
                      <a16:colId xmlns:a16="http://schemas.microsoft.com/office/drawing/2014/main" val="3399796200"/>
                    </a:ext>
                  </a:extLst>
                </a:gridCol>
              </a:tblGrid>
              <a:tr h="905617">
                <a:tc>
                  <a:txBody>
                    <a:bodyPr/>
                    <a:lstStyle/>
                    <a:p>
                      <a:endParaRPr kumimoji="1" lang="ja-JP" altLang="en-US" dirty="0"/>
                    </a:p>
                  </a:txBody>
                  <a:tcPr>
                    <a:lnL w="76200" cmpd="sng">
                      <a:solidFill>
                        <a:schemeClr val="bg2">
                          <a:lumMod val="75000"/>
                        </a:schemeClr>
                      </a:solidFill>
                      <a:prstDash val="solid"/>
                    </a:lnL>
                    <a:lnR w="76200" cmpd="sng">
                      <a:solidFill>
                        <a:schemeClr val="bg2">
                          <a:lumMod val="75000"/>
                        </a:schemeClr>
                      </a:solidFill>
                      <a:prstDash val="solid"/>
                    </a:lnR>
                    <a:lnT w="76200" cmpd="sng">
                      <a:solidFill>
                        <a:schemeClr val="bg2">
                          <a:lumMod val="75000"/>
                        </a:schemeClr>
                      </a:solidFill>
                      <a:prstDash val="solid"/>
                    </a:lnT>
                    <a:lnB w="76200" cmpd="sng">
                      <a:solidFill>
                        <a:schemeClr val="bg2">
                          <a:lumMod val="75000"/>
                        </a:schemeClr>
                      </a:solidFill>
                      <a:prstDash val="solid"/>
                    </a:lnB>
                  </a:tcPr>
                </a:tc>
                <a:extLst>
                  <a:ext uri="{0D108BD9-81ED-4DB2-BD59-A6C34878D82A}">
                    <a16:rowId xmlns:a16="http://schemas.microsoft.com/office/drawing/2014/main" val="776496156"/>
                  </a:ext>
                </a:extLst>
              </a:tr>
            </a:tbl>
          </a:graphicData>
        </a:graphic>
      </p:graphicFrame>
      <p:sp>
        <p:nvSpPr>
          <p:cNvPr id="14" name="タイトル 13">
            <a:extLst>
              <a:ext uri="{FF2B5EF4-FFF2-40B4-BE49-F238E27FC236}">
                <a16:creationId xmlns:a16="http://schemas.microsoft.com/office/drawing/2014/main" id="{34FE339A-D4F3-7985-CEA8-25C032588DCC}"/>
              </a:ext>
            </a:extLst>
          </p:cNvPr>
          <p:cNvSpPr>
            <a:spLocks noGrp="1"/>
          </p:cNvSpPr>
          <p:nvPr>
            <p:ph type="title"/>
          </p:nvPr>
        </p:nvSpPr>
        <p:spPr/>
        <p:txBody>
          <a:bodyPr/>
          <a:lstStyle/>
          <a:p>
            <a:r>
              <a:rPr lang="ja-JP" altLang="en-US" b="1" dirty="0">
                <a:solidFill>
                  <a:schemeClr val="tx1">
                    <a:lumMod val="50000"/>
                    <a:lumOff val="50000"/>
                  </a:schemeClr>
                </a:solidFill>
              </a:rPr>
              <a:t>結果</a:t>
            </a:r>
          </a:p>
        </p:txBody>
      </p:sp>
      <p:cxnSp>
        <p:nvCxnSpPr>
          <p:cNvPr id="15" name="直線コネクタ 14">
            <a:extLst>
              <a:ext uri="{FF2B5EF4-FFF2-40B4-BE49-F238E27FC236}">
                <a16:creationId xmlns:a16="http://schemas.microsoft.com/office/drawing/2014/main" id="{A8A65028-E639-28BA-A977-D3F9F74DB492}"/>
              </a:ext>
            </a:extLst>
          </p:cNvPr>
          <p:cNvCxnSpPr/>
          <p:nvPr/>
        </p:nvCxnSpPr>
        <p:spPr>
          <a:xfrm>
            <a:off x="838200" y="1592468"/>
            <a:ext cx="10515600" cy="0"/>
          </a:xfrm>
          <a:prstGeom prst="line">
            <a:avLst/>
          </a:prstGeom>
          <a:ln w="50800" cmpd="sng">
            <a:solidFill>
              <a:schemeClr val="accent3">
                <a:lumMod val="60000"/>
                <a:lumOff val="40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42139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16C44F2B-F9FF-2E1B-4CDE-00F74185E435}"/>
              </a:ext>
            </a:extLst>
          </p:cNvPr>
          <p:cNvSpPr>
            <a:spLocks noGrp="1"/>
          </p:cNvSpPr>
          <p:nvPr>
            <p:ph type="title"/>
          </p:nvPr>
        </p:nvSpPr>
        <p:spPr/>
        <p:txBody>
          <a:bodyPr/>
          <a:lstStyle/>
          <a:p>
            <a:r>
              <a:rPr lang="ja-JP" altLang="en-US" b="1" dirty="0">
                <a:solidFill>
                  <a:schemeClr val="tx1">
                    <a:lumMod val="50000"/>
                    <a:lumOff val="50000"/>
                  </a:schemeClr>
                </a:solidFill>
              </a:rPr>
              <a:t>はじめに</a:t>
            </a:r>
          </a:p>
        </p:txBody>
      </p:sp>
      <p:cxnSp>
        <p:nvCxnSpPr>
          <p:cNvPr id="8" name="直線コネクタ 7">
            <a:extLst>
              <a:ext uri="{FF2B5EF4-FFF2-40B4-BE49-F238E27FC236}">
                <a16:creationId xmlns:a16="http://schemas.microsoft.com/office/drawing/2014/main" id="{14B16AED-D1C1-1F18-CDB1-F49123DF9A78}"/>
              </a:ext>
            </a:extLst>
          </p:cNvPr>
          <p:cNvCxnSpPr/>
          <p:nvPr/>
        </p:nvCxnSpPr>
        <p:spPr>
          <a:xfrm>
            <a:off x="845127" y="1532296"/>
            <a:ext cx="10515600" cy="0"/>
          </a:xfrm>
          <a:prstGeom prst="line">
            <a:avLst/>
          </a:prstGeom>
          <a:ln w="50800" cmpd="sng">
            <a:solidFill>
              <a:schemeClr val="accent3">
                <a:lumMod val="60000"/>
                <a:lumOff val="40000"/>
              </a:schemeClr>
            </a:solidFill>
          </a:ln>
        </p:spPr>
        <p:style>
          <a:lnRef idx="1">
            <a:schemeClr val="dk1"/>
          </a:lnRef>
          <a:fillRef idx="0">
            <a:schemeClr val="dk1"/>
          </a:fillRef>
          <a:effectRef idx="0">
            <a:schemeClr val="dk1"/>
          </a:effectRef>
          <a:fontRef idx="minor">
            <a:schemeClr val="tx1"/>
          </a:fontRef>
        </p:style>
      </p:cxnSp>
      <p:sp>
        <p:nvSpPr>
          <p:cNvPr id="13" name="四角形: 角を丸くする 12">
            <a:extLst>
              <a:ext uri="{FF2B5EF4-FFF2-40B4-BE49-F238E27FC236}">
                <a16:creationId xmlns:a16="http://schemas.microsoft.com/office/drawing/2014/main" id="{02204F82-C124-18D1-BFD1-F75C229FAD0F}"/>
              </a:ext>
            </a:extLst>
          </p:cNvPr>
          <p:cNvSpPr/>
          <p:nvPr/>
        </p:nvSpPr>
        <p:spPr>
          <a:xfrm>
            <a:off x="1192695" y="4364921"/>
            <a:ext cx="9998765" cy="1921565"/>
          </a:xfrm>
          <a:prstGeom prst="roundRect">
            <a:avLst/>
          </a:prstGeom>
          <a:solidFill>
            <a:schemeClr val="bg2">
              <a:lumMod val="7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ja-JP" sz="3200" b="1" dirty="0">
                <a:solidFill>
                  <a:schemeClr val="bg1"/>
                </a:solidFill>
                <a:latin typeface="メイリオ" panose="020B0604030504040204" pitchFamily="50" charset="-128"/>
                <a:ea typeface="メイリオ" panose="020B0604030504040204" pitchFamily="50" charset="-128"/>
              </a:rPr>
              <a:t>高齢化</a:t>
            </a:r>
            <a:r>
              <a:rPr lang="ja-JP" altLang="en-US" sz="3200" b="1" dirty="0">
                <a:solidFill>
                  <a:schemeClr val="bg1"/>
                </a:solidFill>
                <a:latin typeface="メイリオ" panose="020B0604030504040204" pitchFamily="50" charset="-128"/>
                <a:ea typeface="メイリオ" panose="020B0604030504040204" pitchFamily="50" charset="-128"/>
              </a:rPr>
              <a:t>は</a:t>
            </a:r>
            <a:r>
              <a:rPr lang="ja-JP" altLang="ja-JP" sz="3200" b="1" dirty="0">
                <a:solidFill>
                  <a:schemeClr val="bg1"/>
                </a:solidFill>
                <a:latin typeface="メイリオ" panose="020B0604030504040204" pitchFamily="50" charset="-128"/>
                <a:ea typeface="メイリオ" panose="020B0604030504040204" pitchFamily="50" charset="-128"/>
              </a:rPr>
              <a:t>生活習慣が発病に深く関与する</a:t>
            </a:r>
            <a:endParaRPr lang="en-US" altLang="ja-JP" sz="3200" b="1" dirty="0">
              <a:solidFill>
                <a:schemeClr val="bg1"/>
              </a:solidFill>
              <a:latin typeface="メイリオ" panose="020B0604030504040204" pitchFamily="50" charset="-128"/>
              <a:ea typeface="メイリオ" panose="020B0604030504040204" pitchFamily="50" charset="-128"/>
            </a:endParaRPr>
          </a:p>
          <a:p>
            <a:pPr algn="ctr"/>
            <a:r>
              <a:rPr lang="ja-JP" altLang="ja-JP" sz="3200" b="1" dirty="0">
                <a:solidFill>
                  <a:schemeClr val="bg1"/>
                </a:solidFill>
                <a:latin typeface="メイリオ" panose="020B0604030504040204" pitchFamily="50" charset="-128"/>
                <a:ea typeface="メイリオ" panose="020B0604030504040204" pitchFamily="50" charset="-128"/>
              </a:rPr>
              <a:t>がん・心疾患・脳血管障害の</a:t>
            </a:r>
            <a:r>
              <a:rPr lang="ja-JP" altLang="en-US" sz="3200" b="1" dirty="0">
                <a:solidFill>
                  <a:schemeClr val="bg1"/>
                </a:solidFill>
                <a:latin typeface="メイリオ" panose="020B0604030504040204" pitchFamily="50" charset="-128"/>
                <a:ea typeface="メイリオ" panose="020B0604030504040204" pitchFamily="50" charset="-128"/>
              </a:rPr>
              <a:t>患者数を</a:t>
            </a:r>
            <a:r>
              <a:rPr lang="ja-JP" altLang="ja-JP" sz="3200" b="1" dirty="0">
                <a:solidFill>
                  <a:schemeClr val="bg1"/>
                </a:solidFill>
                <a:latin typeface="メイリオ" panose="020B0604030504040204" pitchFamily="50" charset="-128"/>
                <a:ea typeface="メイリオ" panose="020B0604030504040204" pitchFamily="50" charset="-128"/>
              </a:rPr>
              <a:t>増加</a:t>
            </a:r>
            <a:r>
              <a:rPr lang="ja-JP" altLang="en-US" sz="3200" b="1" dirty="0">
                <a:solidFill>
                  <a:schemeClr val="bg1"/>
                </a:solidFill>
                <a:latin typeface="メイリオ" panose="020B0604030504040204" pitchFamily="50" charset="-128"/>
                <a:ea typeface="メイリオ" panose="020B0604030504040204" pitchFamily="50" charset="-128"/>
              </a:rPr>
              <a:t>させる</a:t>
            </a:r>
            <a:endParaRPr kumimoji="1" lang="ja-JP" altLang="en-US" sz="3200" b="1" dirty="0">
              <a:solidFill>
                <a:schemeClr val="bg1"/>
              </a:solidFill>
              <a:latin typeface="メイリオ" panose="020B0604030504040204" pitchFamily="50" charset="-128"/>
              <a:ea typeface="メイリオ" panose="020B0604030504040204" pitchFamily="50" charset="-128"/>
            </a:endParaRPr>
          </a:p>
        </p:txBody>
      </p:sp>
      <p:pic>
        <p:nvPicPr>
          <p:cNvPr id="1026" name="Picture 2">
            <a:extLst>
              <a:ext uri="{FF2B5EF4-FFF2-40B4-BE49-F238E27FC236}">
                <a16:creationId xmlns:a16="http://schemas.microsoft.com/office/drawing/2014/main" id="{48BDF50F-CDC3-EB76-1C31-7E1FBAEFA8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7276" y="2441372"/>
            <a:ext cx="1427818" cy="142781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a:extLst>
              <a:ext uri="{FF2B5EF4-FFF2-40B4-BE49-F238E27FC236}">
                <a16:creationId xmlns:a16="http://schemas.microsoft.com/office/drawing/2014/main" id="{B51460EE-C7CC-1324-165C-459105F40A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00854" y="2571050"/>
            <a:ext cx="1298140" cy="129814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DDA4A3D4-7508-E6A6-6F65-4F2C312BEE4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43007" y="2493079"/>
            <a:ext cx="1298140" cy="1298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61852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601328-CF21-A268-1B3C-21EDAF46000A}"/>
              </a:ext>
            </a:extLst>
          </p:cNvPr>
          <p:cNvSpPr>
            <a:spLocks noGrp="1"/>
          </p:cNvSpPr>
          <p:nvPr>
            <p:ph type="title"/>
          </p:nvPr>
        </p:nvSpPr>
        <p:spPr>
          <a:xfrm>
            <a:off x="845127" y="269507"/>
            <a:ext cx="10515600" cy="1325562"/>
          </a:xfrm>
        </p:spPr>
        <p:txBody>
          <a:bodyPr/>
          <a:lstStyle/>
          <a:p>
            <a:r>
              <a:rPr kumimoji="1" lang="ja-JP" altLang="en-US" b="1" dirty="0">
                <a:solidFill>
                  <a:schemeClr val="tx1">
                    <a:lumMod val="50000"/>
                    <a:lumOff val="50000"/>
                  </a:schemeClr>
                </a:solidFill>
              </a:rPr>
              <a:t>考察</a:t>
            </a:r>
          </a:p>
        </p:txBody>
      </p:sp>
      <p:cxnSp>
        <p:nvCxnSpPr>
          <p:cNvPr id="3" name="直線コネクタ 2">
            <a:extLst>
              <a:ext uri="{FF2B5EF4-FFF2-40B4-BE49-F238E27FC236}">
                <a16:creationId xmlns:a16="http://schemas.microsoft.com/office/drawing/2014/main" id="{00D22469-B2FA-9186-7328-3541B4A30ACF}"/>
              </a:ext>
            </a:extLst>
          </p:cNvPr>
          <p:cNvCxnSpPr/>
          <p:nvPr/>
        </p:nvCxnSpPr>
        <p:spPr>
          <a:xfrm>
            <a:off x="836195" y="1438658"/>
            <a:ext cx="10515600" cy="0"/>
          </a:xfrm>
          <a:prstGeom prst="line">
            <a:avLst/>
          </a:prstGeom>
          <a:ln w="50800" cmpd="sng">
            <a:solidFill>
              <a:schemeClr val="accent3">
                <a:lumMod val="60000"/>
                <a:lumOff val="40000"/>
              </a:schemeClr>
            </a:solidFill>
          </a:ln>
        </p:spPr>
        <p:style>
          <a:lnRef idx="1">
            <a:schemeClr val="dk1"/>
          </a:lnRef>
          <a:fillRef idx="0">
            <a:schemeClr val="dk1"/>
          </a:fillRef>
          <a:effectRef idx="0">
            <a:schemeClr val="dk1"/>
          </a:effectRef>
          <a:fontRef idx="minor">
            <a:schemeClr val="tx1"/>
          </a:fontRef>
        </p:style>
      </p:cxnSp>
      <p:sp>
        <p:nvSpPr>
          <p:cNvPr id="5" name="テキスト ボックス 4">
            <a:extLst>
              <a:ext uri="{FF2B5EF4-FFF2-40B4-BE49-F238E27FC236}">
                <a16:creationId xmlns:a16="http://schemas.microsoft.com/office/drawing/2014/main" id="{8DDF7E1A-384F-152F-3FED-53D5449FBC2E}"/>
              </a:ext>
            </a:extLst>
          </p:cNvPr>
          <p:cNvSpPr txBox="1"/>
          <p:nvPr/>
        </p:nvSpPr>
        <p:spPr>
          <a:xfrm>
            <a:off x="1495560" y="2234403"/>
            <a:ext cx="10515600" cy="1438855"/>
          </a:xfrm>
          <a:prstGeom prst="rect">
            <a:avLst/>
          </a:prstGeom>
          <a:noFill/>
        </p:spPr>
        <p:txBody>
          <a:bodyPr wrap="square" rtlCol="0">
            <a:spAutoFit/>
          </a:bodyPr>
          <a:lstStyle/>
          <a:p>
            <a:pPr>
              <a:lnSpc>
                <a:spcPct val="150000"/>
              </a:lnSpc>
            </a:pPr>
            <a:r>
              <a:rPr lang="ja-JP" altLang="ja-JP" sz="2000" kern="100" dirty="0">
                <a:solidFill>
                  <a:schemeClr val="tx1">
                    <a:lumMod val="65000"/>
                    <a:lumOff val="35000"/>
                  </a:schemeClr>
                </a:solidFill>
                <a:effectLst/>
                <a:latin typeface="メイリオ" panose="020B0604030504040204" pitchFamily="50" charset="-128"/>
                <a:ea typeface="メイリオ" panose="020B0604030504040204" pitchFamily="50" charset="-128"/>
                <a:cs typeface="Times New Roman" panose="02020603050405020304" pitchFamily="18" charset="0"/>
              </a:rPr>
              <a:t>脳卒中の治療において</a:t>
            </a:r>
            <a:r>
              <a:rPr lang="ja-JP" altLang="en-US" sz="2000" kern="100" dirty="0">
                <a:solidFill>
                  <a:schemeClr val="tx1">
                    <a:lumMod val="65000"/>
                    <a:lumOff val="35000"/>
                  </a:schemeClr>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ja-JP" sz="2000" kern="100" dirty="0">
                <a:solidFill>
                  <a:schemeClr val="tx1">
                    <a:lumMod val="65000"/>
                    <a:lumOff val="35000"/>
                  </a:schemeClr>
                </a:solidFill>
                <a:effectLst/>
                <a:latin typeface="メイリオ" panose="020B0604030504040204" pitchFamily="50" charset="-128"/>
                <a:ea typeface="メイリオ" panose="020B0604030504040204" pitchFamily="50" charset="-128"/>
                <a:cs typeface="Times New Roman" panose="02020603050405020304" pitchFamily="18" charset="0"/>
              </a:rPr>
              <a:t>病院前の活動つまり救急搬送の時点でどれだけ脳卒中を疑い、意識的に観察し安全な搬送が行えるのかや、院内においては限られた医療職者がどれだけ先見性と凝集性を持ったチーム活動が出来るかで患者の健康寿命が変わることを学んだ</a:t>
            </a:r>
            <a:endParaRPr kumimoji="1" lang="ja-JP" altLang="en-US" sz="2000" dirty="0">
              <a:solidFill>
                <a:schemeClr val="tx1">
                  <a:lumMod val="65000"/>
                  <a:lumOff val="35000"/>
                </a:schemeClr>
              </a:solidFill>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2BF8EA61-E197-20B3-28BF-40F1B986A63B}"/>
              </a:ext>
            </a:extLst>
          </p:cNvPr>
          <p:cNvSpPr txBox="1"/>
          <p:nvPr/>
        </p:nvSpPr>
        <p:spPr>
          <a:xfrm>
            <a:off x="1607489" y="4359523"/>
            <a:ext cx="10291743" cy="1292662"/>
          </a:xfrm>
          <a:prstGeom prst="rect">
            <a:avLst/>
          </a:prstGeom>
          <a:noFill/>
        </p:spPr>
        <p:txBody>
          <a:bodyPr wrap="square" rtlCol="0">
            <a:spAutoFit/>
          </a:bodyPr>
          <a:lstStyle/>
          <a:p>
            <a:pPr>
              <a:lnSpc>
                <a:spcPct val="150000"/>
              </a:lnSpc>
            </a:pPr>
            <a:r>
              <a:rPr lang="en-US" altLang="ja-JP" sz="2000" kern="100" dirty="0">
                <a:solidFill>
                  <a:schemeClr val="tx1">
                    <a:lumMod val="65000"/>
                    <a:lumOff val="35000"/>
                  </a:schemeClr>
                </a:solidFill>
                <a:effectLst/>
                <a:latin typeface="メイリオ" panose="020B0604030504040204" pitchFamily="50" charset="-128"/>
                <a:ea typeface="メイリオ" panose="020B0604030504040204" pitchFamily="50" charset="-128"/>
                <a:cs typeface="Times New Roman" panose="02020603050405020304" pitchFamily="18" charset="0"/>
              </a:rPr>
              <a:t>GAI</a:t>
            </a:r>
            <a:r>
              <a:rPr lang="en-US" altLang="ja-JP" sz="2000" kern="100" baseline="-25000" dirty="0">
                <a:solidFill>
                  <a:schemeClr val="tx1">
                    <a:lumMod val="65000"/>
                    <a:lumOff val="35000"/>
                  </a:schemeClr>
                </a:solidFill>
                <a:effectLst/>
                <a:latin typeface="メイリオ" panose="020B0604030504040204" pitchFamily="50" charset="-128"/>
                <a:ea typeface="メイリオ" panose="020B0604030504040204" pitchFamily="50" charset="-128"/>
                <a:cs typeface="Times New Roman" panose="02020603050405020304" pitchFamily="18" charset="0"/>
              </a:rPr>
              <a:t>2</a:t>
            </a:r>
            <a:r>
              <a:rPr lang="en-US" altLang="ja-JP" sz="2000" kern="100" dirty="0">
                <a:solidFill>
                  <a:schemeClr val="tx1">
                    <a:lumMod val="65000"/>
                    <a:lumOff val="35000"/>
                  </a:schemeClr>
                </a:solidFill>
                <a:effectLst/>
                <a:latin typeface="メイリオ" panose="020B0604030504040204" pitchFamily="50" charset="-128"/>
                <a:ea typeface="メイリオ" panose="020B0604030504040204" pitchFamily="50" charset="-128"/>
                <a:cs typeface="Times New Roman" panose="02020603050405020304" pitchFamily="18" charset="0"/>
              </a:rPr>
              <a:t>AA</a:t>
            </a:r>
            <a:r>
              <a:rPr lang="ja-JP" altLang="ja-JP" sz="2000" kern="100" dirty="0">
                <a:solidFill>
                  <a:schemeClr val="tx1">
                    <a:lumMod val="65000"/>
                    <a:lumOff val="35000"/>
                  </a:schemeClr>
                </a:solidFill>
                <a:effectLst/>
                <a:latin typeface="メイリオ" panose="020B0604030504040204" pitchFamily="50" charset="-128"/>
                <a:ea typeface="メイリオ" panose="020B0604030504040204" pitchFamily="50" charset="-128"/>
                <a:cs typeface="Times New Roman" panose="02020603050405020304" pitchFamily="18" charset="0"/>
              </a:rPr>
              <a:t>スケールやプロトコールといった共通ツールを使用したことが、共通言語の増加、共通認識の拡大となり、よりスムーズな連携につながった</a:t>
            </a:r>
            <a:endParaRPr lang="en-US" altLang="ja-JP" sz="2000" kern="100" dirty="0">
              <a:solidFill>
                <a:schemeClr val="tx1">
                  <a:lumMod val="65000"/>
                  <a:lumOff val="35000"/>
                </a:schemeClr>
              </a:solidFill>
              <a:effectLst/>
              <a:latin typeface="メイリオ" panose="020B0604030504040204" pitchFamily="50" charset="-128"/>
              <a:ea typeface="メイリオ" panose="020B0604030504040204" pitchFamily="50" charset="-128"/>
              <a:cs typeface="Times New Roman" panose="02020603050405020304" pitchFamily="18" charset="0"/>
            </a:endParaRPr>
          </a:p>
          <a:p>
            <a:endParaRPr kumimoji="1" lang="ja-JP" altLang="en-US" dirty="0"/>
          </a:p>
        </p:txBody>
      </p:sp>
      <p:grpSp>
        <p:nvGrpSpPr>
          <p:cNvPr id="9" name="グループ化 8">
            <a:extLst>
              <a:ext uri="{FF2B5EF4-FFF2-40B4-BE49-F238E27FC236}">
                <a16:creationId xmlns:a16="http://schemas.microsoft.com/office/drawing/2014/main" id="{28C932BA-7683-F7D3-44F5-C6A400FE29BB}"/>
              </a:ext>
            </a:extLst>
          </p:cNvPr>
          <p:cNvGrpSpPr/>
          <p:nvPr/>
        </p:nvGrpSpPr>
        <p:grpSpPr>
          <a:xfrm>
            <a:off x="795359" y="1594180"/>
            <a:ext cx="5307568" cy="697832"/>
            <a:chOff x="884321" y="1836409"/>
            <a:chExt cx="5307568" cy="697832"/>
          </a:xfrm>
        </p:grpSpPr>
        <p:sp>
          <p:nvSpPr>
            <p:cNvPr id="4" name="テキスト ボックス 3">
              <a:extLst>
                <a:ext uri="{FF2B5EF4-FFF2-40B4-BE49-F238E27FC236}">
                  <a16:creationId xmlns:a16="http://schemas.microsoft.com/office/drawing/2014/main" id="{4CCC2370-706F-BB39-C851-8F137ADA7EB5}"/>
                </a:ext>
              </a:extLst>
            </p:cNvPr>
            <p:cNvSpPr txBox="1"/>
            <p:nvPr/>
          </p:nvSpPr>
          <p:spPr>
            <a:xfrm>
              <a:off x="1696451" y="1935746"/>
              <a:ext cx="4495438" cy="584775"/>
            </a:xfrm>
            <a:prstGeom prst="rect">
              <a:avLst/>
            </a:prstGeom>
            <a:noFill/>
          </p:spPr>
          <p:txBody>
            <a:bodyPr wrap="square" rtlCol="0">
              <a:spAutoFit/>
            </a:bodyPr>
            <a:lstStyle/>
            <a:p>
              <a:r>
                <a:rPr kumimoji="1" lang="ja-JP" altLang="en-US" sz="3200" b="1" dirty="0">
                  <a:solidFill>
                    <a:schemeClr val="tx1">
                      <a:lumMod val="65000"/>
                      <a:lumOff val="35000"/>
                    </a:schemeClr>
                  </a:solidFill>
                </a:rPr>
                <a:t>脳卒中に関する勉強会</a:t>
              </a:r>
            </a:p>
          </p:txBody>
        </p:sp>
        <p:sp>
          <p:nvSpPr>
            <p:cNvPr id="8" name="四角形: 角を丸くする 7">
              <a:extLst>
                <a:ext uri="{FF2B5EF4-FFF2-40B4-BE49-F238E27FC236}">
                  <a16:creationId xmlns:a16="http://schemas.microsoft.com/office/drawing/2014/main" id="{68E34639-F367-844E-EE51-4E6BBE8591EC}"/>
                </a:ext>
              </a:extLst>
            </p:cNvPr>
            <p:cNvSpPr/>
            <p:nvPr/>
          </p:nvSpPr>
          <p:spPr>
            <a:xfrm>
              <a:off x="884321" y="1836409"/>
              <a:ext cx="685799" cy="697832"/>
            </a:xfrm>
            <a:prstGeom prst="roundRect">
              <a:avLst/>
            </a:prstGeom>
            <a:solidFill>
              <a:srgbClr val="5467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t>01</a:t>
              </a:r>
              <a:endParaRPr kumimoji="1" lang="ja-JP" altLang="en-US" sz="2800" dirty="0"/>
            </a:p>
          </p:txBody>
        </p:sp>
      </p:grpSp>
      <p:grpSp>
        <p:nvGrpSpPr>
          <p:cNvPr id="10" name="グループ化 9">
            <a:extLst>
              <a:ext uri="{FF2B5EF4-FFF2-40B4-BE49-F238E27FC236}">
                <a16:creationId xmlns:a16="http://schemas.microsoft.com/office/drawing/2014/main" id="{DB070D0C-8554-72A8-08C4-6C96D6E1D087}"/>
              </a:ext>
            </a:extLst>
          </p:cNvPr>
          <p:cNvGrpSpPr/>
          <p:nvPr/>
        </p:nvGrpSpPr>
        <p:grpSpPr>
          <a:xfrm>
            <a:off x="795359" y="3667475"/>
            <a:ext cx="4890835" cy="697832"/>
            <a:chOff x="884321" y="4323760"/>
            <a:chExt cx="4890835" cy="697832"/>
          </a:xfrm>
        </p:grpSpPr>
        <p:sp>
          <p:nvSpPr>
            <p:cNvPr id="6" name="テキスト ボックス 5">
              <a:extLst>
                <a:ext uri="{FF2B5EF4-FFF2-40B4-BE49-F238E27FC236}">
                  <a16:creationId xmlns:a16="http://schemas.microsoft.com/office/drawing/2014/main" id="{DD6AC413-CF7E-F9AF-C38B-8ACA87758F37}"/>
                </a:ext>
              </a:extLst>
            </p:cNvPr>
            <p:cNvSpPr txBox="1"/>
            <p:nvPr/>
          </p:nvSpPr>
          <p:spPr>
            <a:xfrm>
              <a:off x="1696451" y="4425545"/>
              <a:ext cx="4078705" cy="584775"/>
            </a:xfrm>
            <a:prstGeom prst="rect">
              <a:avLst/>
            </a:prstGeom>
            <a:noFill/>
          </p:spPr>
          <p:txBody>
            <a:bodyPr wrap="square" rtlCol="0">
              <a:spAutoFit/>
            </a:bodyPr>
            <a:lstStyle/>
            <a:p>
              <a:r>
                <a:rPr kumimoji="1" lang="ja-JP" altLang="en-US" sz="3200" b="1" dirty="0">
                  <a:solidFill>
                    <a:schemeClr val="tx1">
                      <a:lumMod val="65000"/>
                      <a:lumOff val="35000"/>
                    </a:schemeClr>
                  </a:solidFill>
                </a:rPr>
                <a:t>共通ツールの増加</a:t>
              </a:r>
            </a:p>
          </p:txBody>
        </p:sp>
        <p:sp>
          <p:nvSpPr>
            <p:cNvPr id="11" name="四角形: 角を丸くする 10">
              <a:extLst>
                <a:ext uri="{FF2B5EF4-FFF2-40B4-BE49-F238E27FC236}">
                  <a16:creationId xmlns:a16="http://schemas.microsoft.com/office/drawing/2014/main" id="{D3881AC6-D4F6-2EA2-53C0-810059F57AB1}"/>
                </a:ext>
              </a:extLst>
            </p:cNvPr>
            <p:cNvSpPr/>
            <p:nvPr/>
          </p:nvSpPr>
          <p:spPr>
            <a:xfrm>
              <a:off x="884321" y="4323760"/>
              <a:ext cx="685799" cy="697832"/>
            </a:xfrm>
            <a:prstGeom prst="roundRect">
              <a:avLst/>
            </a:prstGeom>
            <a:solidFill>
              <a:srgbClr val="5467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t>02</a:t>
              </a:r>
              <a:endParaRPr kumimoji="1" lang="ja-JP" altLang="en-US" sz="2800" dirty="0"/>
            </a:p>
          </p:txBody>
        </p:sp>
      </p:grpSp>
      <p:sp>
        <p:nvSpPr>
          <p:cNvPr id="13" name="四角形: 角を丸くする 12">
            <a:extLst>
              <a:ext uri="{FF2B5EF4-FFF2-40B4-BE49-F238E27FC236}">
                <a16:creationId xmlns:a16="http://schemas.microsoft.com/office/drawing/2014/main" id="{0AECC739-DD66-D471-E214-3E0ABBCFEF04}"/>
              </a:ext>
            </a:extLst>
          </p:cNvPr>
          <p:cNvSpPr/>
          <p:nvPr/>
        </p:nvSpPr>
        <p:spPr>
          <a:xfrm>
            <a:off x="1260217" y="5566732"/>
            <a:ext cx="9685420" cy="1059435"/>
          </a:xfrm>
          <a:prstGeom prst="roundRect">
            <a:avLst/>
          </a:prstGeom>
          <a:solidFill>
            <a:srgbClr val="E9D1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800" kern="100" dirty="0">
                <a:solidFill>
                  <a:schemeClr val="tx1">
                    <a:lumMod val="65000"/>
                    <a:lumOff val="35000"/>
                  </a:schemeClr>
                </a:solidFill>
                <a:highlight>
                  <a:srgbClr val="E9D144"/>
                </a:highlight>
                <a:latin typeface="メイリオ" panose="020B0604030504040204" pitchFamily="50" charset="-128"/>
                <a:ea typeface="メイリオ" panose="020B0604030504040204" pitchFamily="50" charset="-128"/>
                <a:cs typeface="Times New Roman" panose="02020603050405020304" pitchFamily="18" charset="0"/>
              </a:rPr>
              <a:t>　</a:t>
            </a:r>
            <a:endParaRPr lang="en-US" altLang="ja-JP" sz="1050" kern="100" dirty="0">
              <a:solidFill>
                <a:schemeClr val="tx1">
                  <a:lumMod val="65000"/>
                  <a:lumOff val="35000"/>
                </a:schemeClr>
              </a:solidFill>
              <a:highlight>
                <a:srgbClr val="E9D144"/>
              </a:highlight>
              <a:latin typeface="メイリオ" panose="020B0604030504040204" pitchFamily="50" charset="-128"/>
              <a:ea typeface="メイリオ" panose="020B0604030504040204" pitchFamily="50" charset="-128"/>
              <a:cs typeface="Times New Roman" panose="02020603050405020304" pitchFamily="18" charset="0"/>
            </a:endParaRPr>
          </a:p>
          <a:p>
            <a:pPr algn="ctr"/>
            <a:r>
              <a:rPr lang="ja-JP" altLang="ja-JP" sz="2400" b="1" kern="100" dirty="0">
                <a:solidFill>
                  <a:schemeClr val="tx1">
                    <a:lumMod val="65000"/>
                    <a:lumOff val="35000"/>
                  </a:schemeClr>
                </a:solidFill>
                <a:effectLst/>
                <a:latin typeface="メイリオ" panose="020B0604030504040204" pitchFamily="50" charset="-128"/>
                <a:ea typeface="メイリオ" panose="020B0604030504040204" pitchFamily="50" charset="-128"/>
                <a:cs typeface="Times New Roman" panose="02020603050405020304" pitchFamily="18" charset="0"/>
              </a:rPr>
              <a:t>看護師</a:t>
            </a:r>
            <a:r>
              <a:rPr lang="ja-JP" altLang="en-US" sz="2400" b="1" kern="100" dirty="0">
                <a:solidFill>
                  <a:schemeClr val="tx1">
                    <a:lumMod val="65000"/>
                    <a:lumOff val="35000"/>
                  </a:schemeClr>
                </a:solidFill>
                <a:latin typeface="メイリオ" panose="020B0604030504040204" pitchFamily="50" charset="-128"/>
                <a:ea typeface="メイリオ" panose="020B0604030504040204" pitchFamily="50" charset="-128"/>
                <a:cs typeface="Times New Roman" panose="02020603050405020304" pitchFamily="18" charset="0"/>
              </a:rPr>
              <a:t>は</a:t>
            </a:r>
            <a:r>
              <a:rPr lang="ja-JP" altLang="ja-JP" sz="2400" b="1" kern="100" dirty="0">
                <a:solidFill>
                  <a:schemeClr val="tx1">
                    <a:lumMod val="65000"/>
                    <a:lumOff val="35000"/>
                  </a:schemeClr>
                </a:solidFill>
                <a:effectLst/>
                <a:latin typeface="メイリオ" panose="020B0604030504040204" pitchFamily="50" charset="-128"/>
                <a:ea typeface="メイリオ" panose="020B0604030504040204" pitchFamily="50" charset="-128"/>
                <a:cs typeface="Times New Roman" panose="02020603050405020304" pitchFamily="18" charset="0"/>
              </a:rPr>
              <a:t>眼には見えにくい調整部分を担っている</a:t>
            </a:r>
          </a:p>
          <a:p>
            <a:pPr algn="ctr"/>
            <a:r>
              <a:rPr lang="ja-JP" altLang="ja-JP" sz="2400" b="1" kern="100" dirty="0">
                <a:solidFill>
                  <a:schemeClr val="tx1">
                    <a:lumMod val="65000"/>
                    <a:lumOff val="35000"/>
                  </a:schemeClr>
                </a:solidFill>
                <a:effectLst/>
                <a:latin typeface="メイリオ" panose="020B0604030504040204" pitchFamily="50" charset="-128"/>
                <a:ea typeface="メイリオ" panose="020B0604030504040204" pitchFamily="50" charset="-128"/>
                <a:cs typeface="Times New Roman" panose="02020603050405020304" pitchFamily="18" charset="0"/>
              </a:rPr>
              <a:t>　今後は看護師の調整力についても可視化していきたい</a:t>
            </a:r>
          </a:p>
          <a:p>
            <a:pPr algn="ctr"/>
            <a:endParaRPr kumimoji="1" lang="ja-JP" altLang="en-US" dirty="0"/>
          </a:p>
        </p:txBody>
      </p:sp>
    </p:spTree>
    <p:extLst>
      <p:ext uri="{BB962C8B-B14F-4D97-AF65-F5344CB8AC3E}">
        <p14:creationId xmlns:p14="http://schemas.microsoft.com/office/powerpoint/2010/main" val="25358757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4C40906-CD56-8D49-67A1-E110CE746148}"/>
              </a:ext>
            </a:extLst>
          </p:cNvPr>
          <p:cNvSpPr>
            <a:spLocks noGrp="1"/>
          </p:cNvSpPr>
          <p:nvPr>
            <p:ph type="title"/>
          </p:nvPr>
        </p:nvSpPr>
        <p:spPr>
          <a:xfrm>
            <a:off x="838200" y="546100"/>
            <a:ext cx="10515600" cy="1325562"/>
          </a:xfrm>
        </p:spPr>
        <p:txBody>
          <a:bodyPr/>
          <a:lstStyle/>
          <a:p>
            <a:r>
              <a:rPr kumimoji="1" lang="ja-JP" altLang="en-US" b="1" dirty="0">
                <a:solidFill>
                  <a:schemeClr val="tx1">
                    <a:lumMod val="50000"/>
                    <a:lumOff val="50000"/>
                  </a:schemeClr>
                </a:solidFill>
              </a:rPr>
              <a:t>おわりに</a:t>
            </a:r>
          </a:p>
        </p:txBody>
      </p:sp>
      <p:cxnSp>
        <p:nvCxnSpPr>
          <p:cNvPr id="3" name="直線コネクタ 2">
            <a:extLst>
              <a:ext uri="{FF2B5EF4-FFF2-40B4-BE49-F238E27FC236}">
                <a16:creationId xmlns:a16="http://schemas.microsoft.com/office/drawing/2014/main" id="{00FC92F0-4B09-C94B-4AD4-68850EBE5D6B}"/>
              </a:ext>
            </a:extLst>
          </p:cNvPr>
          <p:cNvCxnSpPr/>
          <p:nvPr/>
        </p:nvCxnSpPr>
        <p:spPr>
          <a:xfrm>
            <a:off x="838200" y="1643062"/>
            <a:ext cx="10515600" cy="0"/>
          </a:xfrm>
          <a:prstGeom prst="line">
            <a:avLst/>
          </a:prstGeom>
          <a:ln w="50800" cmpd="sng">
            <a:solidFill>
              <a:schemeClr val="accent3">
                <a:lumMod val="60000"/>
                <a:lumOff val="40000"/>
              </a:schemeClr>
            </a:solidFill>
          </a:ln>
        </p:spPr>
        <p:style>
          <a:lnRef idx="1">
            <a:schemeClr val="dk1"/>
          </a:lnRef>
          <a:fillRef idx="0">
            <a:schemeClr val="dk1"/>
          </a:fillRef>
          <a:effectRef idx="0">
            <a:schemeClr val="dk1"/>
          </a:effectRef>
          <a:fontRef idx="minor">
            <a:schemeClr val="tx1"/>
          </a:fontRef>
        </p:style>
      </p:cxnSp>
      <p:sp>
        <p:nvSpPr>
          <p:cNvPr id="7" name="テキスト ボックス 6">
            <a:extLst>
              <a:ext uri="{FF2B5EF4-FFF2-40B4-BE49-F238E27FC236}">
                <a16:creationId xmlns:a16="http://schemas.microsoft.com/office/drawing/2014/main" id="{93FE8D69-2FA5-DACC-CF85-F2F8E71ADB70}"/>
              </a:ext>
            </a:extLst>
          </p:cNvPr>
          <p:cNvSpPr txBox="1"/>
          <p:nvPr/>
        </p:nvSpPr>
        <p:spPr>
          <a:xfrm>
            <a:off x="1045940" y="2092166"/>
            <a:ext cx="10204450" cy="3701013"/>
          </a:xfrm>
          <a:prstGeom prst="rect">
            <a:avLst/>
          </a:prstGeom>
          <a:noFill/>
        </p:spPr>
        <p:txBody>
          <a:bodyPr wrap="square">
            <a:spAutoFit/>
          </a:bodyPr>
          <a:lstStyle/>
          <a:p>
            <a:pPr>
              <a:lnSpc>
                <a:spcPct val="150000"/>
              </a:lnSpc>
            </a:pPr>
            <a:r>
              <a:rPr lang="ja-JP" altLang="en-US" sz="2800" dirty="0">
                <a:solidFill>
                  <a:schemeClr val="tx1">
                    <a:lumMod val="65000"/>
                    <a:lumOff val="35000"/>
                  </a:schemeClr>
                </a:solidFill>
              </a:rPr>
              <a:t>　幡多地域の高齢化・人口減少は否めない中、当院は救急医療　</a:t>
            </a:r>
            <a:endParaRPr lang="en-US" altLang="ja-JP" sz="2800" dirty="0">
              <a:solidFill>
                <a:schemeClr val="tx1">
                  <a:lumMod val="65000"/>
                  <a:lumOff val="35000"/>
                </a:schemeClr>
              </a:solidFill>
            </a:endParaRPr>
          </a:p>
          <a:p>
            <a:pPr>
              <a:lnSpc>
                <a:spcPct val="150000"/>
              </a:lnSpc>
            </a:pPr>
            <a:r>
              <a:rPr lang="ja-JP" altLang="en-US" sz="2800" dirty="0">
                <a:solidFill>
                  <a:schemeClr val="tx1">
                    <a:lumMod val="65000"/>
                    <a:lumOff val="35000"/>
                  </a:schemeClr>
                </a:solidFill>
              </a:rPr>
              <a:t>　を継続して行く必要がある</a:t>
            </a:r>
            <a:endParaRPr lang="en-US" altLang="ja-JP" sz="2800" dirty="0">
              <a:solidFill>
                <a:schemeClr val="tx1">
                  <a:lumMod val="65000"/>
                  <a:lumOff val="35000"/>
                </a:schemeClr>
              </a:solidFill>
            </a:endParaRPr>
          </a:p>
          <a:p>
            <a:endParaRPr lang="en-US" altLang="ja-JP" sz="2800" dirty="0">
              <a:solidFill>
                <a:schemeClr val="tx1">
                  <a:lumMod val="65000"/>
                  <a:lumOff val="35000"/>
                </a:schemeClr>
              </a:solidFill>
            </a:endParaRPr>
          </a:p>
          <a:p>
            <a:pPr>
              <a:lnSpc>
                <a:spcPct val="150000"/>
              </a:lnSpc>
            </a:pPr>
            <a:r>
              <a:rPr lang="ja-JP" altLang="en-US" sz="2800" dirty="0">
                <a:solidFill>
                  <a:schemeClr val="tx1">
                    <a:lumMod val="65000"/>
                    <a:lumOff val="35000"/>
                  </a:schemeClr>
                </a:solidFill>
              </a:rPr>
              <a:t>　患者さんが「その人らしい生活」ができる地域へ戻れるよう　</a:t>
            </a:r>
            <a:endParaRPr lang="en-US" altLang="ja-JP" sz="2800" dirty="0">
              <a:solidFill>
                <a:schemeClr val="tx1">
                  <a:lumMod val="65000"/>
                  <a:lumOff val="35000"/>
                </a:schemeClr>
              </a:solidFill>
            </a:endParaRPr>
          </a:p>
          <a:p>
            <a:pPr>
              <a:lnSpc>
                <a:spcPct val="150000"/>
              </a:lnSpc>
            </a:pPr>
            <a:r>
              <a:rPr lang="ja-JP" altLang="en-US" sz="2800" dirty="0">
                <a:solidFill>
                  <a:schemeClr val="tx1">
                    <a:lumMod val="65000"/>
                    <a:lumOff val="35000"/>
                  </a:schemeClr>
                </a:solidFill>
              </a:rPr>
              <a:t>　に救急隊も巻き込みながら、幡多地域の医療の砦となれるよ　</a:t>
            </a:r>
            <a:endParaRPr lang="en-US" altLang="ja-JP" sz="2800" dirty="0">
              <a:solidFill>
                <a:schemeClr val="tx1">
                  <a:lumMod val="65000"/>
                  <a:lumOff val="35000"/>
                </a:schemeClr>
              </a:solidFill>
            </a:endParaRPr>
          </a:p>
          <a:p>
            <a:pPr>
              <a:lnSpc>
                <a:spcPct val="150000"/>
              </a:lnSpc>
            </a:pPr>
            <a:r>
              <a:rPr lang="ja-JP" altLang="en-US" sz="2800" dirty="0">
                <a:solidFill>
                  <a:schemeClr val="tx1">
                    <a:lumMod val="65000"/>
                    <a:lumOff val="35000"/>
                  </a:schemeClr>
                </a:solidFill>
              </a:rPr>
              <a:t>　う貢献していきたい</a:t>
            </a:r>
          </a:p>
        </p:txBody>
      </p:sp>
      <p:grpSp>
        <p:nvGrpSpPr>
          <p:cNvPr id="4" name="グループ化 3">
            <a:extLst>
              <a:ext uri="{FF2B5EF4-FFF2-40B4-BE49-F238E27FC236}">
                <a16:creationId xmlns:a16="http://schemas.microsoft.com/office/drawing/2014/main" id="{28DEC9C4-8D7A-04DD-0139-D04EACDDA953}"/>
              </a:ext>
            </a:extLst>
          </p:cNvPr>
          <p:cNvGrpSpPr/>
          <p:nvPr/>
        </p:nvGrpSpPr>
        <p:grpSpPr>
          <a:xfrm>
            <a:off x="700727" y="2234144"/>
            <a:ext cx="577893" cy="577893"/>
            <a:chOff x="437653" y="3204695"/>
            <a:chExt cx="577893" cy="577893"/>
          </a:xfrm>
          <a:gradFill flip="none" rotWithShape="1">
            <a:gsLst>
              <a:gs pos="0">
                <a:srgbClr val="5467DC"/>
              </a:gs>
              <a:gs pos="100000">
                <a:srgbClr val="00B4DB"/>
              </a:gs>
            </a:gsLst>
            <a:lin ang="0" scaled="1"/>
            <a:tileRect/>
          </a:gradFill>
        </p:grpSpPr>
        <p:sp>
          <p:nvSpPr>
            <p:cNvPr id="5" name="円/楕円 58">
              <a:extLst>
                <a:ext uri="{FF2B5EF4-FFF2-40B4-BE49-F238E27FC236}">
                  <a16:creationId xmlns:a16="http://schemas.microsoft.com/office/drawing/2014/main" id="{DDEE792C-AF72-9B2A-84BC-5493A153A0AA}"/>
                </a:ext>
              </a:extLst>
            </p:cNvPr>
            <p:cNvSpPr/>
            <p:nvPr/>
          </p:nvSpPr>
          <p:spPr>
            <a:xfrm>
              <a:off x="437653" y="3204695"/>
              <a:ext cx="577893" cy="57789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フリーフォーム 60">
              <a:extLst>
                <a:ext uri="{FF2B5EF4-FFF2-40B4-BE49-F238E27FC236}">
                  <a16:creationId xmlns:a16="http://schemas.microsoft.com/office/drawing/2014/main" id="{9DB62AB3-34A9-4B78-2FDE-5D62955F5C38}"/>
                </a:ext>
              </a:extLst>
            </p:cNvPr>
            <p:cNvSpPr/>
            <p:nvPr/>
          </p:nvSpPr>
          <p:spPr>
            <a:xfrm>
              <a:off x="584374" y="3389892"/>
              <a:ext cx="298938" cy="207498"/>
            </a:xfrm>
            <a:custGeom>
              <a:avLst/>
              <a:gdLst>
                <a:gd name="connsiteX0" fmla="*/ 0 w 330591"/>
                <a:gd name="connsiteY0" fmla="*/ 116058 h 207498"/>
                <a:gd name="connsiteX1" fmla="*/ 91440 w 330591"/>
                <a:gd name="connsiteY1" fmla="*/ 207498 h 207498"/>
                <a:gd name="connsiteX2" fmla="*/ 298938 w 330591"/>
                <a:gd name="connsiteY2" fmla="*/ 0 h 207498"/>
                <a:gd name="connsiteX3" fmla="*/ 330591 w 330591"/>
                <a:gd name="connsiteY3" fmla="*/ 0 h 207498"/>
                <a:gd name="connsiteX0" fmla="*/ 0 w 298938"/>
                <a:gd name="connsiteY0" fmla="*/ 116058 h 207498"/>
                <a:gd name="connsiteX1" fmla="*/ 91440 w 298938"/>
                <a:gd name="connsiteY1" fmla="*/ 207498 h 207498"/>
                <a:gd name="connsiteX2" fmla="*/ 298938 w 298938"/>
                <a:gd name="connsiteY2" fmla="*/ 0 h 207498"/>
              </a:gdLst>
              <a:ahLst/>
              <a:cxnLst>
                <a:cxn ang="0">
                  <a:pos x="connsiteX0" y="connsiteY0"/>
                </a:cxn>
                <a:cxn ang="0">
                  <a:pos x="connsiteX1" y="connsiteY1"/>
                </a:cxn>
                <a:cxn ang="0">
                  <a:pos x="connsiteX2" y="connsiteY2"/>
                </a:cxn>
              </a:cxnLst>
              <a:rect l="l" t="t" r="r" b="b"/>
              <a:pathLst>
                <a:path w="298938" h="207498">
                  <a:moveTo>
                    <a:pt x="0" y="116058"/>
                  </a:moveTo>
                  <a:lnTo>
                    <a:pt x="91440" y="207498"/>
                  </a:lnTo>
                  <a:lnTo>
                    <a:pt x="298938" y="0"/>
                  </a:lnTo>
                </a:path>
              </a:pathLst>
            </a:custGeom>
            <a:grpFill/>
            <a:ln w="476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 name="グループ化 7">
            <a:extLst>
              <a:ext uri="{FF2B5EF4-FFF2-40B4-BE49-F238E27FC236}">
                <a16:creationId xmlns:a16="http://schemas.microsoft.com/office/drawing/2014/main" id="{721295E3-F410-E864-76FE-849C75D6E09B}"/>
              </a:ext>
            </a:extLst>
          </p:cNvPr>
          <p:cNvGrpSpPr/>
          <p:nvPr/>
        </p:nvGrpSpPr>
        <p:grpSpPr>
          <a:xfrm>
            <a:off x="700726" y="3942672"/>
            <a:ext cx="577893" cy="577893"/>
            <a:chOff x="437653" y="3204695"/>
            <a:chExt cx="577893" cy="577893"/>
          </a:xfrm>
          <a:gradFill flip="none" rotWithShape="1">
            <a:gsLst>
              <a:gs pos="0">
                <a:srgbClr val="5467DC"/>
              </a:gs>
              <a:gs pos="100000">
                <a:srgbClr val="00B4DB"/>
              </a:gs>
            </a:gsLst>
            <a:lin ang="0" scaled="1"/>
            <a:tileRect/>
          </a:gradFill>
        </p:grpSpPr>
        <p:sp>
          <p:nvSpPr>
            <p:cNvPr id="9" name="円/楕円 58">
              <a:extLst>
                <a:ext uri="{FF2B5EF4-FFF2-40B4-BE49-F238E27FC236}">
                  <a16:creationId xmlns:a16="http://schemas.microsoft.com/office/drawing/2014/main" id="{CFB30759-558D-3938-47D1-6E5F2A9A4E1D}"/>
                </a:ext>
              </a:extLst>
            </p:cNvPr>
            <p:cNvSpPr/>
            <p:nvPr/>
          </p:nvSpPr>
          <p:spPr>
            <a:xfrm>
              <a:off x="437653" y="3204695"/>
              <a:ext cx="577893" cy="57789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フリーフォーム 60">
              <a:extLst>
                <a:ext uri="{FF2B5EF4-FFF2-40B4-BE49-F238E27FC236}">
                  <a16:creationId xmlns:a16="http://schemas.microsoft.com/office/drawing/2014/main" id="{40205D9F-CC04-9459-0180-628EB48A5BAA}"/>
                </a:ext>
              </a:extLst>
            </p:cNvPr>
            <p:cNvSpPr/>
            <p:nvPr/>
          </p:nvSpPr>
          <p:spPr>
            <a:xfrm>
              <a:off x="584374" y="3389892"/>
              <a:ext cx="298938" cy="207498"/>
            </a:xfrm>
            <a:custGeom>
              <a:avLst/>
              <a:gdLst>
                <a:gd name="connsiteX0" fmla="*/ 0 w 330591"/>
                <a:gd name="connsiteY0" fmla="*/ 116058 h 207498"/>
                <a:gd name="connsiteX1" fmla="*/ 91440 w 330591"/>
                <a:gd name="connsiteY1" fmla="*/ 207498 h 207498"/>
                <a:gd name="connsiteX2" fmla="*/ 298938 w 330591"/>
                <a:gd name="connsiteY2" fmla="*/ 0 h 207498"/>
                <a:gd name="connsiteX3" fmla="*/ 330591 w 330591"/>
                <a:gd name="connsiteY3" fmla="*/ 0 h 207498"/>
                <a:gd name="connsiteX0" fmla="*/ 0 w 298938"/>
                <a:gd name="connsiteY0" fmla="*/ 116058 h 207498"/>
                <a:gd name="connsiteX1" fmla="*/ 91440 w 298938"/>
                <a:gd name="connsiteY1" fmla="*/ 207498 h 207498"/>
                <a:gd name="connsiteX2" fmla="*/ 298938 w 298938"/>
                <a:gd name="connsiteY2" fmla="*/ 0 h 207498"/>
              </a:gdLst>
              <a:ahLst/>
              <a:cxnLst>
                <a:cxn ang="0">
                  <a:pos x="connsiteX0" y="connsiteY0"/>
                </a:cxn>
                <a:cxn ang="0">
                  <a:pos x="connsiteX1" y="connsiteY1"/>
                </a:cxn>
                <a:cxn ang="0">
                  <a:pos x="connsiteX2" y="connsiteY2"/>
                </a:cxn>
              </a:cxnLst>
              <a:rect l="l" t="t" r="r" b="b"/>
              <a:pathLst>
                <a:path w="298938" h="207498">
                  <a:moveTo>
                    <a:pt x="0" y="116058"/>
                  </a:moveTo>
                  <a:lnTo>
                    <a:pt x="91440" y="207498"/>
                  </a:lnTo>
                  <a:lnTo>
                    <a:pt x="298938" y="0"/>
                  </a:lnTo>
                </a:path>
              </a:pathLst>
            </a:custGeom>
            <a:grpFill/>
            <a:ln w="476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27906229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手をつないでいる女と男">
            <a:extLst>
              <a:ext uri="{FF2B5EF4-FFF2-40B4-BE49-F238E27FC236}">
                <a16:creationId xmlns:a16="http://schemas.microsoft.com/office/drawing/2014/main" id="{B78171E4-8FC7-0914-5EA9-A7D61BDDE78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0652"/>
            <a:ext cx="12192000" cy="6868652"/>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a:extLst>
              <a:ext uri="{FF2B5EF4-FFF2-40B4-BE49-F238E27FC236}">
                <a16:creationId xmlns:a16="http://schemas.microsoft.com/office/drawing/2014/main" id="{4DAABB0E-204D-4825-5590-050B4281889A}"/>
              </a:ext>
            </a:extLst>
          </p:cNvPr>
          <p:cNvSpPr/>
          <p:nvPr/>
        </p:nvSpPr>
        <p:spPr>
          <a:xfrm>
            <a:off x="0" y="-10652"/>
            <a:ext cx="12192000" cy="6868652"/>
          </a:xfrm>
          <a:prstGeom prst="rect">
            <a:avLst/>
          </a:prstGeom>
          <a:solidFill>
            <a:schemeClr val="bg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448690D0-83C7-1BDB-DF1A-F37D708CB368}"/>
              </a:ext>
            </a:extLst>
          </p:cNvPr>
          <p:cNvSpPr txBox="1"/>
          <p:nvPr/>
        </p:nvSpPr>
        <p:spPr>
          <a:xfrm>
            <a:off x="2085974" y="5441434"/>
            <a:ext cx="8620125" cy="769441"/>
          </a:xfrm>
          <a:prstGeom prst="rect">
            <a:avLst/>
          </a:prstGeom>
          <a:noFill/>
        </p:spPr>
        <p:txBody>
          <a:bodyPr wrap="square">
            <a:spAutoFit/>
          </a:bodyPr>
          <a:lstStyle/>
          <a:p>
            <a:r>
              <a:rPr kumimoji="1" lang="ja-JP" altLang="en-US" sz="4400" b="1" dirty="0">
                <a:solidFill>
                  <a:schemeClr val="tx1">
                    <a:lumMod val="65000"/>
                    <a:lumOff val="35000"/>
                  </a:schemeClr>
                </a:solidFill>
              </a:rPr>
              <a:t>ご清聴ありがとうございました</a:t>
            </a:r>
          </a:p>
        </p:txBody>
      </p:sp>
    </p:spTree>
    <p:extLst>
      <p:ext uri="{BB962C8B-B14F-4D97-AF65-F5344CB8AC3E}">
        <p14:creationId xmlns:p14="http://schemas.microsoft.com/office/powerpoint/2010/main" val="3708994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グラフィックス 2" descr="頭の中の脳 単色塗りつぶし">
            <a:extLst>
              <a:ext uri="{FF2B5EF4-FFF2-40B4-BE49-F238E27FC236}">
                <a16:creationId xmlns:a16="http://schemas.microsoft.com/office/drawing/2014/main" id="{DF56CB8B-04B6-E33A-27ED-4568F405E74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4680" y="1164082"/>
            <a:ext cx="5223465" cy="5223465"/>
          </a:xfrm>
          <a:prstGeom prst="rect">
            <a:avLst/>
          </a:prstGeom>
        </p:spPr>
      </p:pic>
      <p:sp>
        <p:nvSpPr>
          <p:cNvPr id="5" name="テキスト ボックス 4">
            <a:extLst>
              <a:ext uri="{FF2B5EF4-FFF2-40B4-BE49-F238E27FC236}">
                <a16:creationId xmlns:a16="http://schemas.microsoft.com/office/drawing/2014/main" id="{1DA4062A-5CC1-F6E8-DB21-E07ED476FB1F}"/>
              </a:ext>
            </a:extLst>
          </p:cNvPr>
          <p:cNvSpPr txBox="1"/>
          <p:nvPr/>
        </p:nvSpPr>
        <p:spPr>
          <a:xfrm>
            <a:off x="5365623" y="2787082"/>
            <a:ext cx="6241773" cy="1977464"/>
          </a:xfrm>
          <a:prstGeom prst="rect">
            <a:avLst/>
          </a:prstGeom>
          <a:noFill/>
        </p:spPr>
        <p:txBody>
          <a:bodyPr wrap="square" rtlCol="0">
            <a:spAutoFit/>
          </a:bodyPr>
          <a:lstStyle/>
          <a:p>
            <a:pPr>
              <a:lnSpc>
                <a:spcPct val="150000"/>
              </a:lnSpc>
            </a:pPr>
            <a:r>
              <a:rPr lang="ja-JP" altLang="ja-JP" sz="2800" b="1" dirty="0">
                <a:solidFill>
                  <a:schemeClr val="tx1">
                    <a:lumMod val="65000"/>
                    <a:lumOff val="35000"/>
                  </a:schemeClr>
                </a:solidFill>
                <a:latin typeface="メイリオ" panose="020B0604030504040204" pitchFamily="50" charset="-128"/>
                <a:ea typeface="メイリオ" panose="020B0604030504040204" pitchFamily="50" charset="-128"/>
              </a:rPr>
              <a:t>特に脳血管障害は救命できたとしても</a:t>
            </a:r>
            <a:endParaRPr lang="en-US" altLang="ja-JP" sz="2800" b="1" dirty="0">
              <a:solidFill>
                <a:schemeClr val="tx1">
                  <a:lumMod val="65000"/>
                  <a:lumOff val="35000"/>
                </a:schemeClr>
              </a:solidFill>
              <a:latin typeface="メイリオ" panose="020B0604030504040204" pitchFamily="50" charset="-128"/>
              <a:ea typeface="メイリオ" panose="020B0604030504040204" pitchFamily="50" charset="-128"/>
            </a:endParaRPr>
          </a:p>
          <a:p>
            <a:pPr>
              <a:lnSpc>
                <a:spcPct val="150000"/>
              </a:lnSpc>
            </a:pPr>
            <a:r>
              <a:rPr lang="ja-JP" altLang="ja-JP" sz="2800" b="1" dirty="0">
                <a:solidFill>
                  <a:schemeClr val="tx1">
                    <a:lumMod val="65000"/>
                    <a:lumOff val="35000"/>
                  </a:schemeClr>
                </a:solidFill>
                <a:latin typeface="メイリオ" panose="020B0604030504040204" pitchFamily="50" charset="-128"/>
                <a:ea typeface="メイリオ" panose="020B0604030504040204" pitchFamily="50" charset="-128"/>
              </a:rPr>
              <a:t>その多くが継続して治療を必要とし</a:t>
            </a:r>
            <a:r>
              <a:rPr lang="ja-JP" altLang="en-US" sz="2800" b="1" dirty="0">
                <a:solidFill>
                  <a:schemeClr val="tx1">
                    <a:lumMod val="65000"/>
                    <a:lumOff val="35000"/>
                  </a:schemeClr>
                </a:solidFill>
                <a:latin typeface="メイリオ" panose="020B0604030504040204" pitchFamily="50" charset="-128"/>
                <a:ea typeface="メイリオ" panose="020B0604030504040204" pitchFamily="50" charset="-128"/>
              </a:rPr>
              <a:t>、</a:t>
            </a:r>
            <a:endParaRPr lang="en-US" altLang="ja-JP" sz="2800" b="1" dirty="0">
              <a:solidFill>
                <a:schemeClr val="tx1">
                  <a:lumMod val="65000"/>
                  <a:lumOff val="35000"/>
                </a:schemeClr>
              </a:solidFill>
              <a:latin typeface="メイリオ" panose="020B0604030504040204" pitchFamily="50" charset="-128"/>
              <a:ea typeface="メイリオ" panose="020B0604030504040204" pitchFamily="50" charset="-128"/>
            </a:endParaRPr>
          </a:p>
          <a:p>
            <a:pPr>
              <a:lnSpc>
                <a:spcPct val="150000"/>
              </a:lnSpc>
            </a:pPr>
            <a:r>
              <a:rPr lang="ja-JP" altLang="ja-JP" sz="2800" b="1" dirty="0">
                <a:solidFill>
                  <a:schemeClr val="tx1">
                    <a:lumMod val="65000"/>
                    <a:lumOff val="35000"/>
                  </a:schemeClr>
                </a:solidFill>
                <a:latin typeface="メイリオ" panose="020B0604030504040204" pitchFamily="50" charset="-128"/>
                <a:ea typeface="メイリオ" panose="020B0604030504040204" pitchFamily="50" charset="-128"/>
              </a:rPr>
              <a:t>後遺症として身体の機能障害を伴う</a:t>
            </a:r>
            <a:endParaRPr kumimoji="1" lang="ja-JP" altLang="en-US" sz="2800" b="1" dirty="0">
              <a:solidFill>
                <a:schemeClr val="tx1">
                  <a:lumMod val="65000"/>
                  <a:lumOff val="35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8979068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0F9A5698-23BA-D7C6-D29E-288D73B36E90}"/>
              </a:ext>
            </a:extLst>
          </p:cNvPr>
          <p:cNvGrpSpPr/>
          <p:nvPr/>
        </p:nvGrpSpPr>
        <p:grpSpPr>
          <a:xfrm>
            <a:off x="291848" y="1951382"/>
            <a:ext cx="11622158" cy="4350026"/>
            <a:chOff x="397565" y="2027582"/>
            <a:chExt cx="11622158" cy="4350026"/>
          </a:xfrm>
          <a:solidFill>
            <a:schemeClr val="accent3">
              <a:lumMod val="60000"/>
              <a:lumOff val="40000"/>
            </a:schemeClr>
          </a:solidFill>
        </p:grpSpPr>
        <p:sp>
          <p:nvSpPr>
            <p:cNvPr id="2" name="楕円 1">
              <a:extLst>
                <a:ext uri="{FF2B5EF4-FFF2-40B4-BE49-F238E27FC236}">
                  <a16:creationId xmlns:a16="http://schemas.microsoft.com/office/drawing/2014/main" id="{5EB4DBB2-251B-3584-026D-61C57B883E14}"/>
                </a:ext>
              </a:extLst>
            </p:cNvPr>
            <p:cNvSpPr/>
            <p:nvPr/>
          </p:nvSpPr>
          <p:spPr>
            <a:xfrm>
              <a:off x="397565" y="3581400"/>
              <a:ext cx="2822713" cy="2690191"/>
            </a:xfrm>
            <a:prstGeom prst="ellipse">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tLang="ja-JP" sz="2000" dirty="0">
                <a:solidFill>
                  <a:schemeClr val="accent2">
                    <a:lumMod val="75000"/>
                  </a:schemeClr>
                </a:solidFill>
              </a:endParaRPr>
            </a:p>
            <a:p>
              <a:pPr algn="ctr"/>
              <a:r>
                <a:rPr kumimoji="1" lang="ja-JP" altLang="en-US" sz="2400" b="1" dirty="0">
                  <a:solidFill>
                    <a:schemeClr val="bg1"/>
                  </a:solidFill>
                </a:rPr>
                <a:t>全国</a:t>
              </a:r>
              <a:endParaRPr kumimoji="1" lang="en-US" altLang="ja-JP" sz="2400" b="1" dirty="0">
                <a:solidFill>
                  <a:schemeClr val="bg1"/>
                </a:solidFill>
              </a:endParaRPr>
            </a:p>
            <a:p>
              <a:pPr algn="ctr"/>
              <a:r>
                <a:rPr kumimoji="1" lang="en-US" altLang="ja-JP" sz="3200" b="1" dirty="0">
                  <a:solidFill>
                    <a:schemeClr val="bg1"/>
                  </a:solidFill>
                </a:rPr>
                <a:t>28.6</a:t>
              </a:r>
              <a:r>
                <a:rPr kumimoji="1" lang="ja-JP" altLang="en-US" sz="3200" b="1" dirty="0">
                  <a:solidFill>
                    <a:schemeClr val="bg1"/>
                  </a:solidFill>
                </a:rPr>
                <a:t>％</a:t>
              </a:r>
              <a:endParaRPr kumimoji="1" lang="en-US" altLang="ja-JP" sz="3200" b="1" dirty="0">
                <a:solidFill>
                  <a:schemeClr val="bg1"/>
                </a:solidFill>
              </a:endParaRPr>
            </a:p>
            <a:p>
              <a:pPr algn="ctr"/>
              <a:endParaRPr kumimoji="1" lang="ja-JP" altLang="en-US" dirty="0">
                <a:solidFill>
                  <a:srgbClr val="FF0000"/>
                </a:solidFill>
              </a:endParaRPr>
            </a:p>
          </p:txBody>
        </p:sp>
        <p:sp>
          <p:nvSpPr>
            <p:cNvPr id="3" name="楕円 2">
              <a:extLst>
                <a:ext uri="{FF2B5EF4-FFF2-40B4-BE49-F238E27FC236}">
                  <a16:creationId xmlns:a16="http://schemas.microsoft.com/office/drawing/2014/main" id="{E7B97693-4ECA-49EE-3C82-CAB40E97C07D}"/>
                </a:ext>
              </a:extLst>
            </p:cNvPr>
            <p:cNvSpPr/>
            <p:nvPr/>
          </p:nvSpPr>
          <p:spPr>
            <a:xfrm>
              <a:off x="7785653" y="2027582"/>
              <a:ext cx="4234070" cy="4350026"/>
            </a:xfrm>
            <a:prstGeom prst="ellipse">
              <a:avLst/>
            </a:prstGeom>
            <a:solidFill>
              <a:srgbClr val="E9D1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tLang="ja-JP" sz="2400" b="1" dirty="0">
                <a:solidFill>
                  <a:schemeClr val="bg1">
                    <a:lumMod val="50000"/>
                  </a:schemeClr>
                </a:solidFill>
              </a:endParaRPr>
            </a:p>
            <a:p>
              <a:pPr algn="ctr"/>
              <a:r>
                <a:rPr kumimoji="1" lang="ja-JP" altLang="en-US" sz="3200" b="1" dirty="0">
                  <a:solidFill>
                    <a:schemeClr val="bg1"/>
                  </a:solidFill>
                </a:rPr>
                <a:t>幡多地域</a:t>
              </a:r>
              <a:endParaRPr kumimoji="1" lang="en-US" altLang="ja-JP" sz="3200" b="1" dirty="0">
                <a:solidFill>
                  <a:schemeClr val="bg1"/>
                </a:solidFill>
              </a:endParaRPr>
            </a:p>
            <a:p>
              <a:pPr algn="ctr"/>
              <a:r>
                <a:rPr kumimoji="1" lang="en-US" altLang="ja-JP" sz="8000" b="1" dirty="0">
                  <a:solidFill>
                    <a:schemeClr val="bg1"/>
                  </a:solidFill>
                </a:rPr>
                <a:t>41.3%</a:t>
              </a:r>
            </a:p>
            <a:p>
              <a:pPr algn="ctr"/>
              <a:endParaRPr kumimoji="1" lang="ja-JP" altLang="en-US" dirty="0"/>
            </a:p>
          </p:txBody>
        </p:sp>
        <p:sp>
          <p:nvSpPr>
            <p:cNvPr id="4" name="楕円 3">
              <a:extLst>
                <a:ext uri="{FF2B5EF4-FFF2-40B4-BE49-F238E27FC236}">
                  <a16:creationId xmlns:a16="http://schemas.microsoft.com/office/drawing/2014/main" id="{493937AB-D1B2-28DC-981A-111E8FD59B37}"/>
                </a:ext>
              </a:extLst>
            </p:cNvPr>
            <p:cNvSpPr/>
            <p:nvPr/>
          </p:nvSpPr>
          <p:spPr>
            <a:xfrm>
              <a:off x="3770243" y="2888974"/>
              <a:ext cx="3544957" cy="3382617"/>
            </a:xfrm>
            <a:prstGeom prst="ellipse">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tLang="ja-JP" sz="2000" dirty="0">
                <a:solidFill>
                  <a:schemeClr val="tx1">
                    <a:lumMod val="65000"/>
                    <a:lumOff val="35000"/>
                  </a:schemeClr>
                </a:solidFill>
              </a:endParaRPr>
            </a:p>
            <a:p>
              <a:pPr algn="ctr"/>
              <a:r>
                <a:rPr kumimoji="1" lang="ja-JP" altLang="en-US" sz="2400" b="1" dirty="0">
                  <a:solidFill>
                    <a:schemeClr val="bg1"/>
                  </a:solidFill>
                </a:rPr>
                <a:t>高知県</a:t>
              </a:r>
              <a:endParaRPr kumimoji="1" lang="en-US" altLang="ja-JP" sz="2400" b="1" dirty="0">
                <a:solidFill>
                  <a:schemeClr val="bg1"/>
                </a:solidFill>
              </a:endParaRPr>
            </a:p>
            <a:p>
              <a:pPr algn="ctr"/>
              <a:r>
                <a:rPr kumimoji="1" lang="en-US" altLang="ja-JP" sz="4400" b="1" dirty="0">
                  <a:solidFill>
                    <a:schemeClr val="bg1"/>
                  </a:solidFill>
                </a:rPr>
                <a:t>35.5%</a:t>
              </a:r>
            </a:p>
            <a:p>
              <a:pPr algn="ctr"/>
              <a:endParaRPr kumimoji="1" lang="ja-JP" altLang="en-US" dirty="0"/>
            </a:p>
          </p:txBody>
        </p:sp>
      </p:grpSp>
      <p:sp>
        <p:nvSpPr>
          <p:cNvPr id="7" name="タイトル 6">
            <a:extLst>
              <a:ext uri="{FF2B5EF4-FFF2-40B4-BE49-F238E27FC236}">
                <a16:creationId xmlns:a16="http://schemas.microsoft.com/office/drawing/2014/main" id="{E0E0C060-395D-73FC-FA7E-5E7AF7CF5FEE}"/>
              </a:ext>
            </a:extLst>
          </p:cNvPr>
          <p:cNvSpPr>
            <a:spLocks noGrp="1"/>
          </p:cNvSpPr>
          <p:nvPr>
            <p:ph type="title"/>
          </p:nvPr>
        </p:nvSpPr>
        <p:spPr/>
        <p:txBody>
          <a:bodyPr/>
          <a:lstStyle/>
          <a:p>
            <a:r>
              <a:rPr lang="ja-JP" altLang="en-US" b="1" dirty="0">
                <a:solidFill>
                  <a:schemeClr val="tx1">
                    <a:lumMod val="50000"/>
                    <a:lumOff val="50000"/>
                  </a:schemeClr>
                </a:solidFill>
              </a:rPr>
              <a:t>高齢化率</a:t>
            </a:r>
          </a:p>
        </p:txBody>
      </p:sp>
      <p:cxnSp>
        <p:nvCxnSpPr>
          <p:cNvPr id="8" name="直線コネクタ 7">
            <a:extLst>
              <a:ext uri="{FF2B5EF4-FFF2-40B4-BE49-F238E27FC236}">
                <a16:creationId xmlns:a16="http://schemas.microsoft.com/office/drawing/2014/main" id="{E46C1896-DEEA-AD88-3D7E-EF74FD8BF32A}"/>
              </a:ext>
            </a:extLst>
          </p:cNvPr>
          <p:cNvCxnSpPr/>
          <p:nvPr/>
        </p:nvCxnSpPr>
        <p:spPr>
          <a:xfrm>
            <a:off x="845127" y="1532296"/>
            <a:ext cx="10515600" cy="0"/>
          </a:xfrm>
          <a:prstGeom prst="line">
            <a:avLst/>
          </a:prstGeom>
          <a:ln w="50800" cmpd="sng">
            <a:solidFill>
              <a:schemeClr val="accent3">
                <a:lumMod val="60000"/>
                <a:lumOff val="40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12531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7E073CBD-44F2-1E1E-7676-9209EA0DF428}"/>
              </a:ext>
            </a:extLst>
          </p:cNvPr>
          <p:cNvPicPr>
            <a:picLocks noChangeAspect="1"/>
          </p:cNvPicPr>
          <p:nvPr/>
        </p:nvPicPr>
        <p:blipFill rotWithShape="1">
          <a:blip r:embed="rId3"/>
          <a:srcRect l="30635" t="46667" r="36019" b="16801"/>
          <a:stretch/>
        </p:blipFill>
        <p:spPr>
          <a:xfrm>
            <a:off x="768786" y="146050"/>
            <a:ext cx="10654428" cy="6565900"/>
          </a:xfrm>
          <a:prstGeom prst="rect">
            <a:avLst/>
          </a:prstGeom>
        </p:spPr>
      </p:pic>
    </p:spTree>
    <p:extLst>
      <p:ext uri="{BB962C8B-B14F-4D97-AF65-F5344CB8AC3E}">
        <p14:creationId xmlns:p14="http://schemas.microsoft.com/office/powerpoint/2010/main" val="1752296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グループ化 14">
            <a:extLst>
              <a:ext uri="{FF2B5EF4-FFF2-40B4-BE49-F238E27FC236}">
                <a16:creationId xmlns:a16="http://schemas.microsoft.com/office/drawing/2014/main" id="{149F06B3-477C-BBF2-1879-B9A65A03D306}"/>
              </a:ext>
            </a:extLst>
          </p:cNvPr>
          <p:cNvGrpSpPr/>
          <p:nvPr/>
        </p:nvGrpSpPr>
        <p:grpSpPr>
          <a:xfrm>
            <a:off x="208152" y="1828800"/>
            <a:ext cx="11775696" cy="4914900"/>
            <a:chOff x="328800" y="1231900"/>
            <a:chExt cx="11775696" cy="4914900"/>
          </a:xfrm>
        </p:grpSpPr>
        <p:grpSp>
          <p:nvGrpSpPr>
            <p:cNvPr id="10" name="グループ化 9">
              <a:extLst>
                <a:ext uri="{FF2B5EF4-FFF2-40B4-BE49-F238E27FC236}">
                  <a16:creationId xmlns:a16="http://schemas.microsoft.com/office/drawing/2014/main" id="{0123CA31-98A4-7D5A-5715-8C662DCAD06B}"/>
                </a:ext>
              </a:extLst>
            </p:cNvPr>
            <p:cNvGrpSpPr/>
            <p:nvPr/>
          </p:nvGrpSpPr>
          <p:grpSpPr>
            <a:xfrm>
              <a:off x="328800" y="1231900"/>
              <a:ext cx="5295900" cy="4914900"/>
              <a:chOff x="431800" y="1562100"/>
              <a:chExt cx="5473700" cy="4914900"/>
            </a:xfrm>
          </p:grpSpPr>
          <p:sp>
            <p:nvSpPr>
              <p:cNvPr id="5" name="楕円 4">
                <a:extLst>
                  <a:ext uri="{FF2B5EF4-FFF2-40B4-BE49-F238E27FC236}">
                    <a16:creationId xmlns:a16="http://schemas.microsoft.com/office/drawing/2014/main" id="{2E185927-E77D-336A-601F-D3F6A46F2E78}"/>
                  </a:ext>
                </a:extLst>
              </p:cNvPr>
              <p:cNvSpPr/>
              <p:nvPr/>
            </p:nvSpPr>
            <p:spPr>
              <a:xfrm>
                <a:off x="431800" y="1562100"/>
                <a:ext cx="5473700" cy="4914900"/>
              </a:xfrm>
              <a:prstGeom prst="ellipse">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グラフィックス 6" descr="頭の中の脳 単色塗りつぶし">
                <a:extLst>
                  <a:ext uri="{FF2B5EF4-FFF2-40B4-BE49-F238E27FC236}">
                    <a16:creationId xmlns:a16="http://schemas.microsoft.com/office/drawing/2014/main" id="{F634446F-90A3-ED13-974A-439BEEF9FC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64484" y="1658209"/>
                <a:ext cx="2008332" cy="2008332"/>
              </a:xfrm>
              <a:prstGeom prst="rect">
                <a:avLst/>
              </a:prstGeom>
            </p:spPr>
          </p:pic>
        </p:grpSp>
        <p:grpSp>
          <p:nvGrpSpPr>
            <p:cNvPr id="11" name="グループ化 10">
              <a:extLst>
                <a:ext uri="{FF2B5EF4-FFF2-40B4-BE49-F238E27FC236}">
                  <a16:creationId xmlns:a16="http://schemas.microsoft.com/office/drawing/2014/main" id="{CFA44A62-1A9A-B328-205B-EE75889ED202}"/>
                </a:ext>
              </a:extLst>
            </p:cNvPr>
            <p:cNvGrpSpPr/>
            <p:nvPr/>
          </p:nvGrpSpPr>
          <p:grpSpPr>
            <a:xfrm>
              <a:off x="6808596" y="1231900"/>
              <a:ext cx="5295900" cy="4914900"/>
              <a:chOff x="6451600" y="1562100"/>
              <a:chExt cx="5473700" cy="4914900"/>
            </a:xfrm>
          </p:grpSpPr>
          <p:sp>
            <p:nvSpPr>
              <p:cNvPr id="6" name="楕円 5">
                <a:extLst>
                  <a:ext uri="{FF2B5EF4-FFF2-40B4-BE49-F238E27FC236}">
                    <a16:creationId xmlns:a16="http://schemas.microsoft.com/office/drawing/2014/main" id="{8E9BFD7C-935A-0448-542C-6F72F3FB7060}"/>
                  </a:ext>
                </a:extLst>
              </p:cNvPr>
              <p:cNvSpPr/>
              <p:nvPr/>
            </p:nvSpPr>
            <p:spPr>
              <a:xfrm>
                <a:off x="6451600" y="1562100"/>
                <a:ext cx="5473700" cy="4914900"/>
              </a:xfrm>
              <a:prstGeom prst="ellipse">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9" name="グラフィックス 8" descr="がい骨 単色塗りつぶし">
                <a:extLst>
                  <a:ext uri="{FF2B5EF4-FFF2-40B4-BE49-F238E27FC236}">
                    <a16:creationId xmlns:a16="http://schemas.microsoft.com/office/drawing/2014/main" id="{9DA0A129-1DE1-C01A-4170-8251E081C4C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39998" y="1969637"/>
                <a:ext cx="1696904" cy="1696904"/>
              </a:xfrm>
              <a:prstGeom prst="rect">
                <a:avLst/>
              </a:prstGeom>
            </p:spPr>
          </p:pic>
        </p:grpSp>
        <p:sp>
          <p:nvSpPr>
            <p:cNvPr id="12" name="テキスト ボックス 11">
              <a:extLst>
                <a:ext uri="{FF2B5EF4-FFF2-40B4-BE49-F238E27FC236}">
                  <a16:creationId xmlns:a16="http://schemas.microsoft.com/office/drawing/2014/main" id="{07A168B8-307C-8895-D2CE-F022FAA989CB}"/>
                </a:ext>
              </a:extLst>
            </p:cNvPr>
            <p:cNvSpPr txBox="1"/>
            <p:nvPr/>
          </p:nvSpPr>
          <p:spPr>
            <a:xfrm>
              <a:off x="582938" y="3789978"/>
              <a:ext cx="4787624" cy="954107"/>
            </a:xfrm>
            <a:prstGeom prst="rect">
              <a:avLst/>
            </a:prstGeom>
            <a:noFill/>
          </p:spPr>
          <p:txBody>
            <a:bodyPr wrap="square" rtlCol="0">
              <a:spAutoFit/>
            </a:bodyPr>
            <a:lstStyle/>
            <a:p>
              <a:pPr algn="ctr"/>
              <a:r>
                <a:rPr kumimoji="1" lang="en-US" altLang="ja-JP" sz="2800" b="1" dirty="0">
                  <a:solidFill>
                    <a:schemeClr val="bg1"/>
                  </a:solidFill>
                </a:rPr>
                <a:t>4.5</a:t>
              </a:r>
              <a:r>
                <a:rPr kumimoji="1" lang="ja-JP" altLang="en-US" sz="2800" b="1" dirty="0">
                  <a:solidFill>
                    <a:schemeClr val="bg1"/>
                  </a:solidFill>
                </a:rPr>
                <a:t>時間以内に診断をつけ</a:t>
              </a:r>
              <a:endParaRPr kumimoji="1" lang="en-US" altLang="ja-JP" sz="2800" b="1" dirty="0">
                <a:solidFill>
                  <a:schemeClr val="bg1"/>
                </a:solidFill>
              </a:endParaRPr>
            </a:p>
            <a:p>
              <a:pPr algn="ctr"/>
              <a:r>
                <a:rPr kumimoji="1" lang="en-US" altLang="ja-JP" sz="2800" b="1" dirty="0">
                  <a:solidFill>
                    <a:schemeClr val="bg1"/>
                  </a:solidFill>
                </a:rPr>
                <a:t>rt-PA</a:t>
              </a:r>
              <a:r>
                <a:rPr kumimoji="1" lang="ja-JP" altLang="en-US" sz="2800" b="1" dirty="0">
                  <a:solidFill>
                    <a:schemeClr val="bg1"/>
                  </a:solidFill>
                </a:rPr>
                <a:t>などの治療を行う</a:t>
              </a:r>
            </a:p>
          </p:txBody>
        </p:sp>
        <p:sp>
          <p:nvSpPr>
            <p:cNvPr id="13" name="テキスト ボックス 12">
              <a:extLst>
                <a:ext uri="{FF2B5EF4-FFF2-40B4-BE49-F238E27FC236}">
                  <a16:creationId xmlns:a16="http://schemas.microsoft.com/office/drawing/2014/main" id="{B5DAC369-1A25-A54F-7BD0-78FBFC763989}"/>
                </a:ext>
              </a:extLst>
            </p:cNvPr>
            <p:cNvSpPr txBox="1"/>
            <p:nvPr/>
          </p:nvSpPr>
          <p:spPr>
            <a:xfrm>
              <a:off x="7992908" y="4005421"/>
              <a:ext cx="3362016" cy="523220"/>
            </a:xfrm>
            <a:prstGeom prst="rect">
              <a:avLst/>
            </a:prstGeom>
            <a:noFill/>
          </p:spPr>
          <p:txBody>
            <a:bodyPr wrap="square" rtlCol="0">
              <a:spAutoFit/>
            </a:bodyPr>
            <a:lstStyle/>
            <a:p>
              <a:r>
                <a:rPr kumimoji="1" lang="ja-JP" altLang="en-US" sz="2800" b="1" dirty="0">
                  <a:solidFill>
                    <a:schemeClr val="bg1"/>
                  </a:solidFill>
                </a:rPr>
                <a:t>身体機能低下予防</a:t>
              </a:r>
            </a:p>
          </p:txBody>
        </p:sp>
        <p:sp>
          <p:nvSpPr>
            <p:cNvPr id="14" name="二等辺三角形 13">
              <a:extLst>
                <a:ext uri="{FF2B5EF4-FFF2-40B4-BE49-F238E27FC236}">
                  <a16:creationId xmlns:a16="http://schemas.microsoft.com/office/drawing/2014/main" id="{CAE022D4-B051-BF22-D809-50A2C718461A}"/>
                </a:ext>
              </a:extLst>
            </p:cNvPr>
            <p:cNvSpPr/>
            <p:nvPr/>
          </p:nvSpPr>
          <p:spPr>
            <a:xfrm rot="5400000">
              <a:off x="5577038" y="3456703"/>
              <a:ext cx="1422400" cy="666550"/>
            </a:xfrm>
            <a:prstGeom prst="triangle">
              <a:avLst>
                <a:gd name="adj" fmla="val 50521"/>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6" name="タイトル 15">
            <a:extLst>
              <a:ext uri="{FF2B5EF4-FFF2-40B4-BE49-F238E27FC236}">
                <a16:creationId xmlns:a16="http://schemas.microsoft.com/office/drawing/2014/main" id="{6A3724B0-5FDC-1855-09A5-E74E101B93BE}"/>
              </a:ext>
            </a:extLst>
          </p:cNvPr>
          <p:cNvSpPr>
            <a:spLocks noGrp="1"/>
          </p:cNvSpPr>
          <p:nvPr>
            <p:ph type="title"/>
          </p:nvPr>
        </p:nvSpPr>
        <p:spPr>
          <a:xfrm>
            <a:off x="623424" y="258941"/>
            <a:ext cx="10515600" cy="1325562"/>
          </a:xfrm>
        </p:spPr>
        <p:txBody>
          <a:bodyPr/>
          <a:lstStyle/>
          <a:p>
            <a:r>
              <a:rPr lang="ja-JP" altLang="en-US" b="1" dirty="0">
                <a:solidFill>
                  <a:schemeClr val="tx1">
                    <a:lumMod val="50000"/>
                    <a:lumOff val="50000"/>
                  </a:schemeClr>
                </a:solidFill>
              </a:rPr>
              <a:t>急性期虚血性脳卒中</a:t>
            </a:r>
          </a:p>
        </p:txBody>
      </p:sp>
      <p:cxnSp>
        <p:nvCxnSpPr>
          <p:cNvPr id="17" name="直線コネクタ 16">
            <a:extLst>
              <a:ext uri="{FF2B5EF4-FFF2-40B4-BE49-F238E27FC236}">
                <a16:creationId xmlns:a16="http://schemas.microsoft.com/office/drawing/2014/main" id="{C6ADF890-AC71-7035-B195-B8F314C3449B}"/>
              </a:ext>
            </a:extLst>
          </p:cNvPr>
          <p:cNvCxnSpPr/>
          <p:nvPr/>
        </p:nvCxnSpPr>
        <p:spPr>
          <a:xfrm>
            <a:off x="623424" y="1465483"/>
            <a:ext cx="10515600" cy="0"/>
          </a:xfrm>
          <a:prstGeom prst="line">
            <a:avLst/>
          </a:prstGeom>
          <a:ln w="50800" cmpd="sng">
            <a:solidFill>
              <a:schemeClr val="accent3">
                <a:lumMod val="60000"/>
                <a:lumOff val="40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34104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a:solidFill>
                  <a:schemeClr val="tx1">
                    <a:lumMod val="50000"/>
                    <a:lumOff val="50000"/>
                  </a:schemeClr>
                </a:solidFill>
              </a:rPr>
              <a:t>当院の日当直救急体制</a:t>
            </a:r>
          </a:p>
        </p:txBody>
      </p:sp>
      <p:cxnSp>
        <p:nvCxnSpPr>
          <p:cNvPr id="4" name="直線コネクタ 3">
            <a:extLst>
              <a:ext uri="{FF2B5EF4-FFF2-40B4-BE49-F238E27FC236}">
                <a16:creationId xmlns:a16="http://schemas.microsoft.com/office/drawing/2014/main" id="{3F773348-1CF2-6C50-7FC2-16B7FCAE3754}"/>
              </a:ext>
            </a:extLst>
          </p:cNvPr>
          <p:cNvCxnSpPr/>
          <p:nvPr/>
        </p:nvCxnSpPr>
        <p:spPr>
          <a:xfrm>
            <a:off x="838200" y="1452783"/>
            <a:ext cx="10515600" cy="0"/>
          </a:xfrm>
          <a:prstGeom prst="line">
            <a:avLst/>
          </a:prstGeom>
          <a:ln w="50800" cmpd="sng">
            <a:solidFill>
              <a:schemeClr val="accent3">
                <a:lumMod val="60000"/>
                <a:lumOff val="40000"/>
              </a:schemeClr>
            </a:solidFill>
          </a:ln>
        </p:spPr>
        <p:style>
          <a:lnRef idx="1">
            <a:schemeClr val="dk1"/>
          </a:lnRef>
          <a:fillRef idx="0">
            <a:schemeClr val="dk1"/>
          </a:fillRef>
          <a:effectRef idx="0">
            <a:schemeClr val="dk1"/>
          </a:effectRef>
          <a:fontRef idx="minor">
            <a:schemeClr val="tx1"/>
          </a:fontRef>
        </p:style>
      </p:cxnSp>
      <p:grpSp>
        <p:nvGrpSpPr>
          <p:cNvPr id="18" name="グループ化 17">
            <a:extLst>
              <a:ext uri="{FF2B5EF4-FFF2-40B4-BE49-F238E27FC236}">
                <a16:creationId xmlns:a16="http://schemas.microsoft.com/office/drawing/2014/main" id="{FF311B66-A4D4-7523-4398-2E8312E43E1E}"/>
              </a:ext>
            </a:extLst>
          </p:cNvPr>
          <p:cNvGrpSpPr/>
          <p:nvPr/>
        </p:nvGrpSpPr>
        <p:grpSpPr>
          <a:xfrm>
            <a:off x="482370" y="2539807"/>
            <a:ext cx="11227260" cy="2324088"/>
            <a:chOff x="425220" y="2266954"/>
            <a:chExt cx="11227260" cy="2324088"/>
          </a:xfrm>
          <a:solidFill>
            <a:schemeClr val="bg2">
              <a:lumMod val="75000"/>
            </a:schemeClr>
          </a:solidFill>
        </p:grpSpPr>
        <p:sp>
          <p:nvSpPr>
            <p:cNvPr id="5" name="四角形: 角を丸くする 4">
              <a:extLst>
                <a:ext uri="{FF2B5EF4-FFF2-40B4-BE49-F238E27FC236}">
                  <a16:creationId xmlns:a16="http://schemas.microsoft.com/office/drawing/2014/main" id="{49E59F78-EBE7-B35C-974D-2D7FDA042A68}"/>
                </a:ext>
              </a:extLst>
            </p:cNvPr>
            <p:cNvSpPr/>
            <p:nvPr/>
          </p:nvSpPr>
          <p:spPr>
            <a:xfrm>
              <a:off x="425220" y="2266954"/>
              <a:ext cx="4890052" cy="2324087"/>
            </a:xfrm>
            <a:prstGeom prst="roundRect">
              <a:avLst/>
            </a:prstGeom>
            <a:grpFill/>
            <a:ln>
              <a:solidFill>
                <a:schemeClr val="accent3">
                  <a:lumMod val="60000"/>
                  <a:lumOff val="40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bg1"/>
                  </a:solidFill>
                </a:rPr>
                <a:t>外科系・内科系当直医師</a:t>
              </a:r>
              <a:endParaRPr kumimoji="1" lang="en-US" altLang="ja-JP" sz="2800" b="1" dirty="0">
                <a:solidFill>
                  <a:schemeClr val="bg1"/>
                </a:solidFill>
              </a:endParaRPr>
            </a:p>
          </p:txBody>
        </p:sp>
        <p:grpSp>
          <p:nvGrpSpPr>
            <p:cNvPr id="17" name="グループ化 16">
              <a:extLst>
                <a:ext uri="{FF2B5EF4-FFF2-40B4-BE49-F238E27FC236}">
                  <a16:creationId xmlns:a16="http://schemas.microsoft.com/office/drawing/2014/main" id="{D5F186AB-C091-7E91-82E8-CD29B264F6A5}"/>
                </a:ext>
              </a:extLst>
            </p:cNvPr>
            <p:cNvGrpSpPr/>
            <p:nvPr/>
          </p:nvGrpSpPr>
          <p:grpSpPr>
            <a:xfrm>
              <a:off x="5639202" y="2266955"/>
              <a:ext cx="6013278" cy="2324087"/>
              <a:chOff x="5639202" y="2266955"/>
              <a:chExt cx="6013278" cy="2324087"/>
            </a:xfrm>
            <a:grpFill/>
          </p:grpSpPr>
          <p:sp>
            <p:nvSpPr>
              <p:cNvPr id="6" name="四角形: 角を丸くする 5">
                <a:extLst>
                  <a:ext uri="{FF2B5EF4-FFF2-40B4-BE49-F238E27FC236}">
                    <a16:creationId xmlns:a16="http://schemas.microsoft.com/office/drawing/2014/main" id="{2DD77496-4A87-74F6-2D2C-3054DFF81C80}"/>
                  </a:ext>
                </a:extLst>
              </p:cNvPr>
              <p:cNvSpPr/>
              <p:nvPr/>
            </p:nvSpPr>
            <p:spPr>
              <a:xfrm>
                <a:off x="6762428" y="2266955"/>
                <a:ext cx="4890052" cy="2324087"/>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bg1"/>
                    </a:solidFill>
                  </a:rPr>
                  <a:t>救急看護師２名</a:t>
                </a:r>
              </a:p>
            </p:txBody>
          </p:sp>
          <p:pic>
            <p:nvPicPr>
              <p:cNvPr id="16" name="図 15">
                <a:extLst>
                  <a:ext uri="{FF2B5EF4-FFF2-40B4-BE49-F238E27FC236}">
                    <a16:creationId xmlns:a16="http://schemas.microsoft.com/office/drawing/2014/main" id="{7250C14A-0A7C-BA6E-D530-B8046937283C}"/>
                  </a:ext>
                </a:extLst>
              </p:cNvPr>
              <p:cNvPicPr>
                <a:picLocks noChangeAspect="1"/>
              </p:cNvPicPr>
              <p:nvPr/>
            </p:nvPicPr>
            <p:blipFill rotWithShape="1">
              <a:blip r:embed="rId3"/>
              <a:srcRect l="28856" t="57457" r="68216" b="36757"/>
              <a:stretch/>
            </p:blipFill>
            <p:spPr>
              <a:xfrm>
                <a:off x="5639202" y="2778345"/>
                <a:ext cx="913596" cy="1015415"/>
              </a:xfrm>
              <a:prstGeom prst="rect">
                <a:avLst/>
              </a:prstGeom>
              <a:grpFill/>
            </p:spPr>
          </p:pic>
        </p:grpSp>
      </p:grpSp>
      <p:sp>
        <p:nvSpPr>
          <p:cNvPr id="20" name="テキスト ボックス 19">
            <a:extLst>
              <a:ext uri="{FF2B5EF4-FFF2-40B4-BE49-F238E27FC236}">
                <a16:creationId xmlns:a16="http://schemas.microsoft.com/office/drawing/2014/main" id="{FAC0C083-42FD-7B5B-6B67-880530C2969F}"/>
              </a:ext>
            </a:extLst>
          </p:cNvPr>
          <p:cNvSpPr txBox="1"/>
          <p:nvPr/>
        </p:nvSpPr>
        <p:spPr>
          <a:xfrm>
            <a:off x="1692252" y="5726187"/>
            <a:ext cx="8921796" cy="461665"/>
          </a:xfrm>
          <a:prstGeom prst="rect">
            <a:avLst/>
          </a:prstGeom>
          <a:noFill/>
        </p:spPr>
        <p:txBody>
          <a:bodyPr wrap="square" rtlCol="0">
            <a:spAutoFit/>
          </a:bodyPr>
          <a:lstStyle/>
          <a:p>
            <a:r>
              <a:rPr kumimoji="1" lang="ja-JP" altLang="en-US" sz="2400" b="1" dirty="0">
                <a:solidFill>
                  <a:schemeClr val="tx1">
                    <a:lumMod val="65000"/>
                    <a:lumOff val="35000"/>
                  </a:schemeClr>
                </a:solidFill>
              </a:rPr>
              <a:t>脳神経外科医は５名在籍しており、呼出体制をとっている</a:t>
            </a:r>
          </a:p>
        </p:txBody>
      </p:sp>
      <p:pic>
        <p:nvPicPr>
          <p:cNvPr id="3076" name="Picture 4">
            <a:extLst>
              <a:ext uri="{FF2B5EF4-FFF2-40B4-BE49-F238E27FC236}">
                <a16:creationId xmlns:a16="http://schemas.microsoft.com/office/drawing/2014/main" id="{4C554D7D-B505-762A-3A1A-7AA459A98639}"/>
              </a:ext>
            </a:extLst>
          </p:cNvPr>
          <p:cNvPicPr>
            <a:picLocks noChangeAspect="1" noChangeArrowheads="1"/>
          </p:cNvPicPr>
          <p:nvPr/>
        </p:nvPicPr>
        <p:blipFill>
          <a:blip r:embed="rId4">
            <a:duotone>
              <a:schemeClr val="accent6">
                <a:shade val="45000"/>
                <a:satMod val="135000"/>
              </a:schemeClr>
              <a:prstClr val="white"/>
            </a:duotone>
            <a:extLst>
              <a:ext uri="{BEBA8EAE-BF5A-486C-A8C5-ECC9F3942E4B}">
                <a14:imgProps xmlns:a14="http://schemas.microsoft.com/office/drawing/2010/main">
                  <a14:imgLayer r:embed="rId5">
                    <a14:imgEffect>
                      <a14:sharpenSoften amount="55000"/>
                    </a14:imgEffect>
                  </a14:imgLayer>
                </a14:imgProps>
              </a:ext>
              <a:ext uri="{28A0092B-C50C-407E-A947-70E740481C1C}">
                <a14:useLocalDpi xmlns:a14="http://schemas.microsoft.com/office/drawing/2010/main" val="0"/>
              </a:ext>
            </a:extLst>
          </a:blip>
          <a:srcRect/>
          <a:stretch>
            <a:fillRect/>
          </a:stretch>
        </p:blipFill>
        <p:spPr bwMode="auto">
          <a:xfrm>
            <a:off x="9781211" y="5201229"/>
            <a:ext cx="1022304" cy="1022304"/>
          </a:xfrm>
          <a:prstGeom prst="rect">
            <a:avLst/>
          </a:prstGeom>
          <a:solidFill>
            <a:schemeClr val="bg1"/>
          </a:solidFill>
        </p:spPr>
      </p:pic>
    </p:spTree>
    <p:extLst>
      <p:ext uri="{BB962C8B-B14F-4D97-AF65-F5344CB8AC3E}">
        <p14:creationId xmlns:p14="http://schemas.microsoft.com/office/powerpoint/2010/main" val="2470300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9D144"/>
        </a:solidFill>
        <a:effectLst/>
      </p:bgPr>
    </p:bg>
    <p:spTree>
      <p:nvGrpSpPr>
        <p:cNvPr id="1" name=""/>
        <p:cNvGrpSpPr/>
        <p:nvPr/>
      </p:nvGrpSpPr>
      <p:grpSpPr>
        <a:xfrm>
          <a:off x="0" y="0"/>
          <a:ext cx="0" cy="0"/>
          <a:chOff x="0" y="0"/>
          <a:chExt cx="0" cy="0"/>
        </a:xfrm>
      </p:grpSpPr>
      <p:sp>
        <p:nvSpPr>
          <p:cNvPr id="2" name="矢印: 五方向 1">
            <a:extLst>
              <a:ext uri="{FF2B5EF4-FFF2-40B4-BE49-F238E27FC236}">
                <a16:creationId xmlns:a16="http://schemas.microsoft.com/office/drawing/2014/main" id="{1DB754ED-02C6-026D-545A-88EBAB32F736}"/>
              </a:ext>
            </a:extLst>
          </p:cNvPr>
          <p:cNvSpPr/>
          <p:nvPr/>
        </p:nvSpPr>
        <p:spPr>
          <a:xfrm>
            <a:off x="0" y="0"/>
            <a:ext cx="6477000" cy="6858000"/>
          </a:xfrm>
          <a:prstGeom prst="homePlate">
            <a:avLst>
              <a:gd name="adj" fmla="val 16073"/>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テキスト ボックス 2">
            <a:extLst>
              <a:ext uri="{FF2B5EF4-FFF2-40B4-BE49-F238E27FC236}">
                <a16:creationId xmlns:a16="http://schemas.microsoft.com/office/drawing/2014/main" id="{D1E7DEDD-735E-10C7-C8D2-B9848D163068}"/>
              </a:ext>
            </a:extLst>
          </p:cNvPr>
          <p:cNvSpPr txBox="1"/>
          <p:nvPr/>
        </p:nvSpPr>
        <p:spPr>
          <a:xfrm>
            <a:off x="520700" y="2539484"/>
            <a:ext cx="6172200" cy="2523768"/>
          </a:xfrm>
          <a:prstGeom prst="rect">
            <a:avLst/>
          </a:prstGeom>
          <a:noFill/>
        </p:spPr>
        <p:txBody>
          <a:bodyPr wrap="square" rtlCol="0">
            <a:spAutoFit/>
          </a:bodyPr>
          <a:lstStyle/>
          <a:p>
            <a:r>
              <a:rPr lang="ja-JP" altLang="en-US" sz="2800" dirty="0">
                <a:solidFill>
                  <a:schemeClr val="tx1">
                    <a:lumMod val="65000"/>
                    <a:lumOff val="35000"/>
                  </a:schemeClr>
                </a:solidFill>
                <a:latin typeface="+mn-ea"/>
              </a:rPr>
              <a:t>●</a:t>
            </a:r>
            <a:r>
              <a:rPr lang="ja-JP" altLang="ja-JP" sz="2800" dirty="0">
                <a:solidFill>
                  <a:schemeClr val="tx1">
                    <a:lumMod val="65000"/>
                    <a:lumOff val="35000"/>
                  </a:schemeClr>
                </a:solidFill>
                <a:latin typeface="+mn-ea"/>
              </a:rPr>
              <a:t>密なコミュニケーションと</a:t>
            </a:r>
            <a:r>
              <a:rPr lang="ja-JP" altLang="en-US" sz="2800" dirty="0">
                <a:solidFill>
                  <a:schemeClr val="tx1">
                    <a:lumMod val="65000"/>
                    <a:lumOff val="35000"/>
                  </a:schemeClr>
                </a:solidFill>
                <a:latin typeface="+mn-ea"/>
              </a:rPr>
              <a:t>　　</a:t>
            </a:r>
            <a:endParaRPr lang="en-US" altLang="ja-JP" sz="2800" dirty="0">
              <a:solidFill>
                <a:schemeClr val="tx1">
                  <a:lumMod val="65000"/>
                  <a:lumOff val="35000"/>
                </a:schemeClr>
              </a:solidFill>
              <a:latin typeface="+mn-ea"/>
            </a:endParaRPr>
          </a:p>
          <a:p>
            <a:r>
              <a:rPr lang="ja-JP" altLang="en-US" sz="2800" dirty="0">
                <a:solidFill>
                  <a:schemeClr val="tx1">
                    <a:lumMod val="65000"/>
                    <a:lumOff val="35000"/>
                  </a:schemeClr>
                </a:solidFill>
                <a:latin typeface="+mn-ea"/>
              </a:rPr>
              <a:t>　</a:t>
            </a:r>
            <a:r>
              <a:rPr lang="ja-JP" altLang="ja-JP" sz="2800" dirty="0">
                <a:solidFill>
                  <a:schemeClr val="tx1">
                    <a:lumMod val="65000"/>
                    <a:lumOff val="35000"/>
                  </a:schemeClr>
                </a:solidFill>
                <a:latin typeface="+mn-ea"/>
              </a:rPr>
              <a:t>協働の意識を持つことが大切</a:t>
            </a:r>
            <a:endParaRPr lang="en-US" altLang="ja-JP" sz="2800" dirty="0">
              <a:solidFill>
                <a:schemeClr val="tx1">
                  <a:lumMod val="65000"/>
                  <a:lumOff val="35000"/>
                </a:schemeClr>
              </a:solidFill>
              <a:latin typeface="+mn-ea"/>
            </a:endParaRPr>
          </a:p>
          <a:p>
            <a:endParaRPr lang="en-US" altLang="ja-JP" sz="2800" dirty="0">
              <a:solidFill>
                <a:schemeClr val="tx1">
                  <a:lumMod val="65000"/>
                  <a:lumOff val="35000"/>
                </a:schemeClr>
              </a:solidFill>
              <a:latin typeface="+mn-ea"/>
            </a:endParaRPr>
          </a:p>
          <a:p>
            <a:r>
              <a:rPr lang="ja-JP" altLang="en-US" sz="2800" dirty="0">
                <a:solidFill>
                  <a:schemeClr val="tx1">
                    <a:lumMod val="65000"/>
                    <a:lumOff val="35000"/>
                  </a:schemeClr>
                </a:solidFill>
                <a:latin typeface="+mn-ea"/>
              </a:rPr>
              <a:t>●</a:t>
            </a:r>
            <a:r>
              <a:rPr lang="ja-JP" altLang="ja-JP" sz="2800" dirty="0">
                <a:solidFill>
                  <a:schemeClr val="tx1">
                    <a:lumMod val="65000"/>
                    <a:lumOff val="35000"/>
                  </a:schemeClr>
                </a:solidFill>
                <a:latin typeface="+mn-ea"/>
              </a:rPr>
              <a:t>共通認識を可視化し迅速な</a:t>
            </a:r>
            <a:endParaRPr lang="en-US" altLang="ja-JP" sz="2800" dirty="0">
              <a:solidFill>
                <a:schemeClr val="tx1">
                  <a:lumMod val="65000"/>
                  <a:lumOff val="35000"/>
                </a:schemeClr>
              </a:solidFill>
              <a:latin typeface="+mn-ea"/>
            </a:endParaRPr>
          </a:p>
          <a:p>
            <a:r>
              <a:rPr lang="ja-JP" altLang="en-US" sz="2800" dirty="0">
                <a:solidFill>
                  <a:schemeClr val="tx1">
                    <a:lumMod val="65000"/>
                    <a:lumOff val="35000"/>
                  </a:schemeClr>
                </a:solidFill>
                <a:latin typeface="+mn-ea"/>
              </a:rPr>
              <a:t>　</a:t>
            </a:r>
            <a:r>
              <a:rPr lang="ja-JP" altLang="ja-JP" sz="2800" dirty="0">
                <a:solidFill>
                  <a:schemeClr val="tx1">
                    <a:lumMod val="65000"/>
                    <a:lumOff val="35000"/>
                  </a:schemeClr>
                </a:solidFill>
                <a:latin typeface="+mn-ea"/>
              </a:rPr>
              <a:t>対応を行っていく</a:t>
            </a:r>
          </a:p>
          <a:p>
            <a:endParaRPr kumimoji="1" lang="ja-JP" altLang="en-US" dirty="0"/>
          </a:p>
        </p:txBody>
      </p:sp>
      <p:pic>
        <p:nvPicPr>
          <p:cNvPr id="5" name="グラフィックス 4" descr="子供 単色塗りつぶし">
            <a:extLst>
              <a:ext uri="{FF2B5EF4-FFF2-40B4-BE49-F238E27FC236}">
                <a16:creationId xmlns:a16="http://schemas.microsoft.com/office/drawing/2014/main" id="{C851E486-A6D9-17B9-0B89-DAADA91C55D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64600" y="4133850"/>
            <a:ext cx="3162300" cy="3162300"/>
          </a:xfrm>
          <a:prstGeom prst="rect">
            <a:avLst/>
          </a:prstGeom>
        </p:spPr>
      </p:pic>
      <p:sp>
        <p:nvSpPr>
          <p:cNvPr id="6" name="テキスト ボックス 5">
            <a:extLst>
              <a:ext uri="{FF2B5EF4-FFF2-40B4-BE49-F238E27FC236}">
                <a16:creationId xmlns:a16="http://schemas.microsoft.com/office/drawing/2014/main" id="{A5036674-CB0F-DB77-4FCE-826DFEF68176}"/>
              </a:ext>
            </a:extLst>
          </p:cNvPr>
          <p:cNvSpPr txBox="1"/>
          <p:nvPr/>
        </p:nvSpPr>
        <p:spPr>
          <a:xfrm>
            <a:off x="6883400" y="2951946"/>
            <a:ext cx="5308600" cy="954107"/>
          </a:xfrm>
          <a:prstGeom prst="rect">
            <a:avLst/>
          </a:prstGeom>
          <a:noFill/>
        </p:spPr>
        <p:txBody>
          <a:bodyPr wrap="square" rtlCol="0">
            <a:spAutoFit/>
          </a:bodyPr>
          <a:lstStyle/>
          <a:p>
            <a:r>
              <a:rPr lang="ja-JP" altLang="en-US" sz="2800" dirty="0">
                <a:solidFill>
                  <a:schemeClr val="tx1">
                    <a:lumMod val="65000"/>
                    <a:lumOff val="35000"/>
                  </a:schemeClr>
                </a:solidFill>
              </a:rPr>
              <a:t>●</a:t>
            </a:r>
            <a:r>
              <a:rPr lang="ja-JP" altLang="ja-JP" sz="2800" dirty="0">
                <a:solidFill>
                  <a:schemeClr val="tx1">
                    <a:lumMod val="65000"/>
                    <a:lumOff val="35000"/>
                  </a:schemeClr>
                </a:solidFill>
              </a:rPr>
              <a:t>急性期虚血性脳卒中への</a:t>
            </a:r>
            <a:endParaRPr lang="en-US" altLang="ja-JP" sz="2800" dirty="0">
              <a:solidFill>
                <a:schemeClr val="tx1">
                  <a:lumMod val="65000"/>
                  <a:lumOff val="35000"/>
                </a:schemeClr>
              </a:solidFill>
            </a:endParaRPr>
          </a:p>
          <a:p>
            <a:r>
              <a:rPr lang="ja-JP" altLang="en-US" sz="2800" dirty="0">
                <a:solidFill>
                  <a:schemeClr val="tx1">
                    <a:lumMod val="65000"/>
                    <a:lumOff val="35000"/>
                  </a:schemeClr>
                </a:solidFill>
              </a:rPr>
              <a:t>　</a:t>
            </a:r>
            <a:r>
              <a:rPr lang="ja-JP" altLang="ja-JP" sz="2800" dirty="0">
                <a:solidFill>
                  <a:schemeClr val="tx1">
                    <a:lumMod val="65000"/>
                    <a:lumOff val="35000"/>
                  </a:schemeClr>
                </a:solidFill>
              </a:rPr>
              <a:t>初期対応システムの構築</a:t>
            </a:r>
            <a:endParaRPr kumimoji="1" lang="ja-JP" altLang="en-US" sz="2800" dirty="0">
              <a:solidFill>
                <a:schemeClr val="tx1">
                  <a:lumMod val="65000"/>
                  <a:lumOff val="35000"/>
                </a:schemeClr>
              </a:solidFill>
            </a:endParaRPr>
          </a:p>
        </p:txBody>
      </p:sp>
    </p:spTree>
    <p:extLst>
      <p:ext uri="{BB962C8B-B14F-4D97-AF65-F5344CB8AC3E}">
        <p14:creationId xmlns:p14="http://schemas.microsoft.com/office/powerpoint/2010/main" val="27150895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a:solidFill>
                  <a:schemeClr val="tx1">
                    <a:lumMod val="50000"/>
                    <a:lumOff val="50000"/>
                  </a:schemeClr>
                </a:solidFill>
              </a:rPr>
              <a:t>活動内容</a:t>
            </a:r>
          </a:p>
        </p:txBody>
      </p:sp>
      <p:cxnSp>
        <p:nvCxnSpPr>
          <p:cNvPr id="4" name="直線コネクタ 3">
            <a:extLst>
              <a:ext uri="{FF2B5EF4-FFF2-40B4-BE49-F238E27FC236}">
                <a16:creationId xmlns:a16="http://schemas.microsoft.com/office/drawing/2014/main" id="{5D5DFF10-B8E5-ECE9-4B19-7750890E5C72}"/>
              </a:ext>
            </a:extLst>
          </p:cNvPr>
          <p:cNvCxnSpPr/>
          <p:nvPr/>
        </p:nvCxnSpPr>
        <p:spPr>
          <a:xfrm>
            <a:off x="845127" y="1551622"/>
            <a:ext cx="10515600" cy="0"/>
          </a:xfrm>
          <a:prstGeom prst="line">
            <a:avLst/>
          </a:prstGeom>
          <a:ln w="50800" cmpd="sng">
            <a:solidFill>
              <a:schemeClr val="accent3">
                <a:lumMod val="60000"/>
                <a:lumOff val="40000"/>
              </a:schemeClr>
            </a:solidFill>
          </a:ln>
        </p:spPr>
        <p:style>
          <a:lnRef idx="1">
            <a:schemeClr val="dk1"/>
          </a:lnRef>
          <a:fillRef idx="0">
            <a:schemeClr val="dk1"/>
          </a:fillRef>
          <a:effectRef idx="0">
            <a:schemeClr val="dk1"/>
          </a:effectRef>
          <a:fontRef idx="minor">
            <a:schemeClr val="tx1"/>
          </a:fontRef>
        </p:style>
      </p:cxnSp>
      <p:sp>
        <p:nvSpPr>
          <p:cNvPr id="5" name="テキスト ボックス 4">
            <a:extLst>
              <a:ext uri="{FF2B5EF4-FFF2-40B4-BE49-F238E27FC236}">
                <a16:creationId xmlns:a16="http://schemas.microsoft.com/office/drawing/2014/main" id="{6B07D89F-9586-31AF-FD04-7CA2FE66C566}"/>
              </a:ext>
            </a:extLst>
          </p:cNvPr>
          <p:cNvSpPr txBox="1"/>
          <p:nvPr/>
        </p:nvSpPr>
        <p:spPr>
          <a:xfrm>
            <a:off x="1159513" y="1958209"/>
            <a:ext cx="10201214" cy="769441"/>
          </a:xfrm>
          <a:prstGeom prst="rect">
            <a:avLst/>
          </a:prstGeom>
          <a:noFill/>
        </p:spPr>
        <p:txBody>
          <a:bodyPr wrap="square" rtlCol="0">
            <a:spAutoFit/>
          </a:bodyPr>
          <a:lstStyle/>
          <a:p>
            <a:r>
              <a:rPr kumimoji="1" lang="ja-JP" altLang="en-US" sz="2000" dirty="0">
                <a:solidFill>
                  <a:schemeClr val="tx1">
                    <a:lumMod val="65000"/>
                    <a:lumOff val="35000"/>
                  </a:schemeClr>
                </a:solidFill>
              </a:rPr>
              <a:t>高知県内の</a:t>
            </a:r>
            <a:r>
              <a:rPr kumimoji="1" lang="en-US" altLang="ja-JP" sz="2400" dirty="0">
                <a:solidFill>
                  <a:schemeClr val="tx1">
                    <a:lumMod val="65000"/>
                    <a:lumOff val="35000"/>
                  </a:schemeClr>
                </a:solidFill>
              </a:rPr>
              <a:t>2022</a:t>
            </a:r>
            <a:r>
              <a:rPr kumimoji="1" lang="ja-JP" altLang="en-US" sz="2000" dirty="0">
                <a:solidFill>
                  <a:schemeClr val="tx1">
                    <a:lumMod val="65000"/>
                    <a:lumOff val="35000"/>
                  </a:schemeClr>
                </a:solidFill>
              </a:rPr>
              <a:t>年血管内治療件数は約</a:t>
            </a:r>
            <a:r>
              <a:rPr kumimoji="1" lang="en-US" altLang="ja-JP" sz="2400" dirty="0">
                <a:solidFill>
                  <a:schemeClr val="tx1">
                    <a:lumMod val="65000"/>
                    <a:lumOff val="35000"/>
                  </a:schemeClr>
                </a:solidFill>
              </a:rPr>
              <a:t>170</a:t>
            </a:r>
            <a:r>
              <a:rPr kumimoji="1" lang="ja-JP" altLang="en-US" sz="2000" dirty="0">
                <a:solidFill>
                  <a:schemeClr val="tx1">
                    <a:lumMod val="65000"/>
                    <a:lumOff val="35000"/>
                  </a:schemeClr>
                </a:solidFill>
              </a:rPr>
              <a:t>件＝</a:t>
            </a:r>
            <a:r>
              <a:rPr kumimoji="1" lang="ja-JP" altLang="en-US" sz="2400" b="1" dirty="0">
                <a:solidFill>
                  <a:srgbClr val="5467DC"/>
                </a:solidFill>
              </a:rPr>
              <a:t>人口</a:t>
            </a:r>
            <a:r>
              <a:rPr kumimoji="1" lang="en-US" altLang="ja-JP" sz="4400" b="1" dirty="0">
                <a:solidFill>
                  <a:srgbClr val="5467DC"/>
                </a:solidFill>
              </a:rPr>
              <a:t>10</a:t>
            </a:r>
            <a:r>
              <a:rPr kumimoji="1" lang="ja-JP" altLang="en-US" sz="2400" b="1" dirty="0">
                <a:solidFill>
                  <a:srgbClr val="5467DC"/>
                </a:solidFill>
              </a:rPr>
              <a:t>万人あたり約</a:t>
            </a:r>
            <a:r>
              <a:rPr kumimoji="1" lang="en-US" altLang="ja-JP" sz="4400" b="1" dirty="0">
                <a:solidFill>
                  <a:srgbClr val="5467DC"/>
                </a:solidFill>
              </a:rPr>
              <a:t>25</a:t>
            </a:r>
            <a:r>
              <a:rPr kumimoji="1" lang="ja-JP" altLang="en-US" sz="2400" b="1" dirty="0">
                <a:solidFill>
                  <a:srgbClr val="5467DC"/>
                </a:solidFill>
              </a:rPr>
              <a:t>件</a:t>
            </a:r>
          </a:p>
        </p:txBody>
      </p:sp>
      <p:graphicFrame>
        <p:nvGraphicFramePr>
          <p:cNvPr id="7" name="表 6">
            <a:extLst>
              <a:ext uri="{FF2B5EF4-FFF2-40B4-BE49-F238E27FC236}">
                <a16:creationId xmlns:a16="http://schemas.microsoft.com/office/drawing/2014/main" id="{25D53C00-FCD2-E95C-DF52-DC138AFBDAB1}"/>
              </a:ext>
            </a:extLst>
          </p:cNvPr>
          <p:cNvGraphicFramePr>
            <a:graphicFrameLocks noGrp="1"/>
          </p:cNvGraphicFramePr>
          <p:nvPr>
            <p:extLst>
              <p:ext uri="{D42A27DB-BD31-4B8C-83A1-F6EECF244321}">
                <p14:modId xmlns:p14="http://schemas.microsoft.com/office/powerpoint/2010/main" val="1192862121"/>
              </p:ext>
            </p:extLst>
          </p:nvPr>
        </p:nvGraphicFramePr>
        <p:xfrm>
          <a:off x="327587" y="2994538"/>
          <a:ext cx="11536825" cy="3215142"/>
        </p:xfrm>
        <a:graphic>
          <a:graphicData uri="http://schemas.openxmlformats.org/drawingml/2006/table">
            <a:tbl>
              <a:tblPr firstRow="1" bandRow="1">
                <a:solidFill>
                  <a:schemeClr val="bg1">
                    <a:lumMod val="95000"/>
                  </a:schemeClr>
                </a:solidFill>
                <a:tableStyleId>{5C22544A-7EE6-4342-B048-85BDC9FD1C3A}</a:tableStyleId>
              </a:tblPr>
              <a:tblGrid>
                <a:gridCol w="2307365">
                  <a:extLst>
                    <a:ext uri="{9D8B030D-6E8A-4147-A177-3AD203B41FA5}">
                      <a16:colId xmlns:a16="http://schemas.microsoft.com/office/drawing/2014/main" val="1078407797"/>
                    </a:ext>
                  </a:extLst>
                </a:gridCol>
                <a:gridCol w="2307365">
                  <a:extLst>
                    <a:ext uri="{9D8B030D-6E8A-4147-A177-3AD203B41FA5}">
                      <a16:colId xmlns:a16="http://schemas.microsoft.com/office/drawing/2014/main" val="3728384747"/>
                    </a:ext>
                  </a:extLst>
                </a:gridCol>
                <a:gridCol w="2307365">
                  <a:extLst>
                    <a:ext uri="{9D8B030D-6E8A-4147-A177-3AD203B41FA5}">
                      <a16:colId xmlns:a16="http://schemas.microsoft.com/office/drawing/2014/main" val="140143831"/>
                    </a:ext>
                  </a:extLst>
                </a:gridCol>
                <a:gridCol w="2307365">
                  <a:extLst>
                    <a:ext uri="{9D8B030D-6E8A-4147-A177-3AD203B41FA5}">
                      <a16:colId xmlns:a16="http://schemas.microsoft.com/office/drawing/2014/main" val="4023261894"/>
                    </a:ext>
                  </a:extLst>
                </a:gridCol>
                <a:gridCol w="2307365">
                  <a:extLst>
                    <a:ext uri="{9D8B030D-6E8A-4147-A177-3AD203B41FA5}">
                      <a16:colId xmlns:a16="http://schemas.microsoft.com/office/drawing/2014/main" val="3892956960"/>
                    </a:ext>
                  </a:extLst>
                </a:gridCol>
              </a:tblGrid>
              <a:tr h="935314">
                <a:tc>
                  <a:txBody>
                    <a:bodyPr/>
                    <a:lstStyle/>
                    <a:p>
                      <a:pPr algn="ctr"/>
                      <a:endParaRPr kumimoji="1" lang="ja-JP" altLang="en-US" dirty="0">
                        <a:solidFill>
                          <a:schemeClr val="tx1">
                            <a:lumMod val="65000"/>
                            <a:lumOff val="35000"/>
                          </a:schemeClr>
                        </a:solidFill>
                        <a:latin typeface="+mn-ea"/>
                        <a:ea typeface="+mn-ea"/>
                      </a:endParaRPr>
                    </a:p>
                  </a:txBody>
                  <a:tcPr>
                    <a:lnL w="12700" cap="flat" cmpd="sng" algn="ctr">
                      <a:no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800" b="0" dirty="0">
                        <a:solidFill>
                          <a:schemeClr val="tx1"/>
                        </a:solidFill>
                        <a:latin typeface="+mn-ea"/>
                        <a:ea typeface="+mn-e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dirty="0">
                          <a:solidFill>
                            <a:schemeClr val="tx1"/>
                          </a:solidFill>
                          <a:latin typeface="+mn-ea"/>
                          <a:ea typeface="+mn-ea"/>
                        </a:rPr>
                        <a:t>rt-PA</a:t>
                      </a:r>
                      <a:r>
                        <a:rPr kumimoji="1" lang="ja-JP" altLang="en-US" sz="1800" b="0" dirty="0">
                          <a:solidFill>
                            <a:schemeClr val="tx1"/>
                          </a:solidFill>
                          <a:latin typeface="+mn-ea"/>
                          <a:ea typeface="+mn-ea"/>
                        </a:rPr>
                        <a:t>件数</a:t>
                      </a:r>
                    </a:p>
                    <a:p>
                      <a:pPr algn="ctr"/>
                      <a:endParaRPr kumimoji="1" lang="ja-JP" altLang="en-US" b="0" dirty="0">
                        <a:solidFill>
                          <a:schemeClr val="tx1"/>
                        </a:solidFill>
                        <a:latin typeface="+mn-ea"/>
                        <a:ea typeface="+mn-ea"/>
                      </a:endParaRPr>
                    </a:p>
                  </a:txBody>
                  <a:tcP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kumimoji="1" lang="en-US" altLang="ja-JP" b="0" dirty="0">
                        <a:solidFill>
                          <a:schemeClr val="tx1"/>
                        </a:solidFill>
                        <a:latin typeface="+mn-ea"/>
                        <a:ea typeface="+mn-ea"/>
                      </a:endParaRPr>
                    </a:p>
                    <a:p>
                      <a:pPr algn="ctr"/>
                      <a:r>
                        <a:rPr kumimoji="1" lang="ja-JP" altLang="en-US" b="0" dirty="0">
                          <a:solidFill>
                            <a:schemeClr val="tx1"/>
                          </a:solidFill>
                          <a:latin typeface="+mn-ea"/>
                          <a:ea typeface="+mn-ea"/>
                        </a:rPr>
                        <a:t>投与までの平均時間</a:t>
                      </a:r>
                    </a:p>
                  </a:txBody>
                  <a:tcP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800" b="0" dirty="0">
                        <a:solidFill>
                          <a:schemeClr val="tx1"/>
                        </a:solidFill>
                        <a:latin typeface="+mn-ea"/>
                        <a:ea typeface="+mn-e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dirty="0">
                          <a:solidFill>
                            <a:schemeClr val="tx1"/>
                          </a:solidFill>
                          <a:latin typeface="+mn-ea"/>
                          <a:ea typeface="+mn-ea"/>
                        </a:rPr>
                        <a:t>機械的血栓回収療法</a:t>
                      </a:r>
                    </a:p>
                    <a:p>
                      <a:pPr algn="ctr"/>
                      <a:endParaRPr kumimoji="1" lang="ja-JP" altLang="en-US" b="0" dirty="0">
                        <a:solidFill>
                          <a:schemeClr val="tx1"/>
                        </a:solidFill>
                        <a:latin typeface="+mn-ea"/>
                        <a:ea typeface="+mn-ea"/>
                      </a:endParaRPr>
                    </a:p>
                  </a:txBody>
                  <a:tcP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kumimoji="1" lang="en-US" altLang="ja-JP" b="0" dirty="0">
                        <a:solidFill>
                          <a:schemeClr val="tx1"/>
                        </a:solidFill>
                        <a:latin typeface="+mn-ea"/>
                        <a:ea typeface="+mn-ea"/>
                      </a:endParaRPr>
                    </a:p>
                    <a:p>
                      <a:pPr algn="ctr"/>
                      <a:r>
                        <a:rPr kumimoji="1" lang="ja-JP" altLang="en-US" b="0" dirty="0">
                          <a:solidFill>
                            <a:schemeClr val="tx1"/>
                          </a:solidFill>
                          <a:latin typeface="+mn-ea"/>
                          <a:ea typeface="+mn-ea"/>
                        </a:rPr>
                        <a:t>穿刺までの平均時間</a:t>
                      </a:r>
                    </a:p>
                  </a:txBody>
                  <a:tcP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60488848"/>
                  </a:ext>
                </a:extLst>
              </a:tr>
              <a:tr h="795017">
                <a:tc>
                  <a:txBody>
                    <a:bodyPr/>
                    <a:lstStyle/>
                    <a:p>
                      <a:pPr algn="ctr">
                        <a:lnSpc>
                          <a:spcPct val="200000"/>
                        </a:lnSpc>
                      </a:pPr>
                      <a:r>
                        <a:rPr kumimoji="1" lang="en-US" altLang="ja-JP" sz="2000" b="0" dirty="0">
                          <a:latin typeface="+mn-ea"/>
                          <a:ea typeface="+mn-ea"/>
                        </a:rPr>
                        <a:t>2020</a:t>
                      </a:r>
                      <a:r>
                        <a:rPr kumimoji="1" lang="ja-JP" altLang="en-US" sz="2000" b="0" dirty="0">
                          <a:latin typeface="+mn-ea"/>
                          <a:ea typeface="+mn-ea"/>
                        </a:rPr>
                        <a:t>年</a:t>
                      </a:r>
                    </a:p>
                  </a:txBody>
                  <a:tcP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rgbClr val="EAF1F7"/>
                    </a:solidFill>
                  </a:tcPr>
                </a:tc>
                <a:tc>
                  <a:txBody>
                    <a:bodyPr/>
                    <a:lstStyle/>
                    <a:p>
                      <a:pPr algn="ctr">
                        <a:lnSpc>
                          <a:spcPct val="200000"/>
                        </a:lnSpc>
                      </a:pPr>
                      <a:r>
                        <a:rPr kumimoji="1" lang="en-US" altLang="ja-JP" dirty="0">
                          <a:latin typeface="+mn-ea"/>
                          <a:ea typeface="+mn-ea"/>
                        </a:rPr>
                        <a:t>36</a:t>
                      </a:r>
                      <a:r>
                        <a:rPr kumimoji="1" lang="ja-JP" altLang="en-US" dirty="0">
                          <a:latin typeface="+mn-ea"/>
                          <a:ea typeface="+mn-ea"/>
                        </a:rPr>
                        <a:t>件</a:t>
                      </a:r>
                    </a:p>
                  </a:txBody>
                  <a:tcP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200000"/>
                        </a:lnSpc>
                      </a:pPr>
                      <a:r>
                        <a:rPr kumimoji="1" lang="en-US" altLang="ja-JP" dirty="0">
                          <a:latin typeface="+mn-ea"/>
                          <a:ea typeface="+mn-ea"/>
                        </a:rPr>
                        <a:t>68</a:t>
                      </a:r>
                      <a:r>
                        <a:rPr kumimoji="1" lang="ja-JP" altLang="en-US" dirty="0">
                          <a:latin typeface="+mn-ea"/>
                          <a:ea typeface="+mn-ea"/>
                        </a:rPr>
                        <a:t>分</a:t>
                      </a:r>
                    </a:p>
                  </a:txBody>
                  <a:tcP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200000"/>
                        </a:lnSpc>
                      </a:pPr>
                      <a:r>
                        <a:rPr kumimoji="1" lang="en-US" altLang="ja-JP" dirty="0">
                          <a:latin typeface="+mn-ea"/>
                          <a:ea typeface="+mn-ea"/>
                        </a:rPr>
                        <a:t>7</a:t>
                      </a:r>
                      <a:r>
                        <a:rPr kumimoji="1" lang="ja-JP" altLang="en-US" dirty="0">
                          <a:latin typeface="+mn-ea"/>
                          <a:ea typeface="+mn-ea"/>
                        </a:rPr>
                        <a:t>件</a:t>
                      </a:r>
                    </a:p>
                  </a:txBody>
                  <a:tcP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200000"/>
                        </a:lnSpc>
                      </a:pPr>
                      <a:r>
                        <a:rPr kumimoji="1" lang="en-US" altLang="ja-JP" dirty="0">
                          <a:latin typeface="+mn-ea"/>
                          <a:ea typeface="+mn-ea"/>
                        </a:rPr>
                        <a:t>120</a:t>
                      </a:r>
                      <a:r>
                        <a:rPr kumimoji="1" lang="ja-JP" altLang="en-US" dirty="0">
                          <a:latin typeface="+mn-ea"/>
                          <a:ea typeface="+mn-ea"/>
                        </a:rPr>
                        <a:t>分</a:t>
                      </a:r>
                    </a:p>
                  </a:txBody>
                  <a:tcP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02417415"/>
                  </a:ext>
                </a:extLst>
              </a:tr>
              <a:tr h="795017">
                <a:tc>
                  <a:txBody>
                    <a:bodyPr/>
                    <a:lstStyle/>
                    <a:p>
                      <a:pPr algn="ctr">
                        <a:lnSpc>
                          <a:spcPct val="200000"/>
                        </a:lnSpc>
                      </a:pPr>
                      <a:r>
                        <a:rPr kumimoji="1" lang="en-US" altLang="ja-JP" sz="2000" b="0" dirty="0">
                          <a:latin typeface="+mn-ea"/>
                          <a:ea typeface="+mn-ea"/>
                        </a:rPr>
                        <a:t>2021</a:t>
                      </a:r>
                      <a:r>
                        <a:rPr kumimoji="1" lang="ja-JP" altLang="en-US" sz="2000" b="0" dirty="0">
                          <a:latin typeface="+mn-ea"/>
                          <a:ea typeface="+mn-ea"/>
                        </a:rPr>
                        <a:t>年</a:t>
                      </a:r>
                    </a:p>
                  </a:txBody>
                  <a:tcP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rgbClr val="EAF1F7"/>
                    </a:solidFill>
                  </a:tcPr>
                </a:tc>
                <a:tc>
                  <a:txBody>
                    <a:bodyPr/>
                    <a:lstStyle/>
                    <a:p>
                      <a:pPr algn="ctr">
                        <a:lnSpc>
                          <a:spcPct val="200000"/>
                        </a:lnSpc>
                      </a:pPr>
                      <a:r>
                        <a:rPr kumimoji="1" lang="en-US" altLang="ja-JP" dirty="0">
                          <a:latin typeface="+mn-ea"/>
                          <a:ea typeface="+mn-ea"/>
                        </a:rPr>
                        <a:t>29</a:t>
                      </a:r>
                      <a:r>
                        <a:rPr kumimoji="1" lang="ja-JP" altLang="en-US" dirty="0">
                          <a:latin typeface="+mn-ea"/>
                          <a:ea typeface="+mn-ea"/>
                        </a:rPr>
                        <a:t>件</a:t>
                      </a:r>
                    </a:p>
                  </a:txBody>
                  <a:tcP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200000"/>
                        </a:lnSpc>
                      </a:pPr>
                      <a:r>
                        <a:rPr kumimoji="1" lang="en-US" altLang="ja-JP" dirty="0">
                          <a:latin typeface="+mn-ea"/>
                          <a:ea typeface="+mn-ea"/>
                        </a:rPr>
                        <a:t>76</a:t>
                      </a:r>
                      <a:r>
                        <a:rPr kumimoji="1" lang="ja-JP" altLang="en-US" dirty="0">
                          <a:latin typeface="+mn-ea"/>
                          <a:ea typeface="+mn-ea"/>
                        </a:rPr>
                        <a:t>分</a:t>
                      </a:r>
                    </a:p>
                  </a:txBody>
                  <a:tcP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200000"/>
                        </a:lnSpc>
                      </a:pPr>
                      <a:r>
                        <a:rPr kumimoji="1" lang="en-US" altLang="ja-JP" dirty="0">
                          <a:latin typeface="+mn-ea"/>
                          <a:ea typeface="+mn-ea"/>
                        </a:rPr>
                        <a:t>13</a:t>
                      </a:r>
                      <a:r>
                        <a:rPr kumimoji="1" lang="ja-JP" altLang="en-US" dirty="0">
                          <a:latin typeface="+mn-ea"/>
                          <a:ea typeface="+mn-ea"/>
                        </a:rPr>
                        <a:t>件</a:t>
                      </a:r>
                    </a:p>
                  </a:txBody>
                  <a:tcP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200000"/>
                        </a:lnSpc>
                      </a:pPr>
                      <a:r>
                        <a:rPr kumimoji="1" lang="en-US" altLang="ja-JP" dirty="0">
                          <a:latin typeface="+mn-ea"/>
                          <a:ea typeface="+mn-ea"/>
                        </a:rPr>
                        <a:t>110</a:t>
                      </a:r>
                      <a:r>
                        <a:rPr kumimoji="1" lang="ja-JP" altLang="en-US" dirty="0">
                          <a:latin typeface="+mn-ea"/>
                          <a:ea typeface="+mn-ea"/>
                        </a:rPr>
                        <a:t>分</a:t>
                      </a:r>
                    </a:p>
                  </a:txBody>
                  <a:tcP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16677065"/>
                  </a:ext>
                </a:extLst>
              </a:tr>
              <a:tr h="689794">
                <a:tc>
                  <a:txBody>
                    <a:bodyPr/>
                    <a:lstStyle/>
                    <a:p>
                      <a:pPr algn="ctr">
                        <a:lnSpc>
                          <a:spcPct val="200000"/>
                        </a:lnSpc>
                      </a:pPr>
                      <a:r>
                        <a:rPr kumimoji="1" lang="en-US" altLang="ja-JP" sz="2000" b="0" dirty="0">
                          <a:latin typeface="+mn-ea"/>
                          <a:ea typeface="+mn-ea"/>
                        </a:rPr>
                        <a:t>2022</a:t>
                      </a:r>
                      <a:r>
                        <a:rPr kumimoji="1" lang="ja-JP" altLang="en-US" sz="2000" b="0" dirty="0">
                          <a:latin typeface="+mn-ea"/>
                          <a:ea typeface="+mn-ea"/>
                        </a:rPr>
                        <a:t>年</a:t>
                      </a:r>
                    </a:p>
                  </a:txBody>
                  <a:tcP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rgbClr val="EAF1F7"/>
                    </a:solidFill>
                  </a:tcPr>
                </a:tc>
                <a:tc>
                  <a:txBody>
                    <a:bodyPr/>
                    <a:lstStyle/>
                    <a:p>
                      <a:pPr algn="ctr">
                        <a:lnSpc>
                          <a:spcPct val="200000"/>
                        </a:lnSpc>
                      </a:pPr>
                      <a:r>
                        <a:rPr kumimoji="1" lang="en-US" altLang="ja-JP" sz="1800" b="0" dirty="0">
                          <a:latin typeface="+mn-ea"/>
                          <a:ea typeface="+mn-ea"/>
                        </a:rPr>
                        <a:t>47</a:t>
                      </a:r>
                      <a:r>
                        <a:rPr kumimoji="1" lang="ja-JP" altLang="en-US" sz="1800" b="0" dirty="0">
                          <a:latin typeface="+mn-ea"/>
                          <a:ea typeface="+mn-ea"/>
                        </a:rPr>
                        <a:t>件</a:t>
                      </a:r>
                    </a:p>
                  </a:txBody>
                  <a:tcP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200000"/>
                        </a:lnSpc>
                      </a:pPr>
                      <a:r>
                        <a:rPr kumimoji="1" lang="en-US" altLang="ja-JP" sz="1800" b="0" dirty="0">
                          <a:latin typeface="+mn-ea"/>
                          <a:ea typeface="+mn-ea"/>
                        </a:rPr>
                        <a:t>64</a:t>
                      </a:r>
                      <a:r>
                        <a:rPr kumimoji="1" lang="ja-JP" altLang="en-US" sz="1800" b="0" dirty="0">
                          <a:latin typeface="+mn-ea"/>
                          <a:ea typeface="+mn-ea"/>
                        </a:rPr>
                        <a:t>分</a:t>
                      </a:r>
                    </a:p>
                  </a:txBody>
                  <a:tcP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200000"/>
                        </a:lnSpc>
                      </a:pPr>
                      <a:r>
                        <a:rPr kumimoji="1" lang="en-US" altLang="ja-JP" sz="1800" b="0" dirty="0">
                          <a:latin typeface="+mn-ea"/>
                          <a:ea typeface="+mn-ea"/>
                        </a:rPr>
                        <a:t>7</a:t>
                      </a:r>
                      <a:r>
                        <a:rPr kumimoji="1" lang="ja-JP" altLang="en-US" sz="1800" b="0" dirty="0">
                          <a:latin typeface="+mn-ea"/>
                          <a:ea typeface="+mn-ea"/>
                        </a:rPr>
                        <a:t>件</a:t>
                      </a:r>
                    </a:p>
                  </a:txBody>
                  <a:tcP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200000"/>
                        </a:lnSpc>
                      </a:pPr>
                      <a:r>
                        <a:rPr kumimoji="1" lang="en-US" altLang="ja-JP" sz="1800" b="0" dirty="0">
                          <a:latin typeface="+mn-ea"/>
                          <a:ea typeface="+mn-ea"/>
                        </a:rPr>
                        <a:t>89</a:t>
                      </a:r>
                      <a:r>
                        <a:rPr kumimoji="1" lang="ja-JP" altLang="en-US" sz="1800" b="0" dirty="0">
                          <a:latin typeface="+mn-ea"/>
                          <a:ea typeface="+mn-ea"/>
                        </a:rPr>
                        <a:t>分</a:t>
                      </a:r>
                    </a:p>
                  </a:txBody>
                  <a:tcP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34617953"/>
                  </a:ext>
                </a:extLst>
              </a:tr>
            </a:tbl>
          </a:graphicData>
        </a:graphic>
      </p:graphicFrame>
    </p:spTree>
    <p:extLst>
      <p:ext uri="{BB962C8B-B14F-4D97-AF65-F5344CB8AC3E}">
        <p14:creationId xmlns:p14="http://schemas.microsoft.com/office/powerpoint/2010/main" val="3678717385"/>
      </p:ext>
    </p:extLst>
  </p:cSld>
  <p:clrMapOvr>
    <a:masterClrMapping/>
  </p:clrMapOvr>
</p:sld>
</file>

<file path=ppt/theme/theme1.xml><?xml version="1.0" encoding="utf-8"?>
<a:theme xmlns:a="http://schemas.openxmlformats.org/drawingml/2006/main" name="HDOfficeLightV0">
  <a:themeElements>
    <a:clrScheme name="暖かみのある青">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TM02900720[[fn=インテグラル]]</Template>
  <TotalTime>3128</TotalTime>
  <Words>2298</Words>
  <Application>Microsoft Office PowerPoint</Application>
  <PresentationFormat>ワイド画面</PresentationFormat>
  <Paragraphs>207</Paragraphs>
  <Slides>22</Slides>
  <Notes>22</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22</vt:i4>
      </vt:variant>
    </vt:vector>
  </HeadingPairs>
  <TitlesOfParts>
    <vt:vector size="28" baseType="lpstr">
      <vt:lpstr>メイリオ</vt:lpstr>
      <vt:lpstr>游ゴシック</vt:lpstr>
      <vt:lpstr>游明朝</vt:lpstr>
      <vt:lpstr>Calibri</vt:lpstr>
      <vt:lpstr>Wingdings 2</vt:lpstr>
      <vt:lpstr>HDOfficeLightV0</vt:lpstr>
      <vt:lpstr>PowerPoint プレゼンテーション</vt:lpstr>
      <vt:lpstr>はじめに</vt:lpstr>
      <vt:lpstr>PowerPoint プレゼンテーション</vt:lpstr>
      <vt:lpstr>高齢化率</vt:lpstr>
      <vt:lpstr>PowerPoint プレゼンテーション</vt:lpstr>
      <vt:lpstr>急性期虚血性脳卒中</vt:lpstr>
      <vt:lpstr>当院の日当直救急体制</vt:lpstr>
      <vt:lpstr>PowerPoint プレゼンテーション</vt:lpstr>
      <vt:lpstr>活動内容</vt:lpstr>
      <vt:lpstr>PowerPoint プレゼンテーション</vt:lpstr>
      <vt:lpstr>2022年5月までの脳卒中疑い患者の対応</vt:lpstr>
      <vt:lpstr>2022年6月以降の対応</vt:lpstr>
      <vt:lpstr>Task Calc.Stloke</vt:lpstr>
      <vt:lpstr>PowerPoint プレゼンテーション</vt:lpstr>
      <vt:lpstr>GAI2AAスケール</vt:lpstr>
      <vt:lpstr>PowerPoint プレゼンテーション</vt:lpstr>
      <vt:lpstr>PowerPoint プレゼンテーション</vt:lpstr>
      <vt:lpstr>機械的血栓回収療法の対応</vt:lpstr>
      <vt:lpstr>結果</vt:lpstr>
      <vt:lpstr>考察</vt:lpstr>
      <vt:lpstr>おわりに</vt:lpstr>
      <vt:lpstr>PowerPoint プレゼンテーション</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HP</dc:creator>
  <cp:lastModifiedBy>dynabook</cp:lastModifiedBy>
  <cp:revision>66</cp:revision>
  <cp:lastPrinted>2024-10-01T20:28:31Z</cp:lastPrinted>
  <dcterms:created xsi:type="dcterms:W3CDTF">2024-07-04T06:21:01Z</dcterms:created>
  <dcterms:modified xsi:type="dcterms:W3CDTF">2024-10-18T06:19:40Z</dcterms:modified>
</cp:coreProperties>
</file>